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0"/>
  </p:notesMasterIdLst>
  <p:sldIdLst>
    <p:sldId id="256" r:id="rId2"/>
    <p:sldId id="257" r:id="rId3"/>
    <p:sldId id="258" r:id="rId4"/>
    <p:sldId id="259" r:id="rId5"/>
    <p:sldId id="260" r:id="rId6"/>
    <p:sldId id="261" r:id="rId7"/>
    <p:sldId id="262" r:id="rId8"/>
    <p:sldId id="334"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33" r:id="rId46"/>
    <p:sldId id="301" r:id="rId47"/>
    <p:sldId id="303" r:id="rId48"/>
    <p:sldId id="302"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281" r:id="rId7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a:ea typeface="Helvetica"/>
        <a:cs typeface="Helvetica"/>
        <a:sym typeface="Helvetica"/>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a:ea typeface="Helvetica"/>
        <a:cs typeface="Helvetica"/>
        <a:sym typeface="Helvetica"/>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a:ea typeface="Helvetica"/>
        <a:cs typeface="Helvetica"/>
        <a:sym typeface="Helvetica"/>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a:ea typeface="Helvetica"/>
        <a:cs typeface="Helvetica"/>
        <a:sym typeface="Helvetica"/>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a:ea typeface="Helvetica"/>
        <a:cs typeface="Helvetica"/>
        <a:sym typeface="Helvetica"/>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a:ea typeface="Helvetica"/>
        <a:cs typeface="Helvetica"/>
        <a:sym typeface="Helvetica"/>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a:ea typeface="Helvetica"/>
        <a:cs typeface="Helvetica"/>
        <a:sym typeface="Helvetica"/>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a:ea typeface="Helvetica"/>
        <a:cs typeface="Helvetica"/>
        <a:sym typeface="Helvetica"/>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a:ea typeface="Helvetica"/>
        <a:cs typeface="Helvetica"/>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
          <a:latin typeface="Helvetica Neue Medium"/>
          <a:ea typeface="Helvetica Neue Medium"/>
          <a:cs typeface="Helvetica Neue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
          <a:latin typeface="Helvetica Neue Medium"/>
          <a:ea typeface="Helvetica Neue Medium"/>
          <a:cs typeface="Helvetica Neue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56"/>
  </p:normalViewPr>
  <p:slideViewPr>
    <p:cSldViewPr snapToGrid="0">
      <p:cViewPr varScale="1">
        <p:scale>
          <a:sx n="39" d="100"/>
          <a:sy n="39" d="100"/>
        </p:scale>
        <p:origin x="132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png>
</file>

<file path=ppt/media/image10.jpeg>
</file>

<file path=ppt/media/image11.jpeg>
</file>

<file path=ppt/media/image12.jpeg>
</file>

<file path=ppt/media/image13.jpeg>
</file>

<file path=ppt/media/image14.png>
</file>

<file path=ppt/media/image15.jpeg>
</file>

<file path=ppt/media/image2.png>
</file>

<file path=ppt/media/image3.pn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6" name="Shape 156"/>
          <p:cNvSpPr>
            <a:spLocks noGrp="1" noRot="1" noChangeAspect="1"/>
          </p:cNvSpPr>
          <p:nvPr>
            <p:ph type="sldImg"/>
          </p:nvPr>
        </p:nvSpPr>
        <p:spPr>
          <a:xfrm>
            <a:off x="1143000" y="685800"/>
            <a:ext cx="4572000" cy="3429000"/>
          </a:xfrm>
          <a:prstGeom prst="rect">
            <a:avLst/>
          </a:prstGeom>
        </p:spPr>
        <p:txBody>
          <a:bodyPr/>
          <a:lstStyle/>
          <a:p>
            <a:endParaRPr/>
          </a:p>
        </p:txBody>
      </p:sp>
      <p:sp>
        <p:nvSpPr>
          <p:cNvPr id="157" name="Shape 15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Shape 626"/>
          <p:cNvSpPr>
            <a:spLocks noGrp="1" noRot="1" noChangeAspect="1"/>
          </p:cNvSpPr>
          <p:nvPr>
            <p:ph type="sldImg"/>
          </p:nvPr>
        </p:nvSpPr>
        <p:spPr>
          <a:xfrm>
            <a:off x="381000" y="685800"/>
            <a:ext cx="6096000" cy="3429000"/>
          </a:xfrm>
          <a:prstGeom prst="rect">
            <a:avLst/>
          </a:prstGeom>
        </p:spPr>
        <p:txBody>
          <a:bodyPr/>
          <a:lstStyle/>
          <a:p>
            <a:endParaRPr/>
          </a:p>
        </p:txBody>
      </p:sp>
      <p:sp>
        <p:nvSpPr>
          <p:cNvPr id="627" name="Shape 627"/>
          <p:cNvSpPr>
            <a:spLocks noGrp="1"/>
          </p:cNvSpPr>
          <p:nvPr>
            <p:ph type="body" sz="quarter" idx="1"/>
          </p:nvPr>
        </p:nvSpPr>
        <p:spPr>
          <a:prstGeom prst="rect">
            <a:avLst/>
          </a:prstGeom>
        </p:spPr>
        <p:txBody>
          <a:bodyPr/>
          <a:lstStyle/>
          <a:p>
            <a:pPr marL="291041" indent="-291041">
              <a:buClr>
                <a:srgbClr val="64B7A6"/>
              </a:buClr>
              <a:buSzPct val="100000"/>
              <a:buChar char="-"/>
            </a:pPr>
            <a:r>
              <a:rPr dirty="0"/>
              <a:t>Privacy: people lose control of their data - once you send a copy of your data somewhere, your future privacy is at the mercy of the corporations that you shared it with, whose revenue is tied to their ability to monetize it. Unfortunately, the ubiquity of the AI business model is such that some products and services are not available without trading away control of your data (i.e., seeing photos of your friends/family on a social app).</a:t>
            </a:r>
          </a:p>
          <a:p>
            <a:pPr marL="291041" indent="-291041">
              <a:buClr>
                <a:srgbClr val="64B7A6"/>
              </a:buClr>
              <a:buSzPct val="100000"/>
              <a:buChar char="-"/>
            </a:pPr>
            <a:r>
              <a:rPr dirty="0"/>
              <a:t>Sensitive Products - predicting mental disorders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778000" y="2298700"/>
            <a:ext cx="20828000" cy="4648200"/>
          </a:xfrm>
          <a:prstGeom prst="rect">
            <a:avLst/>
          </a:prstGeom>
        </p:spPr>
        <p:txBody>
          <a:bodyPr anchor="b"/>
          <a:lstStyle/>
          <a:p>
            <a:r>
              <a:t>Title Text</a:t>
            </a:r>
          </a:p>
        </p:txBody>
      </p:sp>
      <p:sp>
        <p:nvSpPr>
          <p:cNvPr id="13" name="Body Level One…"/>
          <p:cNvSpPr txBox="1">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ClrTx/>
              <a:buSzTx/>
              <a:buNone/>
              <a:defRPr sz="5400">
                <a:solidFill>
                  <a:srgbClr val="323232"/>
                </a:solidFill>
              </a:defRPr>
            </a:lvl1pPr>
            <a:lvl2pPr marL="0" indent="228600" algn="ctr">
              <a:spcBef>
                <a:spcPts val="0"/>
              </a:spcBef>
              <a:buClrTx/>
              <a:buSzTx/>
              <a:buNone/>
              <a:defRPr sz="5400">
                <a:solidFill>
                  <a:srgbClr val="323232"/>
                </a:solidFill>
              </a:defRPr>
            </a:lvl2pPr>
            <a:lvl3pPr marL="0" indent="457200" algn="ctr">
              <a:spcBef>
                <a:spcPts val="0"/>
              </a:spcBef>
              <a:buClrTx/>
              <a:buSzTx/>
              <a:buNone/>
              <a:defRPr sz="5400">
                <a:solidFill>
                  <a:srgbClr val="323232"/>
                </a:solidFill>
              </a:defRPr>
            </a:lvl3pPr>
            <a:lvl4pPr marL="0" indent="685800" algn="ctr">
              <a:spcBef>
                <a:spcPts val="0"/>
              </a:spcBef>
              <a:buClrTx/>
              <a:buSzTx/>
              <a:buNone/>
              <a:defRPr sz="5400">
                <a:solidFill>
                  <a:srgbClr val="323232"/>
                </a:solidFill>
              </a:defRPr>
            </a:lvl4pPr>
            <a:lvl5pPr marL="0" indent="914400" algn="ctr">
              <a:spcBef>
                <a:spcPts val="0"/>
              </a:spcBef>
              <a:buClrTx/>
              <a:buSzTx/>
              <a:buNone/>
              <a:defRPr sz="540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91" name="Image"/>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endParaRPr/>
          </a:p>
        </p:txBody>
      </p:sp>
      <p:sp>
        <p:nvSpPr>
          <p:cNvPr id="92" name="Image"/>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endParaRPr/>
          </a:p>
        </p:txBody>
      </p:sp>
      <p:sp>
        <p:nvSpPr>
          <p:cNvPr id="93" name="Image"/>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endParaRP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01" name="–Johnny Appleseed"/>
          <p:cNvSpPr txBox="1">
            <a:spLocks noGrp="1"/>
          </p:cNvSpPr>
          <p:nvPr>
            <p:ph type="body" sz="quarter" idx="13"/>
          </p:nvPr>
        </p:nvSpPr>
        <p:spPr>
          <a:xfrm>
            <a:off x="2387600" y="8953500"/>
            <a:ext cx="19621500" cy="584200"/>
          </a:xfrm>
          <a:prstGeom prst="rect">
            <a:avLst/>
          </a:prstGeom>
        </p:spPr>
        <p:txBody>
          <a:bodyPr anchor="t">
            <a:spAutoFit/>
          </a:bodyPr>
          <a:lstStyle>
            <a:lvl1pPr marL="0" indent="0" algn="ctr">
              <a:spcBef>
                <a:spcPts val="0"/>
              </a:spcBef>
              <a:buClrTx/>
              <a:buSzTx/>
              <a:buNone/>
              <a:defRPr sz="3200" i="1"/>
            </a:lvl1pPr>
          </a:lstStyle>
          <a:p>
            <a:r>
              <a:t>–Johnny Appleseed</a:t>
            </a:r>
          </a:p>
        </p:txBody>
      </p:sp>
      <p:sp>
        <p:nvSpPr>
          <p:cNvPr id="102" name="“Type a quote here.”"/>
          <p:cNvSpPr txBox="1">
            <a:spLocks noGrp="1"/>
          </p:cNvSpPr>
          <p:nvPr>
            <p:ph type="body" sz="quarter" idx="14"/>
          </p:nvPr>
        </p:nvSpPr>
        <p:spPr>
          <a:xfrm>
            <a:off x="2387600" y="6070599"/>
            <a:ext cx="19621500" cy="838201"/>
          </a:xfrm>
          <a:prstGeom prst="rect">
            <a:avLst/>
          </a:prstGeom>
        </p:spPr>
        <p:txBody>
          <a:bodyPr>
            <a:spAutoFit/>
          </a:bodyPr>
          <a:lstStyle>
            <a:lvl1pPr marL="0" indent="0" algn="ctr">
              <a:spcBef>
                <a:spcPts val="0"/>
              </a:spcBef>
              <a:buClrTx/>
              <a:buSzTx/>
              <a:buNone/>
              <a:defRPr i="1"/>
            </a:lvl1pPr>
          </a:lstStyle>
          <a:p>
            <a:r>
              <a:t>“Type a quote here.” </a:t>
            </a: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110" name="Image"/>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1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Blank copy">
    <p:spTree>
      <p:nvGrpSpPr>
        <p:cNvPr id="1" name=""/>
        <p:cNvGrpSpPr/>
        <p:nvPr/>
      </p:nvGrpSpPr>
      <p:grpSpPr>
        <a:xfrm>
          <a:off x="0" y="0"/>
          <a:ext cx="0" cy="0"/>
          <a:chOff x="0" y="0"/>
          <a:chExt cx="0" cy="0"/>
        </a:xfrm>
      </p:grpSpPr>
      <p:pic>
        <p:nvPicPr>
          <p:cNvPr id="125" name="Image" descr="Image"/>
          <p:cNvPicPr>
            <a:picLocks noChangeAspect="1"/>
          </p:cNvPicPr>
          <p:nvPr/>
        </p:nvPicPr>
        <p:blipFill>
          <a:blip r:embed="rId2">
            <a:extLst/>
          </a:blip>
          <a:stretch>
            <a:fillRect/>
          </a:stretch>
        </p:blipFill>
        <p:spPr>
          <a:xfrm>
            <a:off x="-19025883" y="-14914254"/>
            <a:ext cx="50882062" cy="29505586"/>
          </a:xfrm>
          <a:prstGeom prst="rect">
            <a:avLst/>
          </a:prstGeom>
          <a:ln w="12700">
            <a:miter lim="400000"/>
          </a:ln>
        </p:spPr>
      </p:pic>
      <p:sp>
        <p:nvSpPr>
          <p:cNvPr id="12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Blank copy 1">
    <p:spTree>
      <p:nvGrpSpPr>
        <p:cNvPr id="1" name=""/>
        <p:cNvGrpSpPr/>
        <p:nvPr/>
      </p:nvGrpSpPr>
      <p:grpSpPr>
        <a:xfrm>
          <a:off x="0" y="0"/>
          <a:ext cx="0" cy="0"/>
          <a:chOff x="0" y="0"/>
          <a:chExt cx="0" cy="0"/>
        </a:xfrm>
      </p:grpSpPr>
      <p:pic>
        <p:nvPicPr>
          <p:cNvPr id="133" name="Image" descr="Image"/>
          <p:cNvPicPr>
            <a:picLocks noChangeAspect="1"/>
          </p:cNvPicPr>
          <p:nvPr/>
        </p:nvPicPr>
        <p:blipFill>
          <a:blip r:embed="rId2">
            <a:extLst/>
          </a:blip>
          <a:stretch>
            <a:fillRect/>
          </a:stretch>
        </p:blipFill>
        <p:spPr>
          <a:xfrm>
            <a:off x="-17326619" y="-14836521"/>
            <a:ext cx="57308379" cy="33232090"/>
          </a:xfrm>
          <a:prstGeom prst="rect">
            <a:avLst/>
          </a:prstGeom>
          <a:ln w="12700">
            <a:miter lim="400000"/>
          </a:ln>
        </p:spPr>
      </p:pic>
      <p:sp>
        <p:nvSpPr>
          <p:cNvPr id="1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Blank copy 2">
    <p:spTree>
      <p:nvGrpSpPr>
        <p:cNvPr id="1" name=""/>
        <p:cNvGrpSpPr/>
        <p:nvPr/>
      </p:nvGrpSpPr>
      <p:grpSpPr>
        <a:xfrm>
          <a:off x="0" y="0"/>
          <a:ext cx="0" cy="0"/>
          <a:chOff x="0" y="0"/>
          <a:chExt cx="0" cy="0"/>
        </a:xfrm>
      </p:grpSpPr>
      <p:pic>
        <p:nvPicPr>
          <p:cNvPr id="141" name="Image" descr="Image"/>
          <p:cNvPicPr>
            <a:picLocks noChangeAspect="1"/>
          </p:cNvPicPr>
          <p:nvPr/>
        </p:nvPicPr>
        <p:blipFill>
          <a:blip r:embed="rId2">
            <a:extLst/>
          </a:blip>
          <a:stretch>
            <a:fillRect/>
          </a:stretch>
        </p:blipFill>
        <p:spPr>
          <a:xfrm>
            <a:off x="-295603" y="-9608143"/>
            <a:ext cx="50882061" cy="29505586"/>
          </a:xfrm>
          <a:prstGeom prst="rect">
            <a:avLst/>
          </a:prstGeom>
          <a:ln w="12700">
            <a:miter lim="400000"/>
          </a:ln>
        </p:spPr>
      </p:pic>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Blank copy 3">
    <p:spTree>
      <p:nvGrpSpPr>
        <p:cNvPr id="1" name=""/>
        <p:cNvGrpSpPr/>
        <p:nvPr/>
      </p:nvGrpSpPr>
      <p:grpSpPr>
        <a:xfrm>
          <a:off x="0" y="0"/>
          <a:ext cx="0" cy="0"/>
          <a:chOff x="0" y="0"/>
          <a:chExt cx="0" cy="0"/>
        </a:xfrm>
      </p:grpSpPr>
      <p:pic>
        <p:nvPicPr>
          <p:cNvPr id="149" name="Image" descr="Image"/>
          <p:cNvPicPr>
            <a:picLocks noChangeAspect="1"/>
          </p:cNvPicPr>
          <p:nvPr/>
        </p:nvPicPr>
        <p:blipFill>
          <a:blip r:embed="rId2">
            <a:extLst/>
          </a:blip>
          <a:stretch>
            <a:fillRect/>
          </a:stretch>
        </p:blipFill>
        <p:spPr>
          <a:xfrm>
            <a:off x="-12970675" y="-15568446"/>
            <a:ext cx="50882061" cy="29505586"/>
          </a:xfrm>
          <a:prstGeom prst="rect">
            <a:avLst/>
          </a:prstGeom>
          <a:ln w="12700">
            <a:miter lim="400000"/>
          </a:ln>
        </p:spPr>
      </p:pic>
      <p:sp>
        <p:nvSpPr>
          <p:cNvPr id="1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Colors">
    <p:spTree>
      <p:nvGrpSpPr>
        <p:cNvPr id="1" name=""/>
        <p:cNvGrpSpPr/>
        <p:nvPr/>
      </p:nvGrpSpPr>
      <p:grpSpPr>
        <a:xfrm>
          <a:off x="0" y="0"/>
          <a:ext cx="0" cy="0"/>
          <a:chOff x="0" y="0"/>
          <a:chExt cx="0" cy="0"/>
        </a:xfrm>
      </p:grpSpPr>
      <p:sp>
        <p:nvSpPr>
          <p:cNvPr id="2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28" name="Image"/>
          <p:cNvSpPr>
            <a:spLocks noGrp="1"/>
          </p:cNvSpPr>
          <p:nvPr>
            <p:ph type="pic" idx="13"/>
          </p:nvPr>
        </p:nvSpPr>
        <p:spPr>
          <a:xfrm>
            <a:off x="3125968" y="673100"/>
            <a:ext cx="18135601" cy="8737600"/>
          </a:xfrm>
          <a:prstGeom prst="rect">
            <a:avLst/>
          </a:prstGeom>
        </p:spPr>
        <p:txBody>
          <a:bodyPr lIns="91439" tIns="45719" rIns="91439" bIns="45719" anchor="t">
            <a:noAutofit/>
          </a:bodyPr>
          <a:lstStyle/>
          <a:p>
            <a:endParaRPr/>
          </a:p>
        </p:txBody>
      </p:sp>
      <p:sp>
        <p:nvSpPr>
          <p:cNvPr id="29" name="Title Text"/>
          <p:cNvSpPr txBox="1">
            <a:spLocks noGrp="1"/>
          </p:cNvSpPr>
          <p:nvPr>
            <p:ph type="title"/>
          </p:nvPr>
        </p:nvSpPr>
        <p:spPr>
          <a:xfrm>
            <a:off x="635000" y="9512300"/>
            <a:ext cx="23114000" cy="2006600"/>
          </a:xfrm>
          <a:prstGeom prst="rect">
            <a:avLst/>
          </a:prstGeom>
        </p:spPr>
        <p:txBody>
          <a:bodyPr anchor="b"/>
          <a:lstStyle/>
          <a:p>
            <a:r>
              <a:t>Title Text</a:t>
            </a:r>
          </a:p>
        </p:txBody>
      </p:sp>
      <p:sp>
        <p:nvSpPr>
          <p:cNvPr id="30" name="Body Level One…"/>
          <p:cNvSpPr txBox="1">
            <a:spLocks noGrp="1"/>
          </p:cNvSpPr>
          <p:nvPr>
            <p:ph type="body" sz="quarter" idx="1"/>
          </p:nvPr>
        </p:nvSpPr>
        <p:spPr>
          <a:xfrm>
            <a:off x="635000" y="11442700"/>
            <a:ext cx="23114000" cy="1587500"/>
          </a:xfrm>
          <a:prstGeom prst="rect">
            <a:avLst/>
          </a:prstGeom>
        </p:spPr>
        <p:txBody>
          <a:bodyPr anchor="t"/>
          <a:lstStyle>
            <a:lvl1pPr marL="0" indent="0" algn="ctr">
              <a:spcBef>
                <a:spcPts val="0"/>
              </a:spcBef>
              <a:buClrTx/>
              <a:buSzTx/>
              <a:buNone/>
              <a:defRPr sz="5400">
                <a:solidFill>
                  <a:srgbClr val="323232"/>
                </a:solidFill>
              </a:defRPr>
            </a:lvl1pPr>
            <a:lvl2pPr marL="0" indent="228600" algn="ctr">
              <a:spcBef>
                <a:spcPts val="0"/>
              </a:spcBef>
              <a:buClrTx/>
              <a:buSzTx/>
              <a:buNone/>
              <a:defRPr sz="5400">
                <a:solidFill>
                  <a:srgbClr val="323232"/>
                </a:solidFill>
              </a:defRPr>
            </a:lvl2pPr>
            <a:lvl3pPr marL="0" indent="457200" algn="ctr">
              <a:spcBef>
                <a:spcPts val="0"/>
              </a:spcBef>
              <a:buClrTx/>
              <a:buSzTx/>
              <a:buNone/>
              <a:defRPr sz="5400">
                <a:solidFill>
                  <a:srgbClr val="323232"/>
                </a:solidFill>
              </a:defRPr>
            </a:lvl3pPr>
            <a:lvl4pPr marL="0" indent="685800" algn="ctr">
              <a:spcBef>
                <a:spcPts val="0"/>
              </a:spcBef>
              <a:buClrTx/>
              <a:buSzTx/>
              <a:buNone/>
              <a:defRPr sz="5400">
                <a:solidFill>
                  <a:srgbClr val="323232"/>
                </a:solidFill>
              </a:defRPr>
            </a:lvl4pPr>
            <a:lvl5pPr marL="0" indent="914400" algn="ctr">
              <a:spcBef>
                <a:spcPts val="0"/>
              </a:spcBef>
              <a:buClrTx/>
              <a:buSzTx/>
              <a:buNone/>
              <a:defRPr sz="540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38" name="Title Text"/>
          <p:cNvSpPr txBox="1">
            <a:spLocks noGrp="1"/>
          </p:cNvSpPr>
          <p:nvPr>
            <p:ph type="title"/>
          </p:nvPr>
        </p:nvSpPr>
        <p:spPr>
          <a:xfrm>
            <a:off x="1778000" y="4533900"/>
            <a:ext cx="20828000" cy="4648200"/>
          </a:xfrm>
          <a:prstGeom prst="rect">
            <a:avLst/>
          </a:prstGeom>
        </p:spPr>
        <p:txBody>
          <a:bodyPr/>
          <a:lstStyle/>
          <a:p>
            <a:r>
              <a:t>Title Text</a:t>
            </a:r>
          </a:p>
        </p:txBody>
      </p:sp>
      <p:sp>
        <p:nvSpPr>
          <p:cNvPr id="3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46" name="Image"/>
          <p:cNvSpPr>
            <a:spLocks noGrp="1"/>
          </p:cNvSpPr>
          <p:nvPr>
            <p:ph type="pic" sz="half" idx="13"/>
          </p:nvPr>
        </p:nvSpPr>
        <p:spPr>
          <a:xfrm>
            <a:off x="13165980" y="952500"/>
            <a:ext cx="9525001" cy="11468100"/>
          </a:xfrm>
          <a:prstGeom prst="rect">
            <a:avLst/>
          </a:prstGeom>
        </p:spPr>
        <p:txBody>
          <a:bodyPr lIns="91439" tIns="45719" rIns="91439" bIns="45719" anchor="t">
            <a:noAutofit/>
          </a:bodyPr>
          <a:lstStyle/>
          <a:p>
            <a:endParaRPr/>
          </a:p>
        </p:txBody>
      </p:sp>
      <p:sp>
        <p:nvSpPr>
          <p:cNvPr id="47" name="Title Text"/>
          <p:cNvSpPr txBox="1">
            <a:spLocks noGrp="1"/>
          </p:cNvSpPr>
          <p:nvPr>
            <p:ph type="title"/>
          </p:nvPr>
        </p:nvSpPr>
        <p:spPr>
          <a:xfrm>
            <a:off x="1651000" y="952500"/>
            <a:ext cx="10223500" cy="5549900"/>
          </a:xfrm>
          <a:prstGeom prst="rect">
            <a:avLst/>
          </a:prstGeom>
        </p:spPr>
        <p:txBody>
          <a:bodyPr anchor="b"/>
          <a:lstStyle>
            <a:lvl1pPr>
              <a:defRPr sz="8400"/>
            </a:lvl1pPr>
          </a:lstStyle>
          <a:p>
            <a:r>
              <a:t>Title Text</a:t>
            </a:r>
          </a:p>
        </p:txBody>
      </p:sp>
      <p:sp>
        <p:nvSpPr>
          <p:cNvPr id="48" name="Body Level One…"/>
          <p:cNvSpPr txBox="1">
            <a:spLocks noGrp="1"/>
          </p:cNvSpPr>
          <p:nvPr>
            <p:ph type="body" sz="quarter" idx="1"/>
          </p:nvPr>
        </p:nvSpPr>
        <p:spPr>
          <a:xfrm>
            <a:off x="1651000" y="6527800"/>
            <a:ext cx="10223500" cy="5727700"/>
          </a:xfrm>
          <a:prstGeom prst="rect">
            <a:avLst/>
          </a:prstGeom>
        </p:spPr>
        <p:txBody>
          <a:bodyPr anchor="t"/>
          <a:lstStyle>
            <a:lvl1pPr marL="0" indent="0" algn="ctr">
              <a:spcBef>
                <a:spcPts val="0"/>
              </a:spcBef>
              <a:buClrTx/>
              <a:buSzTx/>
              <a:buNone/>
              <a:defRPr sz="5400">
                <a:solidFill>
                  <a:srgbClr val="323232"/>
                </a:solidFill>
              </a:defRPr>
            </a:lvl1pPr>
            <a:lvl2pPr marL="0" indent="228600" algn="ctr">
              <a:spcBef>
                <a:spcPts val="0"/>
              </a:spcBef>
              <a:buClrTx/>
              <a:buSzTx/>
              <a:buNone/>
              <a:defRPr sz="5400">
                <a:solidFill>
                  <a:srgbClr val="323232"/>
                </a:solidFill>
              </a:defRPr>
            </a:lvl2pPr>
            <a:lvl3pPr marL="0" indent="457200" algn="ctr">
              <a:spcBef>
                <a:spcPts val="0"/>
              </a:spcBef>
              <a:buClrTx/>
              <a:buSzTx/>
              <a:buNone/>
              <a:defRPr sz="5400">
                <a:solidFill>
                  <a:srgbClr val="323232"/>
                </a:solidFill>
              </a:defRPr>
            </a:lvl3pPr>
            <a:lvl4pPr marL="0" indent="685800" algn="ctr">
              <a:spcBef>
                <a:spcPts val="0"/>
              </a:spcBef>
              <a:buClrTx/>
              <a:buSzTx/>
              <a:buNone/>
              <a:defRPr sz="5400">
                <a:solidFill>
                  <a:srgbClr val="323232"/>
                </a:solidFill>
              </a:defRPr>
            </a:lvl4pPr>
            <a:lvl5pPr marL="0" indent="914400" algn="ctr">
              <a:spcBef>
                <a:spcPts val="0"/>
              </a:spcBef>
              <a:buClrTx/>
              <a:buSzTx/>
              <a:buNone/>
              <a:defRPr sz="540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64" name="Title Text"/>
          <p:cNvSpPr txBox="1">
            <a:spLocks noGrp="1"/>
          </p:cNvSpPr>
          <p:nvPr>
            <p:ph type="title"/>
          </p:nvPr>
        </p:nvSpPr>
        <p:spPr>
          <a:prstGeom prst="rect">
            <a:avLst/>
          </a:prstGeom>
        </p:spPr>
        <p:txBody>
          <a:bodyPr/>
          <a:lstStyle/>
          <a:p>
            <a:r>
              <a:t>Title Text</a:t>
            </a:r>
          </a:p>
        </p:txBody>
      </p:sp>
      <p:sp>
        <p:nvSpPr>
          <p:cNvPr id="65" name="Body Level One…"/>
          <p:cNvSpPr txBox="1">
            <a:spLocks noGrp="1"/>
          </p:cNvSpPr>
          <p:nvPr>
            <p:ph type="body" idx="1"/>
          </p:nvPr>
        </p:nvSpPr>
        <p:spPr>
          <a:prstGeom prst="rect">
            <a:avLst/>
          </a:prstGeom>
        </p:spPr>
        <p:txBody>
          <a:bodyPr/>
          <a:lstStyle>
            <a:lvl1pPr marL="749300" indent="-749300">
              <a:buClr>
                <a:srgbClr val="7BB4A4"/>
              </a:buClr>
              <a:buSzPct val="125000"/>
            </a:lvl1pPr>
            <a:lvl2pPr>
              <a:buClr>
                <a:srgbClr val="7BB4A4"/>
              </a:buClr>
              <a:buSzPct val="110000"/>
            </a:lvl2pPr>
            <a:lvl3pPr>
              <a:buClr>
                <a:srgbClr val="7BB4A4"/>
              </a:buClr>
              <a:buSzPct val="100000"/>
            </a:lvl3pPr>
            <a:lvl4pPr>
              <a:buClr>
                <a:srgbClr val="7BB4A4"/>
              </a:buClr>
              <a:buSzPct val="80000"/>
            </a:lvl4pPr>
            <a:lvl5pPr>
              <a:buClr>
                <a:srgbClr val="7BB4A4"/>
              </a:buClr>
              <a:buSzPct val="60000"/>
            </a:lvl5pPr>
          </a:lstStyle>
          <a:p>
            <a:r>
              <a:t>Body Level One</a:t>
            </a:r>
          </a:p>
          <a:p>
            <a:pPr lvl="1"/>
            <a:r>
              <a:t>Body Level Two</a:t>
            </a:r>
          </a:p>
          <a:p>
            <a:pPr lvl="2"/>
            <a:r>
              <a:t>Body Level Three</a:t>
            </a:r>
          </a:p>
          <a:p>
            <a:pPr lvl="3"/>
            <a:r>
              <a:t>Body Level Four</a:t>
            </a:r>
          </a:p>
          <a:p>
            <a:pPr lvl="4"/>
            <a:r>
              <a:t>Body Level Five</a:t>
            </a:r>
          </a:p>
        </p:txBody>
      </p:sp>
      <p:sp>
        <p:nvSpPr>
          <p:cNvPr id="6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73" name="Image"/>
          <p:cNvSpPr>
            <a:spLocks noGrp="1"/>
          </p:cNvSpPr>
          <p:nvPr>
            <p:ph type="pic" sz="half" idx="13"/>
          </p:nvPr>
        </p:nvSpPr>
        <p:spPr>
          <a:xfrm>
            <a:off x="13169900" y="3149600"/>
            <a:ext cx="9525000" cy="9296400"/>
          </a:xfrm>
          <a:prstGeom prst="rect">
            <a:avLst/>
          </a:prstGeom>
        </p:spPr>
        <p:txBody>
          <a:bodyPr lIns="91439" tIns="45719" rIns="91439" bIns="45719" anchor="t">
            <a:noAutofit/>
          </a:bodyPr>
          <a:lstStyle/>
          <a:p>
            <a:endParaRPr/>
          </a:p>
        </p:txBody>
      </p:sp>
      <p:sp>
        <p:nvSpPr>
          <p:cNvPr id="74" name="Title Text"/>
          <p:cNvSpPr txBox="1">
            <a:spLocks noGrp="1"/>
          </p:cNvSpPr>
          <p:nvPr>
            <p:ph type="title"/>
          </p:nvPr>
        </p:nvSpPr>
        <p:spPr>
          <a:prstGeom prst="rect">
            <a:avLst/>
          </a:prstGeom>
        </p:spPr>
        <p:txBody>
          <a:bodyPr/>
          <a:lstStyle/>
          <a:p>
            <a:r>
              <a:t>Title Text</a:t>
            </a:r>
          </a:p>
        </p:txBody>
      </p:sp>
      <p:sp>
        <p:nvSpPr>
          <p:cNvPr id="75" name="Body Level One…"/>
          <p:cNvSpPr txBox="1">
            <a:spLocks noGrp="1"/>
          </p:cNvSpPr>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83" name="Body Level One…"/>
          <p:cNvSpPr txBox="1">
            <a:spLocks noGrp="1"/>
          </p:cNvSpPr>
          <p:nvPr>
            <p:ph type="body" idx="1"/>
          </p:nvPr>
        </p:nvSpPr>
        <p:spPr>
          <a:xfrm>
            <a:off x="1689100" y="1778000"/>
            <a:ext cx="21005800" cy="101600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 descr="Image"/>
          <p:cNvPicPr>
            <a:picLocks noChangeAspect="1"/>
          </p:cNvPicPr>
          <p:nvPr/>
        </p:nvPicPr>
        <p:blipFill>
          <a:blip r:embed="rId19">
            <a:extLst/>
          </a:blip>
          <a:stretch>
            <a:fillRect/>
          </a:stretch>
        </p:blipFill>
        <p:spPr>
          <a:xfrm>
            <a:off x="3415836" y="1267741"/>
            <a:ext cx="18923065" cy="11180518"/>
          </a:xfrm>
          <a:prstGeom prst="rect">
            <a:avLst/>
          </a:prstGeom>
          <a:ln w="12700">
            <a:miter lim="400000"/>
          </a:ln>
        </p:spPr>
      </p:pic>
      <p:sp>
        <p:nvSpPr>
          <p:cNvPr id="3" name="Title Text"/>
          <p:cNvSpPr txBox="1">
            <a:spLocks noGrp="1"/>
          </p:cNvSpPr>
          <p:nvPr>
            <p:ph type="title"/>
          </p:nvPr>
        </p:nvSpPr>
        <p:spPr>
          <a:xfrm>
            <a:off x="1689100" y="3556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med"/>
  <p:txStyles>
    <p:titleStyle>
      <a:lvl1pPr marL="0" marR="0" indent="0" algn="ctr" defTabSz="825500" rtl="0" latinLnBrk="0">
        <a:lnSpc>
          <a:spcPct val="100000"/>
        </a:lnSpc>
        <a:spcBef>
          <a:spcPts val="0"/>
        </a:spcBef>
        <a:spcAft>
          <a:spcPts val="0"/>
        </a:spcAft>
        <a:buClrTx/>
        <a:buSzTx/>
        <a:buFontTx/>
        <a:buNone/>
        <a:tabLst/>
        <a:defRPr sz="9600" b="0" i="0" u="none" strike="noStrike" cap="none" spc="0" baseline="0">
          <a:ln>
            <a:noFill/>
          </a:ln>
          <a:solidFill>
            <a:srgbClr val="64B7A6"/>
          </a:solidFill>
          <a:uFillTx/>
          <a:latin typeface="+mn-lt"/>
          <a:ea typeface="+mn-ea"/>
          <a:cs typeface="+mn-cs"/>
          <a:sym typeface="PT Mono"/>
        </a:defRPr>
      </a:lvl1pPr>
      <a:lvl2pPr marL="0" marR="0" indent="228600" algn="ctr" defTabSz="825500" rtl="0" latinLnBrk="0">
        <a:lnSpc>
          <a:spcPct val="100000"/>
        </a:lnSpc>
        <a:spcBef>
          <a:spcPts val="0"/>
        </a:spcBef>
        <a:spcAft>
          <a:spcPts val="0"/>
        </a:spcAft>
        <a:buClrTx/>
        <a:buSzTx/>
        <a:buFontTx/>
        <a:buNone/>
        <a:tabLst/>
        <a:defRPr sz="9600" b="0" i="0" u="none" strike="noStrike" cap="none" spc="0" baseline="0">
          <a:ln>
            <a:noFill/>
          </a:ln>
          <a:solidFill>
            <a:srgbClr val="64B7A6"/>
          </a:solidFill>
          <a:uFillTx/>
          <a:latin typeface="+mn-lt"/>
          <a:ea typeface="+mn-ea"/>
          <a:cs typeface="+mn-cs"/>
          <a:sym typeface="PT Mono"/>
        </a:defRPr>
      </a:lvl2pPr>
      <a:lvl3pPr marL="0" marR="0" indent="457200" algn="ctr" defTabSz="825500" rtl="0" latinLnBrk="0">
        <a:lnSpc>
          <a:spcPct val="100000"/>
        </a:lnSpc>
        <a:spcBef>
          <a:spcPts val="0"/>
        </a:spcBef>
        <a:spcAft>
          <a:spcPts val="0"/>
        </a:spcAft>
        <a:buClrTx/>
        <a:buSzTx/>
        <a:buFontTx/>
        <a:buNone/>
        <a:tabLst/>
        <a:defRPr sz="9600" b="0" i="0" u="none" strike="noStrike" cap="none" spc="0" baseline="0">
          <a:ln>
            <a:noFill/>
          </a:ln>
          <a:solidFill>
            <a:srgbClr val="64B7A6"/>
          </a:solidFill>
          <a:uFillTx/>
          <a:latin typeface="+mn-lt"/>
          <a:ea typeface="+mn-ea"/>
          <a:cs typeface="+mn-cs"/>
          <a:sym typeface="PT Mono"/>
        </a:defRPr>
      </a:lvl3pPr>
      <a:lvl4pPr marL="0" marR="0" indent="685800" algn="ctr" defTabSz="825500" rtl="0" latinLnBrk="0">
        <a:lnSpc>
          <a:spcPct val="100000"/>
        </a:lnSpc>
        <a:spcBef>
          <a:spcPts val="0"/>
        </a:spcBef>
        <a:spcAft>
          <a:spcPts val="0"/>
        </a:spcAft>
        <a:buClrTx/>
        <a:buSzTx/>
        <a:buFontTx/>
        <a:buNone/>
        <a:tabLst/>
        <a:defRPr sz="9600" b="0" i="0" u="none" strike="noStrike" cap="none" spc="0" baseline="0">
          <a:ln>
            <a:noFill/>
          </a:ln>
          <a:solidFill>
            <a:srgbClr val="64B7A6"/>
          </a:solidFill>
          <a:uFillTx/>
          <a:latin typeface="+mn-lt"/>
          <a:ea typeface="+mn-ea"/>
          <a:cs typeface="+mn-cs"/>
          <a:sym typeface="PT Mono"/>
        </a:defRPr>
      </a:lvl4pPr>
      <a:lvl5pPr marL="0" marR="0" indent="914400" algn="ctr" defTabSz="825500" rtl="0" latinLnBrk="0">
        <a:lnSpc>
          <a:spcPct val="100000"/>
        </a:lnSpc>
        <a:spcBef>
          <a:spcPts val="0"/>
        </a:spcBef>
        <a:spcAft>
          <a:spcPts val="0"/>
        </a:spcAft>
        <a:buClrTx/>
        <a:buSzTx/>
        <a:buFontTx/>
        <a:buNone/>
        <a:tabLst/>
        <a:defRPr sz="9600" b="0" i="0" u="none" strike="noStrike" cap="none" spc="0" baseline="0">
          <a:ln>
            <a:noFill/>
          </a:ln>
          <a:solidFill>
            <a:srgbClr val="64B7A6"/>
          </a:solidFill>
          <a:uFillTx/>
          <a:latin typeface="+mn-lt"/>
          <a:ea typeface="+mn-ea"/>
          <a:cs typeface="+mn-cs"/>
          <a:sym typeface="PT Mono"/>
        </a:defRPr>
      </a:lvl5pPr>
      <a:lvl6pPr marL="0" marR="0" indent="1143000" algn="ctr" defTabSz="825500" rtl="0" latinLnBrk="0">
        <a:lnSpc>
          <a:spcPct val="100000"/>
        </a:lnSpc>
        <a:spcBef>
          <a:spcPts val="0"/>
        </a:spcBef>
        <a:spcAft>
          <a:spcPts val="0"/>
        </a:spcAft>
        <a:buClrTx/>
        <a:buSzTx/>
        <a:buFontTx/>
        <a:buNone/>
        <a:tabLst/>
        <a:defRPr sz="9600" b="0" i="0" u="none" strike="noStrike" cap="none" spc="0" baseline="0">
          <a:ln>
            <a:noFill/>
          </a:ln>
          <a:solidFill>
            <a:srgbClr val="64B7A6"/>
          </a:solidFill>
          <a:uFillTx/>
          <a:latin typeface="+mn-lt"/>
          <a:ea typeface="+mn-ea"/>
          <a:cs typeface="+mn-cs"/>
          <a:sym typeface="PT Mono"/>
        </a:defRPr>
      </a:lvl6pPr>
      <a:lvl7pPr marL="0" marR="0" indent="1371600" algn="ctr" defTabSz="825500" rtl="0" latinLnBrk="0">
        <a:lnSpc>
          <a:spcPct val="100000"/>
        </a:lnSpc>
        <a:spcBef>
          <a:spcPts val="0"/>
        </a:spcBef>
        <a:spcAft>
          <a:spcPts val="0"/>
        </a:spcAft>
        <a:buClrTx/>
        <a:buSzTx/>
        <a:buFontTx/>
        <a:buNone/>
        <a:tabLst/>
        <a:defRPr sz="9600" b="0" i="0" u="none" strike="noStrike" cap="none" spc="0" baseline="0">
          <a:ln>
            <a:noFill/>
          </a:ln>
          <a:solidFill>
            <a:srgbClr val="64B7A6"/>
          </a:solidFill>
          <a:uFillTx/>
          <a:latin typeface="+mn-lt"/>
          <a:ea typeface="+mn-ea"/>
          <a:cs typeface="+mn-cs"/>
          <a:sym typeface="PT Mono"/>
        </a:defRPr>
      </a:lvl7pPr>
      <a:lvl8pPr marL="0" marR="0" indent="1600200" algn="ctr" defTabSz="825500" rtl="0" latinLnBrk="0">
        <a:lnSpc>
          <a:spcPct val="100000"/>
        </a:lnSpc>
        <a:spcBef>
          <a:spcPts val="0"/>
        </a:spcBef>
        <a:spcAft>
          <a:spcPts val="0"/>
        </a:spcAft>
        <a:buClrTx/>
        <a:buSzTx/>
        <a:buFontTx/>
        <a:buNone/>
        <a:tabLst/>
        <a:defRPr sz="9600" b="0" i="0" u="none" strike="noStrike" cap="none" spc="0" baseline="0">
          <a:ln>
            <a:noFill/>
          </a:ln>
          <a:solidFill>
            <a:srgbClr val="64B7A6"/>
          </a:solidFill>
          <a:uFillTx/>
          <a:latin typeface="+mn-lt"/>
          <a:ea typeface="+mn-ea"/>
          <a:cs typeface="+mn-cs"/>
          <a:sym typeface="PT Mono"/>
        </a:defRPr>
      </a:lvl8pPr>
      <a:lvl9pPr marL="0" marR="0" indent="1828800" algn="ctr" defTabSz="825500" rtl="0" latinLnBrk="0">
        <a:lnSpc>
          <a:spcPct val="100000"/>
        </a:lnSpc>
        <a:spcBef>
          <a:spcPts val="0"/>
        </a:spcBef>
        <a:spcAft>
          <a:spcPts val="0"/>
        </a:spcAft>
        <a:buClrTx/>
        <a:buSzTx/>
        <a:buFontTx/>
        <a:buNone/>
        <a:tabLst/>
        <a:defRPr sz="9600" b="0" i="0" u="none" strike="noStrike" cap="none" spc="0" baseline="0">
          <a:ln>
            <a:noFill/>
          </a:ln>
          <a:solidFill>
            <a:srgbClr val="64B7A6"/>
          </a:solidFill>
          <a:uFillTx/>
          <a:latin typeface="+mn-lt"/>
          <a:ea typeface="+mn-ea"/>
          <a:cs typeface="+mn-cs"/>
          <a:sym typeface="PT Mono"/>
        </a:defRPr>
      </a:lvl9pPr>
    </p:titleStyle>
    <p:bodyStyle>
      <a:lvl1pPr marL="635000" marR="0" indent="-635000" algn="l" defTabSz="825500" rtl="0" latinLnBrk="0">
        <a:lnSpc>
          <a:spcPct val="100000"/>
        </a:lnSpc>
        <a:spcBef>
          <a:spcPts val="5900"/>
        </a:spcBef>
        <a:spcAft>
          <a:spcPts val="0"/>
        </a:spcAft>
        <a:buClr>
          <a:srgbClr val="64B7A6"/>
        </a:buClr>
        <a:buSzPct val="100000"/>
        <a:buFontTx/>
        <a:buChar char="◆"/>
        <a:tabLst/>
        <a:defRPr sz="4800" b="0" i="0" u="none" strike="noStrike" cap="none" spc="0" baseline="0">
          <a:ln>
            <a:noFill/>
          </a:ln>
          <a:solidFill>
            <a:srgbClr val="000000"/>
          </a:solidFill>
          <a:uFillTx/>
          <a:latin typeface="Helvetica"/>
          <a:ea typeface="Helvetica"/>
          <a:cs typeface="Helvetica"/>
          <a:sym typeface="Helvetica"/>
        </a:defRPr>
      </a:lvl1pPr>
      <a:lvl2pPr marL="1270000" marR="0" indent="-635000" algn="l" defTabSz="825500" rtl="0" latinLnBrk="0">
        <a:lnSpc>
          <a:spcPct val="100000"/>
        </a:lnSpc>
        <a:spcBef>
          <a:spcPts val="5900"/>
        </a:spcBef>
        <a:spcAft>
          <a:spcPts val="0"/>
        </a:spcAft>
        <a:buClr>
          <a:srgbClr val="64B7A6"/>
        </a:buClr>
        <a:buSzPct val="125000"/>
        <a:buFontTx/>
        <a:buChar char="◆"/>
        <a:tabLst/>
        <a:defRPr sz="4800" b="0" i="0" u="none" strike="noStrike" cap="none" spc="0" baseline="0">
          <a:ln>
            <a:noFill/>
          </a:ln>
          <a:solidFill>
            <a:srgbClr val="000000"/>
          </a:solidFill>
          <a:uFillTx/>
          <a:latin typeface="Helvetica"/>
          <a:ea typeface="Helvetica"/>
          <a:cs typeface="Helvetica"/>
          <a:sym typeface="Helvetica"/>
        </a:defRPr>
      </a:lvl2pPr>
      <a:lvl3pPr marL="1905000" marR="0" indent="-635000" algn="l" defTabSz="825500" rtl="0" latinLnBrk="0">
        <a:lnSpc>
          <a:spcPct val="100000"/>
        </a:lnSpc>
        <a:spcBef>
          <a:spcPts val="5900"/>
        </a:spcBef>
        <a:spcAft>
          <a:spcPts val="0"/>
        </a:spcAft>
        <a:buClr>
          <a:srgbClr val="64B7A6"/>
        </a:buClr>
        <a:buSzPct val="125000"/>
        <a:buFontTx/>
        <a:buChar char="◆"/>
        <a:tabLst/>
        <a:defRPr sz="4800" b="0" i="0" u="none" strike="noStrike" cap="none" spc="0" baseline="0">
          <a:ln>
            <a:noFill/>
          </a:ln>
          <a:solidFill>
            <a:srgbClr val="000000"/>
          </a:solidFill>
          <a:uFillTx/>
          <a:latin typeface="Helvetica"/>
          <a:ea typeface="Helvetica"/>
          <a:cs typeface="Helvetica"/>
          <a:sym typeface="Helvetica"/>
        </a:defRPr>
      </a:lvl3pPr>
      <a:lvl4pPr marL="2540000" marR="0" indent="-635000" algn="l" defTabSz="825500" rtl="0" latinLnBrk="0">
        <a:lnSpc>
          <a:spcPct val="100000"/>
        </a:lnSpc>
        <a:spcBef>
          <a:spcPts val="5900"/>
        </a:spcBef>
        <a:spcAft>
          <a:spcPts val="0"/>
        </a:spcAft>
        <a:buClr>
          <a:srgbClr val="64B7A6"/>
        </a:buClr>
        <a:buSzPct val="125000"/>
        <a:buFontTx/>
        <a:buChar char="◆"/>
        <a:tabLst/>
        <a:defRPr sz="4800" b="0" i="0" u="none" strike="noStrike" cap="none" spc="0" baseline="0">
          <a:ln>
            <a:noFill/>
          </a:ln>
          <a:solidFill>
            <a:srgbClr val="000000"/>
          </a:solidFill>
          <a:uFillTx/>
          <a:latin typeface="Helvetica"/>
          <a:ea typeface="Helvetica"/>
          <a:cs typeface="Helvetica"/>
          <a:sym typeface="Helvetica"/>
        </a:defRPr>
      </a:lvl4pPr>
      <a:lvl5pPr marL="3175000" marR="0" indent="-635000" algn="l" defTabSz="825500" rtl="0" latinLnBrk="0">
        <a:lnSpc>
          <a:spcPct val="100000"/>
        </a:lnSpc>
        <a:spcBef>
          <a:spcPts val="5900"/>
        </a:spcBef>
        <a:spcAft>
          <a:spcPts val="0"/>
        </a:spcAft>
        <a:buClr>
          <a:srgbClr val="64B7A6"/>
        </a:buClr>
        <a:buSzPct val="125000"/>
        <a:buFontTx/>
        <a:buChar char="◆"/>
        <a:tabLst/>
        <a:defRPr sz="4800" b="0" i="0" u="none" strike="noStrike" cap="none" spc="0" baseline="0">
          <a:ln>
            <a:noFill/>
          </a:ln>
          <a:solidFill>
            <a:srgbClr val="000000"/>
          </a:solidFill>
          <a:uFillTx/>
          <a:latin typeface="Helvetica"/>
          <a:ea typeface="Helvetica"/>
          <a:cs typeface="Helvetica"/>
          <a:sym typeface="Helvetica"/>
        </a:defRPr>
      </a:lvl5pPr>
      <a:lvl6pPr marL="3810000" marR="0" indent="-635000" algn="l" defTabSz="825500" rtl="0" latinLnBrk="0">
        <a:lnSpc>
          <a:spcPct val="100000"/>
        </a:lnSpc>
        <a:spcBef>
          <a:spcPts val="5900"/>
        </a:spcBef>
        <a:spcAft>
          <a:spcPts val="0"/>
        </a:spcAft>
        <a:buClr>
          <a:srgbClr val="64B7A6"/>
        </a:buClr>
        <a:buSzPct val="125000"/>
        <a:buFontTx/>
        <a:buChar char="•"/>
        <a:tabLst/>
        <a:defRPr sz="4800" b="0" i="0" u="none" strike="noStrike" cap="none" spc="0" baseline="0">
          <a:ln>
            <a:noFill/>
          </a:ln>
          <a:solidFill>
            <a:srgbClr val="000000"/>
          </a:solidFill>
          <a:uFillTx/>
          <a:latin typeface="Helvetica"/>
          <a:ea typeface="Helvetica"/>
          <a:cs typeface="Helvetica"/>
          <a:sym typeface="Helvetica"/>
        </a:defRPr>
      </a:lvl6pPr>
      <a:lvl7pPr marL="4445000" marR="0" indent="-635000" algn="l" defTabSz="825500" rtl="0" latinLnBrk="0">
        <a:lnSpc>
          <a:spcPct val="100000"/>
        </a:lnSpc>
        <a:spcBef>
          <a:spcPts val="5900"/>
        </a:spcBef>
        <a:spcAft>
          <a:spcPts val="0"/>
        </a:spcAft>
        <a:buClr>
          <a:srgbClr val="64B7A6"/>
        </a:buClr>
        <a:buSzPct val="125000"/>
        <a:buFontTx/>
        <a:buChar char="•"/>
        <a:tabLst/>
        <a:defRPr sz="4800" b="0" i="0" u="none" strike="noStrike" cap="none" spc="0" baseline="0">
          <a:ln>
            <a:noFill/>
          </a:ln>
          <a:solidFill>
            <a:srgbClr val="000000"/>
          </a:solidFill>
          <a:uFillTx/>
          <a:latin typeface="Helvetica"/>
          <a:ea typeface="Helvetica"/>
          <a:cs typeface="Helvetica"/>
          <a:sym typeface="Helvetica"/>
        </a:defRPr>
      </a:lvl7pPr>
      <a:lvl8pPr marL="5080000" marR="0" indent="-635000" algn="l" defTabSz="825500" rtl="0" latinLnBrk="0">
        <a:lnSpc>
          <a:spcPct val="100000"/>
        </a:lnSpc>
        <a:spcBef>
          <a:spcPts val="5900"/>
        </a:spcBef>
        <a:spcAft>
          <a:spcPts val="0"/>
        </a:spcAft>
        <a:buClr>
          <a:srgbClr val="64B7A6"/>
        </a:buClr>
        <a:buSzPct val="125000"/>
        <a:buFontTx/>
        <a:buChar char="•"/>
        <a:tabLst/>
        <a:defRPr sz="4800" b="0" i="0" u="none" strike="noStrike" cap="none" spc="0" baseline="0">
          <a:ln>
            <a:noFill/>
          </a:ln>
          <a:solidFill>
            <a:srgbClr val="000000"/>
          </a:solidFill>
          <a:uFillTx/>
          <a:latin typeface="Helvetica"/>
          <a:ea typeface="Helvetica"/>
          <a:cs typeface="Helvetica"/>
          <a:sym typeface="Helvetica"/>
        </a:defRPr>
      </a:lvl8pPr>
      <a:lvl9pPr marL="5715000" marR="0" indent="-635000" algn="l" defTabSz="825500" rtl="0" latinLnBrk="0">
        <a:lnSpc>
          <a:spcPct val="100000"/>
        </a:lnSpc>
        <a:spcBef>
          <a:spcPts val="5900"/>
        </a:spcBef>
        <a:spcAft>
          <a:spcPts val="0"/>
        </a:spcAft>
        <a:buClr>
          <a:srgbClr val="64B7A6"/>
        </a:buClr>
        <a:buSzPct val="125000"/>
        <a:buFontTx/>
        <a:buChar char="•"/>
        <a:tabLst/>
        <a:defRPr sz="4800" b="0" i="0" u="none" strike="noStrike" cap="none" spc="0" baseline="0">
          <a:ln>
            <a:noFill/>
          </a:ln>
          <a:solidFill>
            <a:srgbClr val="000000"/>
          </a:solidFill>
          <a:uFillTx/>
          <a:latin typeface="Helvetica"/>
          <a:ea typeface="Helvetica"/>
          <a:cs typeface="Helvetica"/>
          <a:sym typeface="Helvetica"/>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Layout" Target="../slideLayouts/slideLayout13.xml"/><Relationship Id="rId6" Type="http://schemas.openxmlformats.org/officeDocument/2006/relationships/image" Target="../media/image8.jpeg"/><Relationship Id="rId11" Type="http://schemas.openxmlformats.org/officeDocument/2006/relationships/image" Target="../media/image13.jpeg"/><Relationship Id="rId5" Type="http://schemas.openxmlformats.org/officeDocument/2006/relationships/image" Target="../media/image7.png"/><Relationship Id="rId10" Type="http://schemas.openxmlformats.org/officeDocument/2006/relationships/image" Target="../media/image12.jpeg"/><Relationship Id="rId4" Type="http://schemas.openxmlformats.org/officeDocument/2006/relationships/image" Target="../media/image6.jpeg"/><Relationship Id="rId9" Type="http://schemas.openxmlformats.org/officeDocument/2006/relationships/image" Target="../media/image11.jpeg"/></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9" name="Image" descr="Image"/>
          <p:cNvPicPr>
            <a:picLocks noChangeAspect="1"/>
          </p:cNvPicPr>
          <p:nvPr/>
        </p:nvPicPr>
        <p:blipFill>
          <a:blip r:embed="rId2">
            <a:extLst/>
          </a:blip>
          <a:stretch>
            <a:fillRect/>
          </a:stretch>
        </p:blipFill>
        <p:spPr>
          <a:xfrm>
            <a:off x="8548885" y="4469407"/>
            <a:ext cx="7286285" cy="4777090"/>
          </a:xfrm>
          <a:prstGeom prst="rect">
            <a:avLst/>
          </a:prstGeom>
          <a:ln w="12700">
            <a:miter lim="400000"/>
          </a:ln>
        </p:spPr>
      </p:pic>
      <p:sp>
        <p:nvSpPr>
          <p:cNvPr id="2" name="TextBox 1">
            <a:extLst>
              <a:ext uri="{FF2B5EF4-FFF2-40B4-BE49-F238E27FC236}">
                <a16:creationId xmlns:a16="http://schemas.microsoft.com/office/drawing/2014/main" id="{FC52D770-C6D4-0240-9E96-27871C88C9DB}"/>
              </a:ext>
            </a:extLst>
          </p:cNvPr>
          <p:cNvSpPr txBox="1"/>
          <p:nvPr/>
        </p:nvSpPr>
        <p:spPr>
          <a:xfrm>
            <a:off x="16113958" y="3016243"/>
            <a:ext cx="102657"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1" i="0" u="none" strike="noStrike" cap="none" spc="0" normalizeH="0" baseline="0" dirty="0">
              <a:ln>
                <a:noFill/>
              </a:ln>
              <a:solidFill>
                <a:srgbClr val="000000"/>
              </a:solidFill>
              <a:effectLst/>
              <a:uFillTx/>
              <a:latin typeface="Helvetica"/>
              <a:ea typeface="Helvetica"/>
              <a:cs typeface="Helvetica"/>
              <a:sym typeface="Helvetica"/>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 name="Step 1:  Acquire Data about people…"/>
          <p:cNvSpPr txBox="1">
            <a:spLocks noGrp="1"/>
          </p:cNvSpPr>
          <p:nvPr>
            <p:ph type="body" sz="half" idx="4294967295"/>
          </p:nvPr>
        </p:nvSpPr>
        <p:spPr>
          <a:xfrm>
            <a:off x="4474655" y="4211563"/>
            <a:ext cx="17434746" cy="7211933"/>
          </a:xfrm>
          <a:prstGeom prst="rect">
            <a:avLst/>
          </a:prstGeom>
        </p:spPr>
        <p:txBody>
          <a:bodyPr/>
          <a:lstStyle/>
          <a:p>
            <a:pPr marL="749300" indent="-749300">
              <a:spcBef>
                <a:spcPts val="4000"/>
              </a:spcBef>
              <a:buClr>
                <a:srgbClr val="E19F7A"/>
              </a:buClr>
              <a:buSzPct val="125000"/>
              <a:defRPr sz="5800"/>
            </a:pPr>
            <a:r>
              <a:t>Step 1:  Acquire </a:t>
            </a:r>
            <a:r>
              <a:rPr b="1"/>
              <a:t>Data</a:t>
            </a:r>
            <a:r>
              <a:t> about people</a:t>
            </a:r>
          </a:p>
          <a:p>
            <a:pPr marL="749300" indent="-749300">
              <a:spcBef>
                <a:spcPts val="4000"/>
              </a:spcBef>
              <a:buClr>
                <a:srgbClr val="7BB4A4"/>
              </a:buClr>
              <a:buSzPct val="125000"/>
              <a:defRPr sz="5800"/>
            </a:pPr>
            <a:r>
              <a:t>Step 2:  Train a </a:t>
            </a:r>
            <a:r>
              <a:rPr b="1"/>
              <a:t>Model</a:t>
            </a:r>
            <a:r>
              <a:t> that predicts unknown facts about a person using known facts.</a:t>
            </a:r>
          </a:p>
          <a:p>
            <a:pPr marL="749300" indent="-749300">
              <a:spcBef>
                <a:spcPts val="4000"/>
              </a:spcBef>
              <a:buClr>
                <a:srgbClr val="BA7A82"/>
              </a:buClr>
              <a:buSzPct val="125000"/>
              <a:defRPr sz="5800"/>
            </a:pPr>
            <a:r>
              <a:t>Step 3:  Sell the </a:t>
            </a:r>
            <a:r>
              <a:rPr u="sng"/>
              <a:t>Use</a:t>
            </a:r>
            <a:r>
              <a:t> of that </a:t>
            </a:r>
            <a:r>
              <a:rPr b="1"/>
              <a:t>Model</a:t>
            </a:r>
            <a:r>
              <a:t> (the App)</a:t>
            </a:r>
          </a:p>
        </p:txBody>
      </p:sp>
      <p:sp>
        <p:nvSpPr>
          <p:cNvPr id="588" name="The A.I. Business Model"/>
          <p:cNvSpPr txBox="1">
            <a:spLocks noGrp="1"/>
          </p:cNvSpPr>
          <p:nvPr>
            <p:ph type="title" idx="4294967295"/>
          </p:nvPr>
        </p:nvSpPr>
        <p:spPr>
          <a:xfrm>
            <a:off x="1335750" y="1429348"/>
            <a:ext cx="21005801" cy="2286001"/>
          </a:xfrm>
          <a:prstGeom prst="rect">
            <a:avLst/>
          </a:prstGeom>
        </p:spPr>
        <p:txBody>
          <a:bodyPr/>
          <a:lstStyle/>
          <a:p>
            <a:r>
              <a:t>The A.I. Business Model</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587">
                                            <p:txEl>
                                              <p:pRg st="1" end="1"/>
                                            </p:txEl>
                                          </p:spTgt>
                                        </p:tgtEl>
                                        <p:attrNameLst>
                                          <p:attrName>style.visibility</p:attrName>
                                        </p:attrNameLst>
                                      </p:cBhvr>
                                      <p:to>
                                        <p:strVal val="visible"/>
                                      </p:to>
                                    </p:set>
                                    <p:animEffect transition="in" filter="dissolve">
                                      <p:cBhvr>
                                        <p:cTn id="7" dur="499"/>
                                        <p:tgtEl>
                                          <p:spTgt spid="58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1" nodeType="clickEffect">
                                  <p:stCondLst>
                                    <p:cond delay="0"/>
                                  </p:stCondLst>
                                  <p:iterate>
                                    <p:tmAbs val="0"/>
                                  </p:iterate>
                                  <p:childTnLst>
                                    <p:set>
                                      <p:cBhvr>
                                        <p:cTn id="11" fill="hold"/>
                                        <p:tgtEl>
                                          <p:spTgt spid="587">
                                            <p:txEl>
                                              <p:pRg st="2" end="2"/>
                                            </p:txEl>
                                          </p:spTgt>
                                        </p:tgtEl>
                                        <p:attrNameLst>
                                          <p:attrName>style.visibility</p:attrName>
                                        </p:attrNameLst>
                                      </p:cBhvr>
                                      <p:to>
                                        <p:strVal val="visible"/>
                                      </p:to>
                                    </p:set>
                                    <p:animEffect transition="in" filter="dissolve">
                                      <p:cBhvr>
                                        <p:cTn id="12" dur="499"/>
                                        <p:tgtEl>
                                          <p:spTgt spid="58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7" grpId="1" build="p" bldLvl="5"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0" name="Step 1: acquire Data about people…"/>
          <p:cNvSpPr txBox="1">
            <a:spLocks noGrp="1"/>
          </p:cNvSpPr>
          <p:nvPr>
            <p:ph type="body" idx="4294967295"/>
          </p:nvPr>
        </p:nvSpPr>
        <p:spPr>
          <a:xfrm>
            <a:off x="2619568" y="2855032"/>
            <a:ext cx="17434747" cy="7696754"/>
          </a:xfrm>
          <a:prstGeom prst="rect">
            <a:avLst/>
          </a:prstGeom>
        </p:spPr>
        <p:txBody>
          <a:bodyPr/>
          <a:lstStyle/>
          <a:p>
            <a:pPr marL="749300" indent="-749300">
              <a:spcBef>
                <a:spcPts val="4000"/>
              </a:spcBef>
              <a:buClr>
                <a:srgbClr val="E19F7A"/>
              </a:buClr>
              <a:buSzPct val="125000"/>
              <a:defRPr sz="5800"/>
            </a:pPr>
            <a:r>
              <a:t>Step 1: acquire </a:t>
            </a:r>
            <a:r>
              <a:rPr b="1"/>
              <a:t>Data</a:t>
            </a:r>
            <a:r>
              <a:t> about people</a:t>
            </a:r>
          </a:p>
          <a:p>
            <a:pPr marL="2654300" lvl="3" indent="-749300">
              <a:spcBef>
                <a:spcPts val="4000"/>
              </a:spcBef>
              <a:buClr>
                <a:srgbClr val="7BB4A4"/>
              </a:buClr>
              <a:buSzPct val="80000"/>
              <a:defRPr b="1"/>
            </a:pPr>
            <a:r>
              <a:t>Privacy:</a:t>
            </a:r>
            <a:r>
              <a:rPr b="0"/>
              <a:t> people lose control of their data</a:t>
            </a:r>
          </a:p>
          <a:p>
            <a:pPr marL="2654300" lvl="3" indent="-749300">
              <a:spcBef>
                <a:spcPts val="4000"/>
              </a:spcBef>
              <a:buClr>
                <a:srgbClr val="7BB4A4"/>
              </a:buClr>
              <a:buSzPct val="80000"/>
              <a:defRPr b="1"/>
            </a:pPr>
            <a:r>
              <a:t>“Sensitive Products”</a:t>
            </a:r>
            <a:r>
              <a:rPr b="0"/>
              <a:t> don’t get made</a:t>
            </a:r>
          </a:p>
        </p:txBody>
      </p:sp>
      <p:sp>
        <p:nvSpPr>
          <p:cNvPr id="591" name="Problems with the AI Business Model"/>
          <p:cNvSpPr txBox="1">
            <a:spLocks noGrp="1"/>
          </p:cNvSpPr>
          <p:nvPr>
            <p:ph type="title" idx="4294967295"/>
          </p:nvPr>
        </p:nvSpPr>
        <p:spPr>
          <a:xfrm>
            <a:off x="1689100" y="1120166"/>
            <a:ext cx="21005800" cy="2286001"/>
          </a:xfrm>
          <a:prstGeom prst="rect">
            <a:avLst/>
          </a:prstGeom>
        </p:spPr>
        <p:txBody>
          <a:bodyPr/>
          <a:lstStyle>
            <a:lvl1pPr defTabSz="668655">
              <a:defRPr sz="7776"/>
            </a:lvl1pPr>
          </a:lstStyle>
          <a:p>
            <a:r>
              <a:t>Problems with the AI Business Model</a:t>
            </a:r>
          </a:p>
        </p:txBody>
      </p:sp>
      <p:grpSp>
        <p:nvGrpSpPr>
          <p:cNvPr id="625" name="Group"/>
          <p:cNvGrpSpPr/>
          <p:nvPr/>
        </p:nvGrpSpPr>
        <p:grpSpPr>
          <a:xfrm>
            <a:off x="17360605" y="9591921"/>
            <a:ext cx="7116935" cy="4126982"/>
            <a:chOff x="0" y="0"/>
            <a:chExt cx="7116933" cy="4126980"/>
          </a:xfrm>
        </p:grpSpPr>
        <p:pic>
          <p:nvPicPr>
            <p:cNvPr id="592" name="Image" descr="Image"/>
            <p:cNvPicPr>
              <a:picLocks noChangeAspect="1"/>
            </p:cNvPicPr>
            <p:nvPr/>
          </p:nvPicPr>
          <p:blipFill>
            <a:blip r:embed="rId3">
              <a:extLst/>
            </a:blip>
            <a:srcRect/>
            <a:stretch>
              <a:fillRect/>
            </a:stretch>
          </p:blipFill>
          <p:spPr>
            <a:xfrm>
              <a:off x="0" y="0"/>
              <a:ext cx="7116934" cy="4126981"/>
            </a:xfrm>
            <a:prstGeom prst="rect">
              <a:avLst/>
            </a:prstGeom>
            <a:ln w="12700" cap="flat">
              <a:noFill/>
              <a:miter lim="400000"/>
            </a:ln>
            <a:effectLst/>
          </p:spPr>
        </p:pic>
        <p:sp>
          <p:nvSpPr>
            <p:cNvPr id="593" name="Cloud"/>
            <p:cNvSpPr/>
            <p:nvPr/>
          </p:nvSpPr>
          <p:spPr>
            <a:xfrm>
              <a:off x="1581793" y="616113"/>
              <a:ext cx="4170995" cy="2513676"/>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flip="none" rotWithShape="1">
              <a:gsLst>
                <a:gs pos="0">
                  <a:srgbClr val="FFFFFF">
                    <a:alpha val="2310"/>
                  </a:srgbClr>
                </a:gs>
                <a:gs pos="99598">
                  <a:srgbClr val="FFFFFF">
                    <a:alpha val="50000"/>
                  </a:srgbClr>
                </a:gs>
              </a:gsLst>
              <a:path path="shape">
                <a:fillToRect l="50140" t="95445" r="49859" b="4554"/>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94" name="AI Inc."/>
            <p:cNvSpPr txBox="1"/>
            <p:nvPr/>
          </p:nvSpPr>
          <p:spPr>
            <a:xfrm>
              <a:off x="2100138" y="541105"/>
              <a:ext cx="3134305" cy="121070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noAutofit/>
            </a:bodyPr>
            <a:lstStyle>
              <a:lvl1pPr>
                <a:defRPr sz="3400">
                  <a:solidFill>
                    <a:srgbClr val="FFFFFF"/>
                  </a:solidFill>
                </a:defRPr>
              </a:lvl1pPr>
            </a:lstStyle>
            <a:p>
              <a:r>
                <a:t>AI Inc.</a:t>
              </a:r>
            </a:p>
          </p:txBody>
        </p:sp>
        <p:grpSp>
          <p:nvGrpSpPr>
            <p:cNvPr id="597" name="Group"/>
            <p:cNvGrpSpPr/>
            <p:nvPr/>
          </p:nvGrpSpPr>
          <p:grpSpPr>
            <a:xfrm>
              <a:off x="4071705" y="1409514"/>
              <a:ext cx="361214" cy="452336"/>
              <a:chOff x="0" y="24447"/>
              <a:chExt cx="361213" cy="452334"/>
            </a:xfrm>
          </p:grpSpPr>
          <p:sp>
            <p:nvSpPr>
              <p:cNvPr id="595" name="Shape"/>
              <p:cNvSpPr/>
              <p:nvPr/>
            </p:nvSpPr>
            <p:spPr>
              <a:xfrm>
                <a:off x="0" y="79336"/>
                <a:ext cx="361144" cy="3974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96" name="Shape"/>
              <p:cNvSpPr/>
              <p:nvPr/>
            </p:nvSpPr>
            <p:spPr>
              <a:xfrm>
                <a:off x="0" y="24447"/>
                <a:ext cx="361214" cy="109138"/>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00" name="Group"/>
            <p:cNvGrpSpPr/>
            <p:nvPr/>
          </p:nvGrpSpPr>
          <p:grpSpPr>
            <a:xfrm>
              <a:off x="3208202" y="2225525"/>
              <a:ext cx="622946" cy="780094"/>
              <a:chOff x="0" y="42161"/>
              <a:chExt cx="622945" cy="780092"/>
            </a:xfrm>
          </p:grpSpPr>
          <p:sp>
            <p:nvSpPr>
              <p:cNvPr id="598" name="Shape"/>
              <p:cNvSpPr/>
              <p:nvPr/>
            </p:nvSpPr>
            <p:spPr>
              <a:xfrm>
                <a:off x="0" y="136822"/>
                <a:ext cx="622826" cy="68543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99" name="Shape"/>
              <p:cNvSpPr/>
              <p:nvPr/>
            </p:nvSpPr>
            <p:spPr>
              <a:xfrm>
                <a:off x="0" y="42161"/>
                <a:ext cx="622946" cy="188218"/>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03" name="Group"/>
            <p:cNvGrpSpPr/>
            <p:nvPr/>
          </p:nvGrpSpPr>
          <p:grpSpPr>
            <a:xfrm>
              <a:off x="3706966" y="1533997"/>
              <a:ext cx="218577" cy="273716"/>
              <a:chOff x="0" y="14793"/>
              <a:chExt cx="218575" cy="273715"/>
            </a:xfrm>
          </p:grpSpPr>
          <p:sp>
            <p:nvSpPr>
              <p:cNvPr id="601" name="Shape"/>
              <p:cNvSpPr/>
              <p:nvPr/>
            </p:nvSpPr>
            <p:spPr>
              <a:xfrm>
                <a:off x="0" y="48007"/>
                <a:ext cx="218534" cy="24050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02" name="Shape"/>
              <p:cNvSpPr/>
              <p:nvPr/>
            </p:nvSpPr>
            <p:spPr>
              <a:xfrm>
                <a:off x="0" y="14793"/>
                <a:ext cx="218576" cy="6604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06" name="Group"/>
            <p:cNvGrpSpPr/>
            <p:nvPr/>
          </p:nvGrpSpPr>
          <p:grpSpPr>
            <a:xfrm>
              <a:off x="4612641" y="1939220"/>
              <a:ext cx="155448" cy="194661"/>
              <a:chOff x="0" y="10520"/>
              <a:chExt cx="155446" cy="194660"/>
            </a:xfrm>
          </p:grpSpPr>
          <p:sp>
            <p:nvSpPr>
              <p:cNvPr id="604" name="Shape"/>
              <p:cNvSpPr/>
              <p:nvPr/>
            </p:nvSpPr>
            <p:spPr>
              <a:xfrm>
                <a:off x="0" y="34142"/>
                <a:ext cx="155417" cy="1710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05" name="Shape"/>
              <p:cNvSpPr/>
              <p:nvPr/>
            </p:nvSpPr>
            <p:spPr>
              <a:xfrm>
                <a:off x="0" y="10520"/>
                <a:ext cx="155447" cy="46968"/>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09" name="Group"/>
            <p:cNvGrpSpPr/>
            <p:nvPr/>
          </p:nvGrpSpPr>
          <p:grpSpPr>
            <a:xfrm>
              <a:off x="5009563" y="1899692"/>
              <a:ext cx="218577" cy="273716"/>
              <a:chOff x="0" y="14793"/>
              <a:chExt cx="218575" cy="273715"/>
            </a:xfrm>
          </p:grpSpPr>
          <p:sp>
            <p:nvSpPr>
              <p:cNvPr id="607" name="Shape"/>
              <p:cNvSpPr/>
              <p:nvPr/>
            </p:nvSpPr>
            <p:spPr>
              <a:xfrm>
                <a:off x="0" y="48007"/>
                <a:ext cx="218534" cy="24050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08" name="Shape"/>
              <p:cNvSpPr/>
              <p:nvPr/>
            </p:nvSpPr>
            <p:spPr>
              <a:xfrm>
                <a:off x="0" y="14793"/>
                <a:ext cx="218576" cy="6604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12" name="Group"/>
            <p:cNvGrpSpPr/>
            <p:nvPr/>
          </p:nvGrpSpPr>
          <p:grpSpPr>
            <a:xfrm>
              <a:off x="5299210" y="2404493"/>
              <a:ext cx="266851" cy="334168"/>
              <a:chOff x="0" y="18060"/>
              <a:chExt cx="266850" cy="334167"/>
            </a:xfrm>
          </p:grpSpPr>
          <p:sp>
            <p:nvSpPr>
              <p:cNvPr id="610" name="Shape"/>
              <p:cNvSpPr/>
              <p:nvPr/>
            </p:nvSpPr>
            <p:spPr>
              <a:xfrm>
                <a:off x="0" y="58610"/>
                <a:ext cx="266799" cy="2936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11" name="Shape"/>
              <p:cNvSpPr/>
              <p:nvPr/>
            </p:nvSpPr>
            <p:spPr>
              <a:xfrm>
                <a:off x="0" y="18060"/>
                <a:ext cx="266851" cy="80627"/>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15" name="Group"/>
            <p:cNvGrpSpPr/>
            <p:nvPr/>
          </p:nvGrpSpPr>
          <p:grpSpPr>
            <a:xfrm>
              <a:off x="3065159" y="1492625"/>
              <a:ext cx="495644" cy="620678"/>
              <a:chOff x="0" y="33545"/>
              <a:chExt cx="495643" cy="620676"/>
            </a:xfrm>
          </p:grpSpPr>
          <p:sp>
            <p:nvSpPr>
              <p:cNvPr id="613" name="Shape"/>
              <p:cNvSpPr/>
              <p:nvPr/>
            </p:nvSpPr>
            <p:spPr>
              <a:xfrm>
                <a:off x="0" y="108862"/>
                <a:ext cx="495548" cy="5453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14" name="Shape"/>
              <p:cNvSpPr/>
              <p:nvPr/>
            </p:nvSpPr>
            <p:spPr>
              <a:xfrm>
                <a:off x="0" y="33545"/>
                <a:ext cx="495644" cy="14975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18" name="Group"/>
            <p:cNvGrpSpPr/>
            <p:nvPr/>
          </p:nvGrpSpPr>
          <p:grpSpPr>
            <a:xfrm>
              <a:off x="4013283" y="1966689"/>
              <a:ext cx="417889" cy="523308"/>
              <a:chOff x="0" y="28283"/>
              <a:chExt cx="417887" cy="523306"/>
            </a:xfrm>
          </p:grpSpPr>
          <p:sp>
            <p:nvSpPr>
              <p:cNvPr id="616" name="Shape"/>
              <p:cNvSpPr/>
              <p:nvPr/>
            </p:nvSpPr>
            <p:spPr>
              <a:xfrm>
                <a:off x="0" y="91784"/>
                <a:ext cx="417808" cy="45980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17" name="Shape"/>
              <p:cNvSpPr/>
              <p:nvPr/>
            </p:nvSpPr>
            <p:spPr>
              <a:xfrm>
                <a:off x="0" y="28283"/>
                <a:ext cx="417888" cy="126261"/>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21" name="Group"/>
            <p:cNvGrpSpPr/>
            <p:nvPr/>
          </p:nvGrpSpPr>
          <p:grpSpPr>
            <a:xfrm>
              <a:off x="4645821" y="2261238"/>
              <a:ext cx="495644" cy="620677"/>
              <a:chOff x="0" y="33545"/>
              <a:chExt cx="495643" cy="620676"/>
            </a:xfrm>
          </p:grpSpPr>
          <p:sp>
            <p:nvSpPr>
              <p:cNvPr id="619" name="Shape"/>
              <p:cNvSpPr/>
              <p:nvPr/>
            </p:nvSpPr>
            <p:spPr>
              <a:xfrm>
                <a:off x="0" y="108862"/>
                <a:ext cx="495548" cy="5453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20" name="Shape"/>
              <p:cNvSpPr/>
              <p:nvPr/>
            </p:nvSpPr>
            <p:spPr>
              <a:xfrm>
                <a:off x="0" y="33545"/>
                <a:ext cx="495644" cy="14975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24" name="Group"/>
            <p:cNvGrpSpPr/>
            <p:nvPr/>
          </p:nvGrpSpPr>
          <p:grpSpPr>
            <a:xfrm>
              <a:off x="4088802" y="2594837"/>
              <a:ext cx="266851" cy="334169"/>
              <a:chOff x="0" y="18060"/>
              <a:chExt cx="266850" cy="334167"/>
            </a:xfrm>
          </p:grpSpPr>
          <p:sp>
            <p:nvSpPr>
              <p:cNvPr id="622" name="Shape"/>
              <p:cNvSpPr/>
              <p:nvPr/>
            </p:nvSpPr>
            <p:spPr>
              <a:xfrm>
                <a:off x="0" y="58610"/>
                <a:ext cx="266799" cy="2936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23" name="Shape"/>
              <p:cNvSpPr/>
              <p:nvPr/>
            </p:nvSpPr>
            <p:spPr>
              <a:xfrm>
                <a:off x="0" y="18060"/>
                <a:ext cx="266851" cy="80627"/>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590">
                                            <p:txEl>
                                              <p:pRg st="1" end="1"/>
                                            </p:txEl>
                                          </p:spTgt>
                                        </p:tgtEl>
                                        <p:attrNameLst>
                                          <p:attrName>style.visibility</p:attrName>
                                        </p:attrNameLst>
                                      </p:cBhvr>
                                      <p:to>
                                        <p:strVal val="visible"/>
                                      </p:to>
                                    </p:set>
                                    <p:animEffect transition="in" filter="dissolve">
                                      <p:cBhvr>
                                        <p:cTn id="7" dur="499"/>
                                        <p:tgtEl>
                                          <p:spTgt spid="59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1" nodeType="clickEffect">
                                  <p:stCondLst>
                                    <p:cond delay="0"/>
                                  </p:stCondLst>
                                  <p:iterate>
                                    <p:tmAbs val="0"/>
                                  </p:iterate>
                                  <p:childTnLst>
                                    <p:set>
                                      <p:cBhvr>
                                        <p:cTn id="11" fill="hold"/>
                                        <p:tgtEl>
                                          <p:spTgt spid="590">
                                            <p:txEl>
                                              <p:pRg st="2" end="2"/>
                                            </p:txEl>
                                          </p:spTgt>
                                        </p:tgtEl>
                                        <p:attrNameLst>
                                          <p:attrName>style.visibility</p:attrName>
                                        </p:attrNameLst>
                                      </p:cBhvr>
                                      <p:to>
                                        <p:strVal val="visible"/>
                                      </p:to>
                                    </p:set>
                                    <p:animEffect transition="in" filter="dissolve">
                                      <p:cBhvr>
                                        <p:cTn id="12" dur="499"/>
                                        <p:tgtEl>
                                          <p:spTgt spid="59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0" grpId="1" build="p" bldLvl="5"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1" name="Group"/>
          <p:cNvGrpSpPr/>
          <p:nvPr/>
        </p:nvGrpSpPr>
        <p:grpSpPr>
          <a:xfrm>
            <a:off x="15987970" y="8479841"/>
            <a:ext cx="8395741" cy="5266768"/>
            <a:chOff x="0" y="0"/>
            <a:chExt cx="8395740" cy="5266766"/>
          </a:xfrm>
        </p:grpSpPr>
        <p:grpSp>
          <p:nvGrpSpPr>
            <p:cNvPr id="631" name="Group"/>
            <p:cNvGrpSpPr/>
            <p:nvPr/>
          </p:nvGrpSpPr>
          <p:grpSpPr>
            <a:xfrm>
              <a:off x="0" y="0"/>
              <a:ext cx="8395741" cy="5266767"/>
              <a:chOff x="0" y="0"/>
              <a:chExt cx="8395740" cy="5266766"/>
            </a:xfrm>
          </p:grpSpPr>
          <p:pic>
            <p:nvPicPr>
              <p:cNvPr id="629" name="Image" descr="Image"/>
              <p:cNvPicPr>
                <a:picLocks noChangeAspect="1"/>
              </p:cNvPicPr>
              <p:nvPr/>
            </p:nvPicPr>
            <p:blipFill>
              <a:blip r:embed="rId2">
                <a:extLst/>
              </a:blip>
              <a:srcRect/>
              <a:stretch>
                <a:fillRect/>
              </a:stretch>
            </p:blipFill>
            <p:spPr>
              <a:xfrm>
                <a:off x="1388731" y="1203529"/>
                <a:ext cx="7007010" cy="4063238"/>
              </a:xfrm>
              <a:prstGeom prst="rect">
                <a:avLst/>
              </a:prstGeom>
              <a:ln w="12700" cap="flat">
                <a:noFill/>
                <a:miter lim="400000"/>
              </a:ln>
              <a:effectLst/>
            </p:spPr>
          </p:pic>
          <p:sp>
            <p:nvSpPr>
              <p:cNvPr id="630" name="Cloud"/>
              <p:cNvSpPr/>
              <p:nvPr/>
            </p:nvSpPr>
            <p:spPr>
              <a:xfrm>
                <a:off x="0" y="0"/>
                <a:ext cx="7825049" cy="4715814"/>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flip="none" rotWithShape="1">
                <a:gsLst>
                  <a:gs pos="0">
                    <a:srgbClr val="FFFFFF">
                      <a:alpha val="2310"/>
                    </a:srgbClr>
                  </a:gs>
                  <a:gs pos="99598">
                    <a:srgbClr val="FFFFFF">
                      <a:alpha val="50000"/>
                    </a:srgbClr>
                  </a:gs>
                </a:gsLst>
                <a:path path="shape">
                  <a:fillToRect l="50140" t="95445" r="49859" b="4554"/>
                </a:path>
              </a:gradFill>
              <a:ln w="12700" cap="flat">
                <a:noFill/>
                <a:miter lim="400000"/>
              </a:ln>
              <a:effectLst/>
            </p:spPr>
            <p:txBody>
              <a:bodyPr wrap="square" lIns="0" tIns="0" rIns="0" bIns="0" numCol="1" anchor="ctr">
                <a:noAutofit/>
              </a:bodyPr>
              <a:lstStyle/>
              <a:p>
                <a:pPr>
                  <a:lnSpc>
                    <a:spcPct val="70000"/>
                  </a:lnSpc>
                  <a:defRPr sz="3200">
                    <a:solidFill>
                      <a:srgbClr val="FFFFFF">
                        <a:alpha val="72958"/>
                      </a:srgbClr>
                    </a:solidFill>
                  </a:defRPr>
                </a:pPr>
                <a:endParaRPr/>
              </a:p>
            </p:txBody>
          </p:sp>
        </p:grpSp>
        <p:grpSp>
          <p:nvGrpSpPr>
            <p:cNvPr id="770" name="Group"/>
            <p:cNvGrpSpPr/>
            <p:nvPr/>
          </p:nvGrpSpPr>
          <p:grpSpPr>
            <a:xfrm>
              <a:off x="3685092" y="1499348"/>
              <a:ext cx="3669442" cy="3471626"/>
              <a:chOff x="0" y="0"/>
              <a:chExt cx="3669441" cy="3471624"/>
            </a:xfrm>
          </p:grpSpPr>
          <p:grpSp>
            <p:nvGrpSpPr>
              <p:cNvPr id="634" name="Group"/>
              <p:cNvGrpSpPr/>
              <p:nvPr/>
            </p:nvGrpSpPr>
            <p:grpSpPr>
              <a:xfrm>
                <a:off x="2789100" y="0"/>
                <a:ext cx="851299" cy="660693"/>
                <a:chOff x="0" y="0"/>
                <a:chExt cx="851297" cy="660692"/>
              </a:xfrm>
            </p:grpSpPr>
            <p:sp>
              <p:nvSpPr>
                <p:cNvPr id="632" name="Shape"/>
                <p:cNvSpPr/>
                <p:nvPr/>
              </p:nvSpPr>
              <p:spPr>
                <a:xfrm>
                  <a:off x="0" y="80172"/>
                  <a:ext cx="851135" cy="58052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E2C088"/>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33" name="Shape"/>
                <p:cNvSpPr/>
                <p:nvPr/>
              </p:nvSpPr>
              <p:spPr>
                <a:xfrm>
                  <a:off x="0" y="0"/>
                  <a:ext cx="851298" cy="159409"/>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37" name="Group"/>
              <p:cNvGrpSpPr/>
              <p:nvPr/>
            </p:nvGrpSpPr>
            <p:grpSpPr>
              <a:xfrm>
                <a:off x="-1" y="0"/>
                <a:ext cx="851299" cy="660693"/>
                <a:chOff x="0" y="0"/>
                <a:chExt cx="851297" cy="660692"/>
              </a:xfrm>
            </p:grpSpPr>
            <p:sp>
              <p:nvSpPr>
                <p:cNvPr id="635" name="Shape"/>
                <p:cNvSpPr/>
                <p:nvPr/>
              </p:nvSpPr>
              <p:spPr>
                <a:xfrm>
                  <a:off x="0" y="80172"/>
                  <a:ext cx="851135" cy="58052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36" name="Shape"/>
                <p:cNvSpPr/>
                <p:nvPr/>
              </p:nvSpPr>
              <p:spPr>
                <a:xfrm>
                  <a:off x="0" y="0"/>
                  <a:ext cx="851298" cy="159409"/>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40" name="Group"/>
              <p:cNvGrpSpPr/>
              <p:nvPr/>
            </p:nvGrpSpPr>
            <p:grpSpPr>
              <a:xfrm>
                <a:off x="2797026" y="751886"/>
                <a:ext cx="851299" cy="660693"/>
                <a:chOff x="0" y="0"/>
                <a:chExt cx="851297" cy="660692"/>
              </a:xfrm>
            </p:grpSpPr>
            <p:sp>
              <p:nvSpPr>
                <p:cNvPr id="638" name="Shape"/>
                <p:cNvSpPr/>
                <p:nvPr/>
              </p:nvSpPr>
              <p:spPr>
                <a:xfrm>
                  <a:off x="0" y="80172"/>
                  <a:ext cx="851135" cy="58052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E2C088"/>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39" name="Shape"/>
                <p:cNvSpPr/>
                <p:nvPr/>
              </p:nvSpPr>
              <p:spPr>
                <a:xfrm>
                  <a:off x="0" y="0"/>
                  <a:ext cx="851298" cy="159409"/>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43" name="Group"/>
              <p:cNvGrpSpPr/>
              <p:nvPr/>
            </p:nvGrpSpPr>
            <p:grpSpPr>
              <a:xfrm>
                <a:off x="7926" y="751886"/>
                <a:ext cx="851298" cy="660693"/>
                <a:chOff x="0" y="0"/>
                <a:chExt cx="851297" cy="660692"/>
              </a:xfrm>
            </p:grpSpPr>
            <p:sp>
              <p:nvSpPr>
                <p:cNvPr id="641" name="Shape"/>
                <p:cNvSpPr/>
                <p:nvPr/>
              </p:nvSpPr>
              <p:spPr>
                <a:xfrm>
                  <a:off x="0" y="80172"/>
                  <a:ext cx="851135" cy="58052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42" name="Shape"/>
                <p:cNvSpPr/>
                <p:nvPr/>
              </p:nvSpPr>
              <p:spPr>
                <a:xfrm>
                  <a:off x="0" y="0"/>
                  <a:ext cx="851298" cy="159409"/>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46" name="Group"/>
              <p:cNvGrpSpPr/>
              <p:nvPr/>
            </p:nvGrpSpPr>
            <p:grpSpPr>
              <a:xfrm>
                <a:off x="2818143" y="1504277"/>
                <a:ext cx="851299" cy="660694"/>
                <a:chOff x="0" y="0"/>
                <a:chExt cx="851297" cy="660692"/>
              </a:xfrm>
            </p:grpSpPr>
            <p:sp>
              <p:nvSpPr>
                <p:cNvPr id="644" name="Shape"/>
                <p:cNvSpPr/>
                <p:nvPr/>
              </p:nvSpPr>
              <p:spPr>
                <a:xfrm>
                  <a:off x="0" y="80172"/>
                  <a:ext cx="851135" cy="58052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E2C088"/>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45" name="Shape"/>
                <p:cNvSpPr/>
                <p:nvPr/>
              </p:nvSpPr>
              <p:spPr>
                <a:xfrm>
                  <a:off x="0" y="0"/>
                  <a:ext cx="851298" cy="159409"/>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649" name="Group"/>
              <p:cNvGrpSpPr/>
              <p:nvPr/>
            </p:nvGrpSpPr>
            <p:grpSpPr>
              <a:xfrm>
                <a:off x="29043" y="1504277"/>
                <a:ext cx="851299" cy="660694"/>
                <a:chOff x="0" y="0"/>
                <a:chExt cx="851297" cy="660692"/>
              </a:xfrm>
            </p:grpSpPr>
            <p:sp>
              <p:nvSpPr>
                <p:cNvPr id="647" name="Shape"/>
                <p:cNvSpPr/>
                <p:nvPr/>
              </p:nvSpPr>
              <p:spPr>
                <a:xfrm>
                  <a:off x="0" y="80172"/>
                  <a:ext cx="851135" cy="58052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48" name="Shape"/>
                <p:cNvSpPr/>
                <p:nvPr/>
              </p:nvSpPr>
              <p:spPr>
                <a:xfrm>
                  <a:off x="0" y="0"/>
                  <a:ext cx="851298" cy="159409"/>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706" name="Group"/>
              <p:cNvGrpSpPr/>
              <p:nvPr/>
            </p:nvGrpSpPr>
            <p:grpSpPr>
              <a:xfrm>
                <a:off x="1148892" y="30244"/>
                <a:ext cx="1342613" cy="600204"/>
                <a:chOff x="0" y="0"/>
                <a:chExt cx="1342612" cy="600202"/>
              </a:xfrm>
            </p:grpSpPr>
            <p:grpSp>
              <p:nvGrpSpPr>
                <p:cNvPr id="677" name="Group"/>
                <p:cNvGrpSpPr/>
                <p:nvPr/>
              </p:nvGrpSpPr>
              <p:grpSpPr>
                <a:xfrm>
                  <a:off x="0" y="0"/>
                  <a:ext cx="726724" cy="600203"/>
                  <a:chOff x="0" y="0"/>
                  <a:chExt cx="726723" cy="600202"/>
                </a:xfrm>
              </p:grpSpPr>
              <p:sp>
                <p:nvSpPr>
                  <p:cNvPr id="650" name="Circle"/>
                  <p:cNvSpPr/>
                  <p:nvPr/>
                </p:nvSpPr>
                <p:spPr>
                  <a:xfrm>
                    <a:off x="0" y="0"/>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51" name="Circle"/>
                  <p:cNvSpPr/>
                  <p:nvPr/>
                </p:nvSpPr>
                <p:spPr>
                  <a:xfrm>
                    <a:off x="0" y="242241"/>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52" name="Circle"/>
                  <p:cNvSpPr/>
                  <p:nvPr/>
                </p:nvSpPr>
                <p:spPr>
                  <a:xfrm>
                    <a:off x="0" y="484482"/>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53" name="Circle"/>
                  <p:cNvSpPr/>
                  <p:nvPr/>
                </p:nvSpPr>
                <p:spPr>
                  <a:xfrm>
                    <a:off x="305501" y="0"/>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54" name="Circle"/>
                  <p:cNvSpPr/>
                  <p:nvPr/>
                </p:nvSpPr>
                <p:spPr>
                  <a:xfrm>
                    <a:off x="305501" y="242241"/>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55" name="Circle"/>
                  <p:cNvSpPr/>
                  <p:nvPr/>
                </p:nvSpPr>
                <p:spPr>
                  <a:xfrm>
                    <a:off x="305501" y="484482"/>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56" name="Circle"/>
                  <p:cNvSpPr/>
                  <p:nvPr/>
                </p:nvSpPr>
                <p:spPr>
                  <a:xfrm>
                    <a:off x="611002" y="0"/>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657" name="Connection Line"/>
                  <p:cNvCxnSpPr>
                    <a:stCxn id="653" idx="0"/>
                    <a:endCxn id="650" idx="0"/>
                  </p:cNvCxnSpPr>
                  <p:nvPr/>
                </p:nvCxnSpPr>
                <p:spPr>
                  <a:xfrm flipH="1">
                    <a:off x="57860" y="57860"/>
                    <a:ext cx="305502" cy="1"/>
                  </a:xfrm>
                  <a:prstGeom prst="straightConnector1">
                    <a:avLst/>
                  </a:prstGeom>
                  <a:ln w="38100" cap="flat">
                    <a:solidFill>
                      <a:srgbClr val="929292"/>
                    </a:solidFill>
                    <a:prstDash val="solid"/>
                    <a:miter lim="400000"/>
                  </a:ln>
                  <a:effectLst/>
                </p:spPr>
              </p:cxnSp>
              <p:cxnSp>
                <p:nvCxnSpPr>
                  <p:cNvPr id="658" name="Connection Line"/>
                  <p:cNvCxnSpPr>
                    <a:stCxn id="654" idx="0"/>
                    <a:endCxn id="650" idx="0"/>
                  </p:cNvCxnSpPr>
                  <p:nvPr/>
                </p:nvCxnSpPr>
                <p:spPr>
                  <a:xfrm flipH="1" flipV="1">
                    <a:off x="57860" y="57860"/>
                    <a:ext cx="305502" cy="242242"/>
                  </a:xfrm>
                  <a:prstGeom prst="straightConnector1">
                    <a:avLst/>
                  </a:prstGeom>
                  <a:ln w="38100" cap="flat">
                    <a:solidFill>
                      <a:srgbClr val="929292"/>
                    </a:solidFill>
                    <a:prstDash val="solid"/>
                    <a:miter lim="400000"/>
                  </a:ln>
                  <a:effectLst/>
                </p:spPr>
              </p:cxnSp>
              <p:cxnSp>
                <p:nvCxnSpPr>
                  <p:cNvPr id="659" name="Connection Line"/>
                  <p:cNvCxnSpPr>
                    <a:stCxn id="655" idx="0"/>
                    <a:endCxn id="650" idx="0"/>
                  </p:cNvCxnSpPr>
                  <p:nvPr/>
                </p:nvCxnSpPr>
                <p:spPr>
                  <a:xfrm flipH="1" flipV="1">
                    <a:off x="57860" y="57860"/>
                    <a:ext cx="305502" cy="484483"/>
                  </a:xfrm>
                  <a:prstGeom prst="straightConnector1">
                    <a:avLst/>
                  </a:prstGeom>
                  <a:ln w="38100" cap="flat">
                    <a:solidFill>
                      <a:srgbClr val="929292"/>
                    </a:solidFill>
                    <a:prstDash val="solid"/>
                    <a:miter lim="400000"/>
                  </a:ln>
                  <a:effectLst/>
                </p:spPr>
              </p:cxnSp>
              <p:cxnSp>
                <p:nvCxnSpPr>
                  <p:cNvPr id="660" name="Connection Line"/>
                  <p:cNvCxnSpPr>
                    <a:stCxn id="651" idx="0"/>
                    <a:endCxn id="653" idx="0"/>
                  </p:cNvCxnSpPr>
                  <p:nvPr/>
                </p:nvCxnSpPr>
                <p:spPr>
                  <a:xfrm flipV="1">
                    <a:off x="57860" y="57860"/>
                    <a:ext cx="305502" cy="242242"/>
                  </a:xfrm>
                  <a:prstGeom prst="straightConnector1">
                    <a:avLst/>
                  </a:prstGeom>
                  <a:ln w="38100" cap="flat">
                    <a:solidFill>
                      <a:srgbClr val="929292"/>
                    </a:solidFill>
                    <a:prstDash val="solid"/>
                    <a:miter lim="400000"/>
                  </a:ln>
                  <a:effectLst/>
                </p:spPr>
              </p:cxnSp>
              <p:cxnSp>
                <p:nvCxnSpPr>
                  <p:cNvPr id="661" name="Connection Line"/>
                  <p:cNvCxnSpPr>
                    <a:stCxn id="651" idx="0"/>
                    <a:endCxn id="654" idx="0"/>
                  </p:cNvCxnSpPr>
                  <p:nvPr/>
                </p:nvCxnSpPr>
                <p:spPr>
                  <a:xfrm>
                    <a:off x="57860" y="300101"/>
                    <a:ext cx="305502" cy="1"/>
                  </a:xfrm>
                  <a:prstGeom prst="straightConnector1">
                    <a:avLst/>
                  </a:prstGeom>
                  <a:ln w="38100" cap="flat">
                    <a:solidFill>
                      <a:srgbClr val="929292"/>
                    </a:solidFill>
                    <a:prstDash val="solid"/>
                    <a:miter lim="400000"/>
                  </a:ln>
                  <a:effectLst/>
                </p:spPr>
              </p:cxnSp>
              <p:cxnSp>
                <p:nvCxnSpPr>
                  <p:cNvPr id="662" name="Connection Line"/>
                  <p:cNvCxnSpPr>
                    <a:stCxn id="651" idx="0"/>
                    <a:endCxn id="655" idx="0"/>
                  </p:cNvCxnSpPr>
                  <p:nvPr/>
                </p:nvCxnSpPr>
                <p:spPr>
                  <a:xfrm>
                    <a:off x="57860" y="300101"/>
                    <a:ext cx="305502" cy="242242"/>
                  </a:xfrm>
                  <a:prstGeom prst="straightConnector1">
                    <a:avLst/>
                  </a:prstGeom>
                  <a:ln w="38100" cap="flat">
                    <a:solidFill>
                      <a:srgbClr val="929292"/>
                    </a:solidFill>
                    <a:prstDash val="solid"/>
                    <a:miter lim="400000"/>
                  </a:ln>
                  <a:effectLst/>
                </p:spPr>
              </p:cxnSp>
              <p:cxnSp>
                <p:nvCxnSpPr>
                  <p:cNvPr id="663" name="Connection Line"/>
                  <p:cNvCxnSpPr>
                    <a:stCxn id="652" idx="0"/>
                    <a:endCxn id="653" idx="0"/>
                  </p:cNvCxnSpPr>
                  <p:nvPr/>
                </p:nvCxnSpPr>
                <p:spPr>
                  <a:xfrm flipV="1">
                    <a:off x="57860" y="57860"/>
                    <a:ext cx="305502" cy="484483"/>
                  </a:xfrm>
                  <a:prstGeom prst="straightConnector1">
                    <a:avLst/>
                  </a:prstGeom>
                  <a:ln w="38100" cap="flat">
                    <a:solidFill>
                      <a:srgbClr val="929292"/>
                    </a:solidFill>
                    <a:prstDash val="solid"/>
                    <a:miter lim="400000"/>
                  </a:ln>
                  <a:effectLst/>
                </p:spPr>
              </p:cxnSp>
              <p:cxnSp>
                <p:nvCxnSpPr>
                  <p:cNvPr id="664" name="Connection Line"/>
                  <p:cNvCxnSpPr>
                    <a:stCxn id="652" idx="0"/>
                    <a:endCxn id="654" idx="0"/>
                  </p:cNvCxnSpPr>
                  <p:nvPr/>
                </p:nvCxnSpPr>
                <p:spPr>
                  <a:xfrm flipV="1">
                    <a:off x="57860" y="300101"/>
                    <a:ext cx="305502" cy="242242"/>
                  </a:xfrm>
                  <a:prstGeom prst="straightConnector1">
                    <a:avLst/>
                  </a:prstGeom>
                  <a:ln w="38100" cap="flat">
                    <a:solidFill>
                      <a:srgbClr val="929292"/>
                    </a:solidFill>
                    <a:prstDash val="solid"/>
                    <a:miter lim="400000"/>
                  </a:ln>
                  <a:effectLst/>
                </p:spPr>
              </p:cxnSp>
              <p:cxnSp>
                <p:nvCxnSpPr>
                  <p:cNvPr id="665" name="Connection Line"/>
                  <p:cNvCxnSpPr>
                    <a:stCxn id="655" idx="0"/>
                    <a:endCxn id="652" idx="0"/>
                  </p:cNvCxnSpPr>
                  <p:nvPr/>
                </p:nvCxnSpPr>
                <p:spPr>
                  <a:xfrm flipH="1">
                    <a:off x="57860" y="542342"/>
                    <a:ext cx="305502" cy="1"/>
                  </a:xfrm>
                  <a:prstGeom prst="straightConnector1">
                    <a:avLst/>
                  </a:prstGeom>
                  <a:ln w="38100" cap="flat">
                    <a:solidFill>
                      <a:srgbClr val="929292"/>
                    </a:solidFill>
                    <a:prstDash val="solid"/>
                    <a:miter lim="400000"/>
                  </a:ln>
                  <a:effectLst/>
                </p:spPr>
              </p:cxnSp>
              <p:sp>
                <p:nvSpPr>
                  <p:cNvPr id="666" name="Circle"/>
                  <p:cNvSpPr/>
                  <p:nvPr/>
                </p:nvSpPr>
                <p:spPr>
                  <a:xfrm>
                    <a:off x="611002" y="242241"/>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67" name="Circle"/>
                  <p:cNvSpPr/>
                  <p:nvPr/>
                </p:nvSpPr>
                <p:spPr>
                  <a:xfrm>
                    <a:off x="611002" y="484482"/>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668" name="Connection Line"/>
                  <p:cNvCxnSpPr>
                    <a:stCxn id="655" idx="0"/>
                    <a:endCxn id="667" idx="0"/>
                  </p:cNvCxnSpPr>
                  <p:nvPr/>
                </p:nvCxnSpPr>
                <p:spPr>
                  <a:xfrm>
                    <a:off x="363361" y="542342"/>
                    <a:ext cx="305503" cy="1"/>
                  </a:xfrm>
                  <a:prstGeom prst="straightConnector1">
                    <a:avLst/>
                  </a:prstGeom>
                  <a:ln w="38100" cap="flat">
                    <a:solidFill>
                      <a:srgbClr val="929292"/>
                    </a:solidFill>
                    <a:prstDash val="solid"/>
                    <a:miter lim="400000"/>
                  </a:ln>
                  <a:effectLst/>
                </p:spPr>
              </p:cxnSp>
              <p:cxnSp>
                <p:nvCxnSpPr>
                  <p:cNvPr id="669" name="Connection Line"/>
                  <p:cNvCxnSpPr>
                    <a:stCxn id="655" idx="0"/>
                    <a:endCxn id="666" idx="0"/>
                  </p:cNvCxnSpPr>
                  <p:nvPr/>
                </p:nvCxnSpPr>
                <p:spPr>
                  <a:xfrm flipV="1">
                    <a:off x="363361" y="300101"/>
                    <a:ext cx="305503" cy="242242"/>
                  </a:xfrm>
                  <a:prstGeom prst="straightConnector1">
                    <a:avLst/>
                  </a:prstGeom>
                  <a:ln w="38100" cap="flat">
                    <a:solidFill>
                      <a:srgbClr val="929292"/>
                    </a:solidFill>
                    <a:prstDash val="solid"/>
                    <a:miter lim="400000"/>
                  </a:ln>
                  <a:effectLst/>
                </p:spPr>
              </p:cxnSp>
              <p:cxnSp>
                <p:nvCxnSpPr>
                  <p:cNvPr id="670" name="Connection Line"/>
                  <p:cNvCxnSpPr>
                    <a:stCxn id="655" idx="0"/>
                    <a:endCxn id="656" idx="0"/>
                  </p:cNvCxnSpPr>
                  <p:nvPr/>
                </p:nvCxnSpPr>
                <p:spPr>
                  <a:xfrm flipV="1">
                    <a:off x="363361" y="57860"/>
                    <a:ext cx="305503" cy="484483"/>
                  </a:xfrm>
                  <a:prstGeom prst="straightConnector1">
                    <a:avLst/>
                  </a:prstGeom>
                  <a:ln w="38100" cap="flat">
                    <a:solidFill>
                      <a:srgbClr val="929292"/>
                    </a:solidFill>
                    <a:prstDash val="solid"/>
                    <a:miter lim="400000"/>
                  </a:ln>
                  <a:effectLst/>
                </p:spPr>
              </p:cxnSp>
              <p:cxnSp>
                <p:nvCxnSpPr>
                  <p:cNvPr id="671" name="Connection Line"/>
                  <p:cNvCxnSpPr>
                    <a:stCxn id="654" idx="0"/>
                    <a:endCxn id="666" idx="0"/>
                  </p:cNvCxnSpPr>
                  <p:nvPr/>
                </p:nvCxnSpPr>
                <p:spPr>
                  <a:xfrm>
                    <a:off x="363361" y="300101"/>
                    <a:ext cx="305503" cy="1"/>
                  </a:xfrm>
                  <a:prstGeom prst="straightConnector1">
                    <a:avLst/>
                  </a:prstGeom>
                  <a:ln w="38100" cap="flat">
                    <a:solidFill>
                      <a:srgbClr val="929292"/>
                    </a:solidFill>
                    <a:prstDash val="solid"/>
                    <a:miter lim="400000"/>
                  </a:ln>
                  <a:effectLst/>
                </p:spPr>
              </p:cxnSp>
              <p:cxnSp>
                <p:nvCxnSpPr>
                  <p:cNvPr id="672" name="Connection Line"/>
                  <p:cNvCxnSpPr>
                    <a:stCxn id="667" idx="0"/>
                    <a:endCxn id="654" idx="0"/>
                  </p:cNvCxnSpPr>
                  <p:nvPr/>
                </p:nvCxnSpPr>
                <p:spPr>
                  <a:xfrm flipH="1" flipV="1">
                    <a:off x="363361" y="300101"/>
                    <a:ext cx="305503" cy="242242"/>
                  </a:xfrm>
                  <a:prstGeom prst="straightConnector1">
                    <a:avLst/>
                  </a:prstGeom>
                  <a:ln w="38100" cap="flat">
                    <a:solidFill>
                      <a:srgbClr val="929292"/>
                    </a:solidFill>
                    <a:prstDash val="solid"/>
                    <a:miter lim="400000"/>
                  </a:ln>
                  <a:effectLst/>
                </p:spPr>
              </p:cxnSp>
              <p:cxnSp>
                <p:nvCxnSpPr>
                  <p:cNvPr id="673" name="Connection Line"/>
                  <p:cNvCxnSpPr>
                    <a:stCxn id="654" idx="0"/>
                    <a:endCxn id="656" idx="0"/>
                  </p:cNvCxnSpPr>
                  <p:nvPr/>
                </p:nvCxnSpPr>
                <p:spPr>
                  <a:xfrm flipV="1">
                    <a:off x="363361" y="57860"/>
                    <a:ext cx="305503" cy="242242"/>
                  </a:xfrm>
                  <a:prstGeom prst="straightConnector1">
                    <a:avLst/>
                  </a:prstGeom>
                  <a:ln w="38100" cap="flat">
                    <a:solidFill>
                      <a:srgbClr val="929292"/>
                    </a:solidFill>
                    <a:prstDash val="solid"/>
                    <a:miter lim="400000"/>
                  </a:ln>
                  <a:effectLst/>
                </p:spPr>
              </p:cxnSp>
              <p:cxnSp>
                <p:nvCxnSpPr>
                  <p:cNvPr id="674" name="Connection Line"/>
                  <p:cNvCxnSpPr>
                    <a:stCxn id="667" idx="0"/>
                    <a:endCxn id="653" idx="0"/>
                  </p:cNvCxnSpPr>
                  <p:nvPr/>
                </p:nvCxnSpPr>
                <p:spPr>
                  <a:xfrm flipH="1" flipV="1">
                    <a:off x="363361" y="57860"/>
                    <a:ext cx="305503" cy="484483"/>
                  </a:xfrm>
                  <a:prstGeom prst="straightConnector1">
                    <a:avLst/>
                  </a:prstGeom>
                  <a:ln w="38100" cap="flat">
                    <a:solidFill>
                      <a:srgbClr val="929292"/>
                    </a:solidFill>
                    <a:prstDash val="solid"/>
                    <a:miter lim="400000"/>
                  </a:ln>
                  <a:effectLst/>
                </p:spPr>
              </p:cxnSp>
              <p:cxnSp>
                <p:nvCxnSpPr>
                  <p:cNvPr id="675" name="Connection Line"/>
                  <p:cNvCxnSpPr>
                    <a:stCxn id="653" idx="0"/>
                    <a:endCxn id="666" idx="0"/>
                  </p:cNvCxnSpPr>
                  <p:nvPr/>
                </p:nvCxnSpPr>
                <p:spPr>
                  <a:xfrm>
                    <a:off x="363361" y="57860"/>
                    <a:ext cx="305503" cy="242242"/>
                  </a:xfrm>
                  <a:prstGeom prst="straightConnector1">
                    <a:avLst/>
                  </a:prstGeom>
                  <a:ln w="38100" cap="flat">
                    <a:solidFill>
                      <a:srgbClr val="929292"/>
                    </a:solidFill>
                    <a:prstDash val="solid"/>
                    <a:miter lim="400000"/>
                  </a:ln>
                  <a:effectLst/>
                </p:spPr>
              </p:cxnSp>
              <p:cxnSp>
                <p:nvCxnSpPr>
                  <p:cNvPr id="676" name="Connection Line"/>
                  <p:cNvCxnSpPr>
                    <a:stCxn id="653" idx="0"/>
                    <a:endCxn id="656" idx="0"/>
                  </p:cNvCxnSpPr>
                  <p:nvPr/>
                </p:nvCxnSpPr>
                <p:spPr>
                  <a:xfrm>
                    <a:off x="363361" y="57860"/>
                    <a:ext cx="305503" cy="1"/>
                  </a:xfrm>
                  <a:prstGeom prst="straightConnector1">
                    <a:avLst/>
                  </a:prstGeom>
                  <a:ln w="38100" cap="flat">
                    <a:solidFill>
                      <a:srgbClr val="929292"/>
                    </a:solidFill>
                    <a:prstDash val="solid"/>
                    <a:miter lim="400000"/>
                  </a:ln>
                  <a:effectLst/>
                </p:spPr>
              </p:cxnSp>
            </p:grpSp>
            <p:grpSp>
              <p:nvGrpSpPr>
                <p:cNvPr id="705" name="Group"/>
                <p:cNvGrpSpPr/>
                <p:nvPr/>
              </p:nvGrpSpPr>
              <p:grpSpPr>
                <a:xfrm>
                  <a:off x="615889" y="0"/>
                  <a:ext cx="726724" cy="600203"/>
                  <a:chOff x="0" y="0"/>
                  <a:chExt cx="726723" cy="600202"/>
                </a:xfrm>
              </p:grpSpPr>
              <p:sp>
                <p:nvSpPr>
                  <p:cNvPr id="678" name="Circle"/>
                  <p:cNvSpPr/>
                  <p:nvPr/>
                </p:nvSpPr>
                <p:spPr>
                  <a:xfrm>
                    <a:off x="0" y="0"/>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79" name="Circle"/>
                  <p:cNvSpPr/>
                  <p:nvPr/>
                </p:nvSpPr>
                <p:spPr>
                  <a:xfrm>
                    <a:off x="0" y="242241"/>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80" name="Circle"/>
                  <p:cNvSpPr/>
                  <p:nvPr/>
                </p:nvSpPr>
                <p:spPr>
                  <a:xfrm>
                    <a:off x="0" y="484482"/>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81" name="Circle"/>
                  <p:cNvSpPr/>
                  <p:nvPr/>
                </p:nvSpPr>
                <p:spPr>
                  <a:xfrm>
                    <a:off x="305501" y="0"/>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82" name="Circle"/>
                  <p:cNvSpPr/>
                  <p:nvPr/>
                </p:nvSpPr>
                <p:spPr>
                  <a:xfrm>
                    <a:off x="305501" y="242241"/>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83" name="Circle"/>
                  <p:cNvSpPr/>
                  <p:nvPr/>
                </p:nvSpPr>
                <p:spPr>
                  <a:xfrm>
                    <a:off x="305501" y="484482"/>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84" name="Circle"/>
                  <p:cNvSpPr/>
                  <p:nvPr/>
                </p:nvSpPr>
                <p:spPr>
                  <a:xfrm>
                    <a:off x="611002" y="0"/>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685" name="Connection Line"/>
                  <p:cNvCxnSpPr>
                    <a:stCxn id="681" idx="0"/>
                    <a:endCxn id="678" idx="0"/>
                  </p:cNvCxnSpPr>
                  <p:nvPr/>
                </p:nvCxnSpPr>
                <p:spPr>
                  <a:xfrm flipH="1">
                    <a:off x="57860" y="57860"/>
                    <a:ext cx="305502" cy="1"/>
                  </a:xfrm>
                  <a:prstGeom prst="straightConnector1">
                    <a:avLst/>
                  </a:prstGeom>
                  <a:ln w="38100" cap="flat">
                    <a:solidFill>
                      <a:srgbClr val="929292"/>
                    </a:solidFill>
                    <a:prstDash val="solid"/>
                    <a:miter lim="400000"/>
                  </a:ln>
                  <a:effectLst/>
                </p:spPr>
              </p:cxnSp>
              <p:cxnSp>
                <p:nvCxnSpPr>
                  <p:cNvPr id="686" name="Connection Line"/>
                  <p:cNvCxnSpPr>
                    <a:stCxn id="682" idx="0"/>
                    <a:endCxn id="678" idx="0"/>
                  </p:cNvCxnSpPr>
                  <p:nvPr/>
                </p:nvCxnSpPr>
                <p:spPr>
                  <a:xfrm flipH="1" flipV="1">
                    <a:off x="57860" y="57860"/>
                    <a:ext cx="305502" cy="242242"/>
                  </a:xfrm>
                  <a:prstGeom prst="straightConnector1">
                    <a:avLst/>
                  </a:prstGeom>
                  <a:ln w="38100" cap="flat">
                    <a:solidFill>
                      <a:srgbClr val="929292"/>
                    </a:solidFill>
                    <a:prstDash val="solid"/>
                    <a:miter lim="400000"/>
                  </a:ln>
                  <a:effectLst/>
                </p:spPr>
              </p:cxnSp>
              <p:cxnSp>
                <p:nvCxnSpPr>
                  <p:cNvPr id="687" name="Connection Line"/>
                  <p:cNvCxnSpPr>
                    <a:stCxn id="683" idx="0"/>
                    <a:endCxn id="678" idx="0"/>
                  </p:cNvCxnSpPr>
                  <p:nvPr/>
                </p:nvCxnSpPr>
                <p:spPr>
                  <a:xfrm flipH="1" flipV="1">
                    <a:off x="57860" y="57860"/>
                    <a:ext cx="305502" cy="484483"/>
                  </a:xfrm>
                  <a:prstGeom prst="straightConnector1">
                    <a:avLst/>
                  </a:prstGeom>
                  <a:ln w="38100" cap="flat">
                    <a:solidFill>
                      <a:srgbClr val="929292"/>
                    </a:solidFill>
                    <a:prstDash val="solid"/>
                    <a:miter lim="400000"/>
                  </a:ln>
                  <a:effectLst/>
                </p:spPr>
              </p:cxnSp>
              <p:cxnSp>
                <p:nvCxnSpPr>
                  <p:cNvPr id="688" name="Connection Line"/>
                  <p:cNvCxnSpPr>
                    <a:stCxn id="679" idx="0"/>
                    <a:endCxn id="681" idx="0"/>
                  </p:cNvCxnSpPr>
                  <p:nvPr/>
                </p:nvCxnSpPr>
                <p:spPr>
                  <a:xfrm flipV="1">
                    <a:off x="57860" y="57860"/>
                    <a:ext cx="305502" cy="242242"/>
                  </a:xfrm>
                  <a:prstGeom prst="straightConnector1">
                    <a:avLst/>
                  </a:prstGeom>
                  <a:ln w="38100" cap="flat">
                    <a:solidFill>
                      <a:srgbClr val="929292"/>
                    </a:solidFill>
                    <a:prstDash val="solid"/>
                    <a:miter lim="400000"/>
                  </a:ln>
                  <a:effectLst/>
                </p:spPr>
              </p:cxnSp>
              <p:cxnSp>
                <p:nvCxnSpPr>
                  <p:cNvPr id="689" name="Connection Line"/>
                  <p:cNvCxnSpPr>
                    <a:stCxn id="679" idx="0"/>
                    <a:endCxn id="682" idx="0"/>
                  </p:cNvCxnSpPr>
                  <p:nvPr/>
                </p:nvCxnSpPr>
                <p:spPr>
                  <a:xfrm>
                    <a:off x="57860" y="300101"/>
                    <a:ext cx="305502" cy="1"/>
                  </a:xfrm>
                  <a:prstGeom prst="straightConnector1">
                    <a:avLst/>
                  </a:prstGeom>
                  <a:ln w="38100" cap="flat">
                    <a:solidFill>
                      <a:srgbClr val="929292"/>
                    </a:solidFill>
                    <a:prstDash val="solid"/>
                    <a:miter lim="400000"/>
                  </a:ln>
                  <a:effectLst/>
                </p:spPr>
              </p:cxnSp>
              <p:cxnSp>
                <p:nvCxnSpPr>
                  <p:cNvPr id="690" name="Connection Line"/>
                  <p:cNvCxnSpPr>
                    <a:stCxn id="679" idx="0"/>
                    <a:endCxn id="683" idx="0"/>
                  </p:cNvCxnSpPr>
                  <p:nvPr/>
                </p:nvCxnSpPr>
                <p:spPr>
                  <a:xfrm>
                    <a:off x="57860" y="300101"/>
                    <a:ext cx="305502" cy="242242"/>
                  </a:xfrm>
                  <a:prstGeom prst="straightConnector1">
                    <a:avLst/>
                  </a:prstGeom>
                  <a:ln w="38100" cap="flat">
                    <a:solidFill>
                      <a:srgbClr val="929292"/>
                    </a:solidFill>
                    <a:prstDash val="solid"/>
                    <a:miter lim="400000"/>
                  </a:ln>
                  <a:effectLst/>
                </p:spPr>
              </p:cxnSp>
              <p:cxnSp>
                <p:nvCxnSpPr>
                  <p:cNvPr id="691" name="Connection Line"/>
                  <p:cNvCxnSpPr>
                    <a:stCxn id="680" idx="0"/>
                    <a:endCxn id="681" idx="0"/>
                  </p:cNvCxnSpPr>
                  <p:nvPr/>
                </p:nvCxnSpPr>
                <p:spPr>
                  <a:xfrm flipV="1">
                    <a:off x="57860" y="57860"/>
                    <a:ext cx="305502" cy="484483"/>
                  </a:xfrm>
                  <a:prstGeom prst="straightConnector1">
                    <a:avLst/>
                  </a:prstGeom>
                  <a:ln w="38100" cap="flat">
                    <a:solidFill>
                      <a:srgbClr val="929292"/>
                    </a:solidFill>
                    <a:prstDash val="solid"/>
                    <a:miter lim="400000"/>
                  </a:ln>
                  <a:effectLst/>
                </p:spPr>
              </p:cxnSp>
              <p:cxnSp>
                <p:nvCxnSpPr>
                  <p:cNvPr id="692" name="Connection Line"/>
                  <p:cNvCxnSpPr>
                    <a:stCxn id="680" idx="0"/>
                    <a:endCxn id="682" idx="0"/>
                  </p:cNvCxnSpPr>
                  <p:nvPr/>
                </p:nvCxnSpPr>
                <p:spPr>
                  <a:xfrm flipV="1">
                    <a:off x="57860" y="300101"/>
                    <a:ext cx="305502" cy="242242"/>
                  </a:xfrm>
                  <a:prstGeom prst="straightConnector1">
                    <a:avLst/>
                  </a:prstGeom>
                  <a:ln w="38100" cap="flat">
                    <a:solidFill>
                      <a:srgbClr val="929292"/>
                    </a:solidFill>
                    <a:prstDash val="solid"/>
                    <a:miter lim="400000"/>
                  </a:ln>
                  <a:effectLst/>
                </p:spPr>
              </p:cxnSp>
              <p:cxnSp>
                <p:nvCxnSpPr>
                  <p:cNvPr id="693" name="Connection Line"/>
                  <p:cNvCxnSpPr>
                    <a:stCxn id="683" idx="0"/>
                    <a:endCxn id="680" idx="0"/>
                  </p:cNvCxnSpPr>
                  <p:nvPr/>
                </p:nvCxnSpPr>
                <p:spPr>
                  <a:xfrm flipH="1">
                    <a:off x="57860" y="542342"/>
                    <a:ext cx="305502" cy="1"/>
                  </a:xfrm>
                  <a:prstGeom prst="straightConnector1">
                    <a:avLst/>
                  </a:prstGeom>
                  <a:ln w="38100" cap="flat">
                    <a:solidFill>
                      <a:srgbClr val="929292"/>
                    </a:solidFill>
                    <a:prstDash val="solid"/>
                    <a:miter lim="400000"/>
                  </a:ln>
                  <a:effectLst/>
                </p:spPr>
              </p:cxnSp>
              <p:sp>
                <p:nvSpPr>
                  <p:cNvPr id="694" name="Circle"/>
                  <p:cNvSpPr/>
                  <p:nvPr/>
                </p:nvSpPr>
                <p:spPr>
                  <a:xfrm>
                    <a:off x="611002" y="242241"/>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695" name="Circle"/>
                  <p:cNvSpPr/>
                  <p:nvPr/>
                </p:nvSpPr>
                <p:spPr>
                  <a:xfrm>
                    <a:off x="611002" y="484482"/>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696" name="Connection Line"/>
                  <p:cNvCxnSpPr>
                    <a:stCxn id="683" idx="0"/>
                    <a:endCxn id="695" idx="0"/>
                  </p:cNvCxnSpPr>
                  <p:nvPr/>
                </p:nvCxnSpPr>
                <p:spPr>
                  <a:xfrm>
                    <a:off x="363361" y="542342"/>
                    <a:ext cx="305503" cy="1"/>
                  </a:xfrm>
                  <a:prstGeom prst="straightConnector1">
                    <a:avLst/>
                  </a:prstGeom>
                  <a:ln w="38100" cap="flat">
                    <a:solidFill>
                      <a:srgbClr val="929292"/>
                    </a:solidFill>
                    <a:prstDash val="solid"/>
                    <a:miter lim="400000"/>
                  </a:ln>
                  <a:effectLst/>
                </p:spPr>
              </p:cxnSp>
              <p:cxnSp>
                <p:nvCxnSpPr>
                  <p:cNvPr id="697" name="Connection Line"/>
                  <p:cNvCxnSpPr>
                    <a:stCxn id="683" idx="0"/>
                    <a:endCxn id="694" idx="0"/>
                  </p:cNvCxnSpPr>
                  <p:nvPr/>
                </p:nvCxnSpPr>
                <p:spPr>
                  <a:xfrm flipV="1">
                    <a:off x="363361" y="300101"/>
                    <a:ext cx="305503" cy="242242"/>
                  </a:xfrm>
                  <a:prstGeom prst="straightConnector1">
                    <a:avLst/>
                  </a:prstGeom>
                  <a:ln w="38100" cap="flat">
                    <a:solidFill>
                      <a:srgbClr val="929292"/>
                    </a:solidFill>
                    <a:prstDash val="solid"/>
                    <a:miter lim="400000"/>
                  </a:ln>
                  <a:effectLst/>
                </p:spPr>
              </p:cxnSp>
              <p:cxnSp>
                <p:nvCxnSpPr>
                  <p:cNvPr id="698" name="Connection Line"/>
                  <p:cNvCxnSpPr>
                    <a:stCxn id="683" idx="0"/>
                    <a:endCxn id="684" idx="0"/>
                  </p:cNvCxnSpPr>
                  <p:nvPr/>
                </p:nvCxnSpPr>
                <p:spPr>
                  <a:xfrm flipV="1">
                    <a:off x="363361" y="57860"/>
                    <a:ext cx="305503" cy="484483"/>
                  </a:xfrm>
                  <a:prstGeom prst="straightConnector1">
                    <a:avLst/>
                  </a:prstGeom>
                  <a:ln w="38100" cap="flat">
                    <a:solidFill>
                      <a:srgbClr val="929292"/>
                    </a:solidFill>
                    <a:prstDash val="solid"/>
                    <a:miter lim="400000"/>
                  </a:ln>
                  <a:effectLst/>
                </p:spPr>
              </p:cxnSp>
              <p:cxnSp>
                <p:nvCxnSpPr>
                  <p:cNvPr id="699" name="Connection Line"/>
                  <p:cNvCxnSpPr>
                    <a:stCxn id="682" idx="0"/>
                    <a:endCxn id="694" idx="0"/>
                  </p:cNvCxnSpPr>
                  <p:nvPr/>
                </p:nvCxnSpPr>
                <p:spPr>
                  <a:xfrm>
                    <a:off x="363361" y="300101"/>
                    <a:ext cx="305503" cy="1"/>
                  </a:xfrm>
                  <a:prstGeom prst="straightConnector1">
                    <a:avLst/>
                  </a:prstGeom>
                  <a:ln w="38100" cap="flat">
                    <a:solidFill>
                      <a:srgbClr val="929292"/>
                    </a:solidFill>
                    <a:prstDash val="solid"/>
                    <a:miter lim="400000"/>
                  </a:ln>
                  <a:effectLst/>
                </p:spPr>
              </p:cxnSp>
              <p:cxnSp>
                <p:nvCxnSpPr>
                  <p:cNvPr id="700" name="Connection Line"/>
                  <p:cNvCxnSpPr>
                    <a:stCxn id="695" idx="0"/>
                    <a:endCxn id="682" idx="0"/>
                  </p:cNvCxnSpPr>
                  <p:nvPr/>
                </p:nvCxnSpPr>
                <p:spPr>
                  <a:xfrm flipH="1" flipV="1">
                    <a:off x="363361" y="300101"/>
                    <a:ext cx="305503" cy="242242"/>
                  </a:xfrm>
                  <a:prstGeom prst="straightConnector1">
                    <a:avLst/>
                  </a:prstGeom>
                  <a:ln w="38100" cap="flat">
                    <a:solidFill>
                      <a:srgbClr val="929292"/>
                    </a:solidFill>
                    <a:prstDash val="solid"/>
                    <a:miter lim="400000"/>
                  </a:ln>
                  <a:effectLst/>
                </p:spPr>
              </p:cxnSp>
              <p:cxnSp>
                <p:nvCxnSpPr>
                  <p:cNvPr id="701" name="Connection Line"/>
                  <p:cNvCxnSpPr>
                    <a:stCxn id="682" idx="0"/>
                    <a:endCxn id="684" idx="0"/>
                  </p:cNvCxnSpPr>
                  <p:nvPr/>
                </p:nvCxnSpPr>
                <p:spPr>
                  <a:xfrm flipV="1">
                    <a:off x="363361" y="57860"/>
                    <a:ext cx="305503" cy="242242"/>
                  </a:xfrm>
                  <a:prstGeom prst="straightConnector1">
                    <a:avLst/>
                  </a:prstGeom>
                  <a:ln w="38100" cap="flat">
                    <a:solidFill>
                      <a:srgbClr val="929292"/>
                    </a:solidFill>
                    <a:prstDash val="solid"/>
                    <a:miter lim="400000"/>
                  </a:ln>
                  <a:effectLst/>
                </p:spPr>
              </p:cxnSp>
              <p:cxnSp>
                <p:nvCxnSpPr>
                  <p:cNvPr id="702" name="Connection Line"/>
                  <p:cNvCxnSpPr>
                    <a:stCxn id="695" idx="0"/>
                    <a:endCxn id="681" idx="0"/>
                  </p:cNvCxnSpPr>
                  <p:nvPr/>
                </p:nvCxnSpPr>
                <p:spPr>
                  <a:xfrm flipH="1" flipV="1">
                    <a:off x="363361" y="57860"/>
                    <a:ext cx="305503" cy="484483"/>
                  </a:xfrm>
                  <a:prstGeom prst="straightConnector1">
                    <a:avLst/>
                  </a:prstGeom>
                  <a:ln w="38100" cap="flat">
                    <a:solidFill>
                      <a:srgbClr val="929292"/>
                    </a:solidFill>
                    <a:prstDash val="solid"/>
                    <a:miter lim="400000"/>
                  </a:ln>
                  <a:effectLst/>
                </p:spPr>
              </p:cxnSp>
              <p:cxnSp>
                <p:nvCxnSpPr>
                  <p:cNvPr id="703" name="Connection Line"/>
                  <p:cNvCxnSpPr>
                    <a:stCxn id="681" idx="0"/>
                    <a:endCxn id="694" idx="0"/>
                  </p:cNvCxnSpPr>
                  <p:nvPr/>
                </p:nvCxnSpPr>
                <p:spPr>
                  <a:xfrm>
                    <a:off x="363361" y="57860"/>
                    <a:ext cx="305503" cy="242242"/>
                  </a:xfrm>
                  <a:prstGeom prst="straightConnector1">
                    <a:avLst/>
                  </a:prstGeom>
                  <a:ln w="38100" cap="flat">
                    <a:solidFill>
                      <a:srgbClr val="929292"/>
                    </a:solidFill>
                    <a:prstDash val="solid"/>
                    <a:miter lim="400000"/>
                  </a:ln>
                  <a:effectLst/>
                </p:spPr>
              </p:cxnSp>
              <p:cxnSp>
                <p:nvCxnSpPr>
                  <p:cNvPr id="704" name="Connection Line"/>
                  <p:cNvCxnSpPr>
                    <a:stCxn id="681" idx="0"/>
                    <a:endCxn id="684" idx="0"/>
                  </p:cNvCxnSpPr>
                  <p:nvPr/>
                </p:nvCxnSpPr>
                <p:spPr>
                  <a:xfrm>
                    <a:off x="363361" y="57860"/>
                    <a:ext cx="305503" cy="1"/>
                  </a:xfrm>
                  <a:prstGeom prst="straightConnector1">
                    <a:avLst/>
                  </a:prstGeom>
                  <a:ln w="38100" cap="flat">
                    <a:solidFill>
                      <a:srgbClr val="929292"/>
                    </a:solidFill>
                    <a:prstDash val="solid"/>
                    <a:miter lim="400000"/>
                  </a:ln>
                  <a:effectLst/>
                </p:spPr>
              </p:cxnSp>
            </p:grpSp>
          </p:grpSp>
          <p:sp>
            <p:nvSpPr>
              <p:cNvPr id="707" name="Arrow"/>
              <p:cNvSpPr/>
              <p:nvPr/>
            </p:nvSpPr>
            <p:spPr>
              <a:xfrm>
                <a:off x="1129899" y="653455"/>
                <a:ext cx="1470843" cy="158712"/>
              </a:xfrm>
              <a:prstGeom prst="rightArrow">
                <a:avLst>
                  <a:gd name="adj1" fmla="val 32000"/>
                  <a:gd name="adj2" fmla="val 244851"/>
                </a:avLst>
              </a:prstGeom>
              <a:solidFill>
                <a:schemeClr val="accent1"/>
              </a:soli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nvGrpSpPr>
              <p:cNvPr id="710" name="Group"/>
              <p:cNvGrpSpPr/>
              <p:nvPr/>
            </p:nvGrpSpPr>
            <p:grpSpPr>
              <a:xfrm>
                <a:off x="36969" y="2810932"/>
                <a:ext cx="851299" cy="660693"/>
                <a:chOff x="0" y="0"/>
                <a:chExt cx="851297" cy="660692"/>
              </a:xfrm>
            </p:grpSpPr>
            <p:sp>
              <p:nvSpPr>
                <p:cNvPr id="708" name="Shape"/>
                <p:cNvSpPr/>
                <p:nvPr/>
              </p:nvSpPr>
              <p:spPr>
                <a:xfrm>
                  <a:off x="0" y="80172"/>
                  <a:ext cx="851135" cy="58052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09" name="Shape"/>
                <p:cNvSpPr/>
                <p:nvPr/>
              </p:nvSpPr>
              <p:spPr>
                <a:xfrm>
                  <a:off x="0" y="0"/>
                  <a:ext cx="851298" cy="159409"/>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767" name="Group"/>
              <p:cNvGrpSpPr/>
              <p:nvPr/>
            </p:nvGrpSpPr>
            <p:grpSpPr>
              <a:xfrm>
                <a:off x="1148892" y="2814961"/>
                <a:ext cx="1342613" cy="600204"/>
                <a:chOff x="0" y="0"/>
                <a:chExt cx="1342612" cy="600202"/>
              </a:xfrm>
            </p:grpSpPr>
            <p:grpSp>
              <p:nvGrpSpPr>
                <p:cNvPr id="738" name="Group"/>
                <p:cNvGrpSpPr/>
                <p:nvPr/>
              </p:nvGrpSpPr>
              <p:grpSpPr>
                <a:xfrm>
                  <a:off x="0" y="0"/>
                  <a:ext cx="726724" cy="600203"/>
                  <a:chOff x="0" y="0"/>
                  <a:chExt cx="726723" cy="600202"/>
                </a:xfrm>
              </p:grpSpPr>
              <p:sp>
                <p:nvSpPr>
                  <p:cNvPr id="711" name="Circle"/>
                  <p:cNvSpPr/>
                  <p:nvPr/>
                </p:nvSpPr>
                <p:spPr>
                  <a:xfrm>
                    <a:off x="0" y="0"/>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12" name="Circle"/>
                  <p:cNvSpPr/>
                  <p:nvPr/>
                </p:nvSpPr>
                <p:spPr>
                  <a:xfrm>
                    <a:off x="0" y="242241"/>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13" name="Circle"/>
                  <p:cNvSpPr/>
                  <p:nvPr/>
                </p:nvSpPr>
                <p:spPr>
                  <a:xfrm>
                    <a:off x="0" y="484482"/>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14" name="Circle"/>
                  <p:cNvSpPr/>
                  <p:nvPr/>
                </p:nvSpPr>
                <p:spPr>
                  <a:xfrm>
                    <a:off x="305501" y="0"/>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15" name="Circle"/>
                  <p:cNvSpPr/>
                  <p:nvPr/>
                </p:nvSpPr>
                <p:spPr>
                  <a:xfrm>
                    <a:off x="305501" y="242241"/>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16" name="Circle"/>
                  <p:cNvSpPr/>
                  <p:nvPr/>
                </p:nvSpPr>
                <p:spPr>
                  <a:xfrm>
                    <a:off x="305501" y="484482"/>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17" name="Circle"/>
                  <p:cNvSpPr/>
                  <p:nvPr/>
                </p:nvSpPr>
                <p:spPr>
                  <a:xfrm>
                    <a:off x="611002" y="0"/>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718" name="Connection Line"/>
                  <p:cNvCxnSpPr>
                    <a:stCxn id="714" idx="0"/>
                    <a:endCxn id="711" idx="0"/>
                  </p:cNvCxnSpPr>
                  <p:nvPr/>
                </p:nvCxnSpPr>
                <p:spPr>
                  <a:xfrm flipH="1">
                    <a:off x="57860" y="57860"/>
                    <a:ext cx="305502" cy="1"/>
                  </a:xfrm>
                  <a:prstGeom prst="straightConnector1">
                    <a:avLst/>
                  </a:prstGeom>
                  <a:ln w="38100" cap="flat">
                    <a:solidFill>
                      <a:srgbClr val="929292"/>
                    </a:solidFill>
                    <a:prstDash val="solid"/>
                    <a:miter lim="400000"/>
                  </a:ln>
                  <a:effectLst/>
                </p:spPr>
              </p:cxnSp>
              <p:cxnSp>
                <p:nvCxnSpPr>
                  <p:cNvPr id="719" name="Connection Line"/>
                  <p:cNvCxnSpPr>
                    <a:stCxn id="715" idx="0"/>
                    <a:endCxn id="711" idx="0"/>
                  </p:cNvCxnSpPr>
                  <p:nvPr/>
                </p:nvCxnSpPr>
                <p:spPr>
                  <a:xfrm flipH="1" flipV="1">
                    <a:off x="57860" y="57860"/>
                    <a:ext cx="305502" cy="242242"/>
                  </a:xfrm>
                  <a:prstGeom prst="straightConnector1">
                    <a:avLst/>
                  </a:prstGeom>
                  <a:ln w="38100" cap="flat">
                    <a:solidFill>
                      <a:srgbClr val="929292"/>
                    </a:solidFill>
                    <a:prstDash val="solid"/>
                    <a:miter lim="400000"/>
                  </a:ln>
                  <a:effectLst/>
                </p:spPr>
              </p:cxnSp>
              <p:cxnSp>
                <p:nvCxnSpPr>
                  <p:cNvPr id="720" name="Connection Line"/>
                  <p:cNvCxnSpPr>
                    <a:stCxn id="716" idx="0"/>
                    <a:endCxn id="711" idx="0"/>
                  </p:cNvCxnSpPr>
                  <p:nvPr/>
                </p:nvCxnSpPr>
                <p:spPr>
                  <a:xfrm flipH="1" flipV="1">
                    <a:off x="57860" y="57860"/>
                    <a:ext cx="305502" cy="484483"/>
                  </a:xfrm>
                  <a:prstGeom prst="straightConnector1">
                    <a:avLst/>
                  </a:prstGeom>
                  <a:ln w="38100" cap="flat">
                    <a:solidFill>
                      <a:srgbClr val="929292"/>
                    </a:solidFill>
                    <a:prstDash val="solid"/>
                    <a:miter lim="400000"/>
                  </a:ln>
                  <a:effectLst/>
                </p:spPr>
              </p:cxnSp>
              <p:cxnSp>
                <p:nvCxnSpPr>
                  <p:cNvPr id="721" name="Connection Line"/>
                  <p:cNvCxnSpPr>
                    <a:stCxn id="712" idx="0"/>
                    <a:endCxn id="714" idx="0"/>
                  </p:cNvCxnSpPr>
                  <p:nvPr/>
                </p:nvCxnSpPr>
                <p:spPr>
                  <a:xfrm flipV="1">
                    <a:off x="57860" y="57860"/>
                    <a:ext cx="305502" cy="242242"/>
                  </a:xfrm>
                  <a:prstGeom prst="straightConnector1">
                    <a:avLst/>
                  </a:prstGeom>
                  <a:ln w="38100" cap="flat">
                    <a:solidFill>
                      <a:srgbClr val="929292"/>
                    </a:solidFill>
                    <a:prstDash val="solid"/>
                    <a:miter lim="400000"/>
                  </a:ln>
                  <a:effectLst/>
                </p:spPr>
              </p:cxnSp>
              <p:cxnSp>
                <p:nvCxnSpPr>
                  <p:cNvPr id="722" name="Connection Line"/>
                  <p:cNvCxnSpPr>
                    <a:stCxn id="712" idx="0"/>
                    <a:endCxn id="715" idx="0"/>
                  </p:cNvCxnSpPr>
                  <p:nvPr/>
                </p:nvCxnSpPr>
                <p:spPr>
                  <a:xfrm>
                    <a:off x="57860" y="300101"/>
                    <a:ext cx="305502" cy="1"/>
                  </a:xfrm>
                  <a:prstGeom prst="straightConnector1">
                    <a:avLst/>
                  </a:prstGeom>
                  <a:ln w="38100" cap="flat">
                    <a:solidFill>
                      <a:srgbClr val="929292"/>
                    </a:solidFill>
                    <a:prstDash val="solid"/>
                    <a:miter lim="400000"/>
                  </a:ln>
                  <a:effectLst/>
                </p:spPr>
              </p:cxnSp>
              <p:cxnSp>
                <p:nvCxnSpPr>
                  <p:cNvPr id="723" name="Connection Line"/>
                  <p:cNvCxnSpPr>
                    <a:stCxn id="712" idx="0"/>
                    <a:endCxn id="716" idx="0"/>
                  </p:cNvCxnSpPr>
                  <p:nvPr/>
                </p:nvCxnSpPr>
                <p:spPr>
                  <a:xfrm>
                    <a:off x="57860" y="300101"/>
                    <a:ext cx="305502" cy="242242"/>
                  </a:xfrm>
                  <a:prstGeom prst="straightConnector1">
                    <a:avLst/>
                  </a:prstGeom>
                  <a:ln w="38100" cap="flat">
                    <a:solidFill>
                      <a:srgbClr val="929292"/>
                    </a:solidFill>
                    <a:prstDash val="solid"/>
                    <a:miter lim="400000"/>
                  </a:ln>
                  <a:effectLst/>
                </p:spPr>
              </p:cxnSp>
              <p:cxnSp>
                <p:nvCxnSpPr>
                  <p:cNvPr id="724" name="Connection Line"/>
                  <p:cNvCxnSpPr>
                    <a:stCxn id="713" idx="0"/>
                    <a:endCxn id="714" idx="0"/>
                  </p:cNvCxnSpPr>
                  <p:nvPr/>
                </p:nvCxnSpPr>
                <p:spPr>
                  <a:xfrm flipV="1">
                    <a:off x="57860" y="57860"/>
                    <a:ext cx="305502" cy="484483"/>
                  </a:xfrm>
                  <a:prstGeom prst="straightConnector1">
                    <a:avLst/>
                  </a:prstGeom>
                  <a:ln w="38100" cap="flat">
                    <a:solidFill>
                      <a:srgbClr val="929292"/>
                    </a:solidFill>
                    <a:prstDash val="solid"/>
                    <a:miter lim="400000"/>
                  </a:ln>
                  <a:effectLst/>
                </p:spPr>
              </p:cxnSp>
              <p:cxnSp>
                <p:nvCxnSpPr>
                  <p:cNvPr id="725" name="Connection Line"/>
                  <p:cNvCxnSpPr>
                    <a:stCxn id="713" idx="0"/>
                    <a:endCxn id="715" idx="0"/>
                  </p:cNvCxnSpPr>
                  <p:nvPr/>
                </p:nvCxnSpPr>
                <p:spPr>
                  <a:xfrm flipV="1">
                    <a:off x="57860" y="300101"/>
                    <a:ext cx="305502" cy="242242"/>
                  </a:xfrm>
                  <a:prstGeom prst="straightConnector1">
                    <a:avLst/>
                  </a:prstGeom>
                  <a:ln w="38100" cap="flat">
                    <a:solidFill>
                      <a:srgbClr val="929292"/>
                    </a:solidFill>
                    <a:prstDash val="solid"/>
                    <a:miter lim="400000"/>
                  </a:ln>
                  <a:effectLst/>
                </p:spPr>
              </p:cxnSp>
              <p:cxnSp>
                <p:nvCxnSpPr>
                  <p:cNvPr id="726" name="Connection Line"/>
                  <p:cNvCxnSpPr>
                    <a:stCxn id="716" idx="0"/>
                    <a:endCxn id="713" idx="0"/>
                  </p:cNvCxnSpPr>
                  <p:nvPr/>
                </p:nvCxnSpPr>
                <p:spPr>
                  <a:xfrm flipH="1">
                    <a:off x="57860" y="542342"/>
                    <a:ext cx="305502" cy="1"/>
                  </a:xfrm>
                  <a:prstGeom prst="straightConnector1">
                    <a:avLst/>
                  </a:prstGeom>
                  <a:ln w="38100" cap="flat">
                    <a:solidFill>
                      <a:srgbClr val="929292"/>
                    </a:solidFill>
                    <a:prstDash val="solid"/>
                    <a:miter lim="400000"/>
                  </a:ln>
                  <a:effectLst/>
                </p:spPr>
              </p:cxnSp>
              <p:sp>
                <p:nvSpPr>
                  <p:cNvPr id="727" name="Circle"/>
                  <p:cNvSpPr/>
                  <p:nvPr/>
                </p:nvSpPr>
                <p:spPr>
                  <a:xfrm>
                    <a:off x="611002" y="242241"/>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28" name="Circle"/>
                  <p:cNvSpPr/>
                  <p:nvPr/>
                </p:nvSpPr>
                <p:spPr>
                  <a:xfrm>
                    <a:off x="611002" y="484482"/>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729" name="Connection Line"/>
                  <p:cNvCxnSpPr>
                    <a:stCxn id="716" idx="0"/>
                    <a:endCxn id="728" idx="0"/>
                  </p:cNvCxnSpPr>
                  <p:nvPr/>
                </p:nvCxnSpPr>
                <p:spPr>
                  <a:xfrm>
                    <a:off x="363361" y="542342"/>
                    <a:ext cx="305503" cy="1"/>
                  </a:xfrm>
                  <a:prstGeom prst="straightConnector1">
                    <a:avLst/>
                  </a:prstGeom>
                  <a:ln w="38100" cap="flat">
                    <a:solidFill>
                      <a:srgbClr val="929292"/>
                    </a:solidFill>
                    <a:prstDash val="solid"/>
                    <a:miter lim="400000"/>
                  </a:ln>
                  <a:effectLst/>
                </p:spPr>
              </p:cxnSp>
              <p:cxnSp>
                <p:nvCxnSpPr>
                  <p:cNvPr id="730" name="Connection Line"/>
                  <p:cNvCxnSpPr>
                    <a:stCxn id="716" idx="0"/>
                    <a:endCxn id="727" idx="0"/>
                  </p:cNvCxnSpPr>
                  <p:nvPr/>
                </p:nvCxnSpPr>
                <p:spPr>
                  <a:xfrm flipV="1">
                    <a:off x="363361" y="300101"/>
                    <a:ext cx="305503" cy="242242"/>
                  </a:xfrm>
                  <a:prstGeom prst="straightConnector1">
                    <a:avLst/>
                  </a:prstGeom>
                  <a:ln w="38100" cap="flat">
                    <a:solidFill>
                      <a:srgbClr val="929292"/>
                    </a:solidFill>
                    <a:prstDash val="solid"/>
                    <a:miter lim="400000"/>
                  </a:ln>
                  <a:effectLst/>
                </p:spPr>
              </p:cxnSp>
              <p:cxnSp>
                <p:nvCxnSpPr>
                  <p:cNvPr id="731" name="Connection Line"/>
                  <p:cNvCxnSpPr>
                    <a:stCxn id="716" idx="0"/>
                    <a:endCxn id="717" idx="0"/>
                  </p:cNvCxnSpPr>
                  <p:nvPr/>
                </p:nvCxnSpPr>
                <p:spPr>
                  <a:xfrm flipV="1">
                    <a:off x="363361" y="57860"/>
                    <a:ext cx="305503" cy="484483"/>
                  </a:xfrm>
                  <a:prstGeom prst="straightConnector1">
                    <a:avLst/>
                  </a:prstGeom>
                  <a:ln w="38100" cap="flat">
                    <a:solidFill>
                      <a:srgbClr val="929292"/>
                    </a:solidFill>
                    <a:prstDash val="solid"/>
                    <a:miter lim="400000"/>
                  </a:ln>
                  <a:effectLst/>
                </p:spPr>
              </p:cxnSp>
              <p:cxnSp>
                <p:nvCxnSpPr>
                  <p:cNvPr id="732" name="Connection Line"/>
                  <p:cNvCxnSpPr>
                    <a:stCxn id="715" idx="0"/>
                    <a:endCxn id="727" idx="0"/>
                  </p:cNvCxnSpPr>
                  <p:nvPr/>
                </p:nvCxnSpPr>
                <p:spPr>
                  <a:xfrm>
                    <a:off x="363361" y="300101"/>
                    <a:ext cx="305503" cy="1"/>
                  </a:xfrm>
                  <a:prstGeom prst="straightConnector1">
                    <a:avLst/>
                  </a:prstGeom>
                  <a:ln w="38100" cap="flat">
                    <a:solidFill>
                      <a:srgbClr val="929292"/>
                    </a:solidFill>
                    <a:prstDash val="solid"/>
                    <a:miter lim="400000"/>
                  </a:ln>
                  <a:effectLst/>
                </p:spPr>
              </p:cxnSp>
              <p:cxnSp>
                <p:nvCxnSpPr>
                  <p:cNvPr id="733" name="Connection Line"/>
                  <p:cNvCxnSpPr>
                    <a:stCxn id="728" idx="0"/>
                    <a:endCxn id="715" idx="0"/>
                  </p:cNvCxnSpPr>
                  <p:nvPr/>
                </p:nvCxnSpPr>
                <p:spPr>
                  <a:xfrm flipH="1" flipV="1">
                    <a:off x="363361" y="300101"/>
                    <a:ext cx="305503" cy="242242"/>
                  </a:xfrm>
                  <a:prstGeom prst="straightConnector1">
                    <a:avLst/>
                  </a:prstGeom>
                  <a:ln w="38100" cap="flat">
                    <a:solidFill>
                      <a:srgbClr val="929292"/>
                    </a:solidFill>
                    <a:prstDash val="solid"/>
                    <a:miter lim="400000"/>
                  </a:ln>
                  <a:effectLst/>
                </p:spPr>
              </p:cxnSp>
              <p:cxnSp>
                <p:nvCxnSpPr>
                  <p:cNvPr id="734" name="Connection Line"/>
                  <p:cNvCxnSpPr>
                    <a:stCxn id="715" idx="0"/>
                    <a:endCxn id="717" idx="0"/>
                  </p:cNvCxnSpPr>
                  <p:nvPr/>
                </p:nvCxnSpPr>
                <p:spPr>
                  <a:xfrm flipV="1">
                    <a:off x="363361" y="57860"/>
                    <a:ext cx="305503" cy="242242"/>
                  </a:xfrm>
                  <a:prstGeom prst="straightConnector1">
                    <a:avLst/>
                  </a:prstGeom>
                  <a:ln w="38100" cap="flat">
                    <a:solidFill>
                      <a:srgbClr val="929292"/>
                    </a:solidFill>
                    <a:prstDash val="solid"/>
                    <a:miter lim="400000"/>
                  </a:ln>
                  <a:effectLst/>
                </p:spPr>
              </p:cxnSp>
              <p:cxnSp>
                <p:nvCxnSpPr>
                  <p:cNvPr id="735" name="Connection Line"/>
                  <p:cNvCxnSpPr>
                    <a:stCxn id="728" idx="0"/>
                    <a:endCxn id="714" idx="0"/>
                  </p:cNvCxnSpPr>
                  <p:nvPr/>
                </p:nvCxnSpPr>
                <p:spPr>
                  <a:xfrm flipH="1" flipV="1">
                    <a:off x="363361" y="57860"/>
                    <a:ext cx="305503" cy="484483"/>
                  </a:xfrm>
                  <a:prstGeom prst="straightConnector1">
                    <a:avLst/>
                  </a:prstGeom>
                  <a:ln w="38100" cap="flat">
                    <a:solidFill>
                      <a:srgbClr val="929292"/>
                    </a:solidFill>
                    <a:prstDash val="solid"/>
                    <a:miter lim="400000"/>
                  </a:ln>
                  <a:effectLst/>
                </p:spPr>
              </p:cxnSp>
              <p:cxnSp>
                <p:nvCxnSpPr>
                  <p:cNvPr id="736" name="Connection Line"/>
                  <p:cNvCxnSpPr>
                    <a:stCxn id="714" idx="0"/>
                    <a:endCxn id="727" idx="0"/>
                  </p:cNvCxnSpPr>
                  <p:nvPr/>
                </p:nvCxnSpPr>
                <p:spPr>
                  <a:xfrm>
                    <a:off x="363361" y="57860"/>
                    <a:ext cx="305503" cy="242242"/>
                  </a:xfrm>
                  <a:prstGeom prst="straightConnector1">
                    <a:avLst/>
                  </a:prstGeom>
                  <a:ln w="38100" cap="flat">
                    <a:solidFill>
                      <a:srgbClr val="929292"/>
                    </a:solidFill>
                    <a:prstDash val="solid"/>
                    <a:miter lim="400000"/>
                  </a:ln>
                  <a:effectLst/>
                </p:spPr>
              </p:cxnSp>
              <p:cxnSp>
                <p:nvCxnSpPr>
                  <p:cNvPr id="737" name="Connection Line"/>
                  <p:cNvCxnSpPr>
                    <a:stCxn id="714" idx="0"/>
                    <a:endCxn id="717" idx="0"/>
                  </p:cNvCxnSpPr>
                  <p:nvPr/>
                </p:nvCxnSpPr>
                <p:spPr>
                  <a:xfrm>
                    <a:off x="363361" y="57860"/>
                    <a:ext cx="305503" cy="1"/>
                  </a:xfrm>
                  <a:prstGeom prst="straightConnector1">
                    <a:avLst/>
                  </a:prstGeom>
                  <a:ln w="38100" cap="flat">
                    <a:solidFill>
                      <a:srgbClr val="929292"/>
                    </a:solidFill>
                    <a:prstDash val="solid"/>
                    <a:miter lim="400000"/>
                  </a:ln>
                  <a:effectLst/>
                </p:spPr>
              </p:cxnSp>
            </p:grpSp>
            <p:grpSp>
              <p:nvGrpSpPr>
                <p:cNvPr id="766" name="Group"/>
                <p:cNvGrpSpPr/>
                <p:nvPr/>
              </p:nvGrpSpPr>
              <p:grpSpPr>
                <a:xfrm>
                  <a:off x="615889" y="0"/>
                  <a:ext cx="726724" cy="600203"/>
                  <a:chOff x="0" y="0"/>
                  <a:chExt cx="726723" cy="600202"/>
                </a:xfrm>
              </p:grpSpPr>
              <p:sp>
                <p:nvSpPr>
                  <p:cNvPr id="739" name="Circle"/>
                  <p:cNvSpPr/>
                  <p:nvPr/>
                </p:nvSpPr>
                <p:spPr>
                  <a:xfrm>
                    <a:off x="0" y="0"/>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40" name="Circle"/>
                  <p:cNvSpPr/>
                  <p:nvPr/>
                </p:nvSpPr>
                <p:spPr>
                  <a:xfrm>
                    <a:off x="0" y="242241"/>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41" name="Circle"/>
                  <p:cNvSpPr/>
                  <p:nvPr/>
                </p:nvSpPr>
                <p:spPr>
                  <a:xfrm>
                    <a:off x="0" y="484482"/>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42" name="Circle"/>
                  <p:cNvSpPr/>
                  <p:nvPr/>
                </p:nvSpPr>
                <p:spPr>
                  <a:xfrm>
                    <a:off x="305501" y="0"/>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43" name="Circle"/>
                  <p:cNvSpPr/>
                  <p:nvPr/>
                </p:nvSpPr>
                <p:spPr>
                  <a:xfrm>
                    <a:off x="305501" y="242241"/>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44" name="Circle"/>
                  <p:cNvSpPr/>
                  <p:nvPr/>
                </p:nvSpPr>
                <p:spPr>
                  <a:xfrm>
                    <a:off x="305501" y="484482"/>
                    <a:ext cx="115721"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45" name="Circle"/>
                  <p:cNvSpPr/>
                  <p:nvPr/>
                </p:nvSpPr>
                <p:spPr>
                  <a:xfrm>
                    <a:off x="611002" y="0"/>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746" name="Connection Line"/>
                  <p:cNvCxnSpPr>
                    <a:stCxn id="742" idx="0"/>
                    <a:endCxn id="739" idx="0"/>
                  </p:cNvCxnSpPr>
                  <p:nvPr/>
                </p:nvCxnSpPr>
                <p:spPr>
                  <a:xfrm flipH="1">
                    <a:off x="57860" y="57860"/>
                    <a:ext cx="305502" cy="1"/>
                  </a:xfrm>
                  <a:prstGeom prst="straightConnector1">
                    <a:avLst/>
                  </a:prstGeom>
                  <a:ln w="38100" cap="flat">
                    <a:solidFill>
                      <a:srgbClr val="929292"/>
                    </a:solidFill>
                    <a:prstDash val="solid"/>
                    <a:miter lim="400000"/>
                  </a:ln>
                  <a:effectLst/>
                </p:spPr>
              </p:cxnSp>
              <p:cxnSp>
                <p:nvCxnSpPr>
                  <p:cNvPr id="747" name="Connection Line"/>
                  <p:cNvCxnSpPr>
                    <a:stCxn id="743" idx="0"/>
                    <a:endCxn id="739" idx="0"/>
                  </p:cNvCxnSpPr>
                  <p:nvPr/>
                </p:nvCxnSpPr>
                <p:spPr>
                  <a:xfrm flipH="1" flipV="1">
                    <a:off x="57860" y="57860"/>
                    <a:ext cx="305502" cy="242242"/>
                  </a:xfrm>
                  <a:prstGeom prst="straightConnector1">
                    <a:avLst/>
                  </a:prstGeom>
                  <a:ln w="38100" cap="flat">
                    <a:solidFill>
                      <a:srgbClr val="929292"/>
                    </a:solidFill>
                    <a:prstDash val="solid"/>
                    <a:miter lim="400000"/>
                  </a:ln>
                  <a:effectLst/>
                </p:spPr>
              </p:cxnSp>
              <p:cxnSp>
                <p:nvCxnSpPr>
                  <p:cNvPr id="748" name="Connection Line"/>
                  <p:cNvCxnSpPr>
                    <a:stCxn id="744" idx="0"/>
                    <a:endCxn id="739" idx="0"/>
                  </p:cNvCxnSpPr>
                  <p:nvPr/>
                </p:nvCxnSpPr>
                <p:spPr>
                  <a:xfrm flipH="1" flipV="1">
                    <a:off x="57860" y="57860"/>
                    <a:ext cx="305502" cy="484483"/>
                  </a:xfrm>
                  <a:prstGeom prst="straightConnector1">
                    <a:avLst/>
                  </a:prstGeom>
                  <a:ln w="38100" cap="flat">
                    <a:solidFill>
                      <a:srgbClr val="929292"/>
                    </a:solidFill>
                    <a:prstDash val="solid"/>
                    <a:miter lim="400000"/>
                  </a:ln>
                  <a:effectLst/>
                </p:spPr>
              </p:cxnSp>
              <p:cxnSp>
                <p:nvCxnSpPr>
                  <p:cNvPr id="749" name="Connection Line"/>
                  <p:cNvCxnSpPr>
                    <a:stCxn id="740" idx="0"/>
                    <a:endCxn id="742" idx="0"/>
                  </p:cNvCxnSpPr>
                  <p:nvPr/>
                </p:nvCxnSpPr>
                <p:spPr>
                  <a:xfrm flipV="1">
                    <a:off x="57860" y="57860"/>
                    <a:ext cx="305502" cy="242242"/>
                  </a:xfrm>
                  <a:prstGeom prst="straightConnector1">
                    <a:avLst/>
                  </a:prstGeom>
                  <a:ln w="38100" cap="flat">
                    <a:solidFill>
                      <a:srgbClr val="929292"/>
                    </a:solidFill>
                    <a:prstDash val="solid"/>
                    <a:miter lim="400000"/>
                  </a:ln>
                  <a:effectLst/>
                </p:spPr>
              </p:cxnSp>
              <p:cxnSp>
                <p:nvCxnSpPr>
                  <p:cNvPr id="750" name="Connection Line"/>
                  <p:cNvCxnSpPr>
                    <a:stCxn id="740" idx="0"/>
                    <a:endCxn id="743" idx="0"/>
                  </p:cNvCxnSpPr>
                  <p:nvPr/>
                </p:nvCxnSpPr>
                <p:spPr>
                  <a:xfrm>
                    <a:off x="57860" y="300101"/>
                    <a:ext cx="305502" cy="1"/>
                  </a:xfrm>
                  <a:prstGeom prst="straightConnector1">
                    <a:avLst/>
                  </a:prstGeom>
                  <a:ln w="38100" cap="flat">
                    <a:solidFill>
                      <a:srgbClr val="929292"/>
                    </a:solidFill>
                    <a:prstDash val="solid"/>
                    <a:miter lim="400000"/>
                  </a:ln>
                  <a:effectLst/>
                </p:spPr>
              </p:cxnSp>
              <p:cxnSp>
                <p:nvCxnSpPr>
                  <p:cNvPr id="751" name="Connection Line"/>
                  <p:cNvCxnSpPr>
                    <a:stCxn id="740" idx="0"/>
                    <a:endCxn id="744" idx="0"/>
                  </p:cNvCxnSpPr>
                  <p:nvPr/>
                </p:nvCxnSpPr>
                <p:spPr>
                  <a:xfrm>
                    <a:off x="57860" y="300101"/>
                    <a:ext cx="305502" cy="242242"/>
                  </a:xfrm>
                  <a:prstGeom prst="straightConnector1">
                    <a:avLst/>
                  </a:prstGeom>
                  <a:ln w="38100" cap="flat">
                    <a:solidFill>
                      <a:srgbClr val="929292"/>
                    </a:solidFill>
                    <a:prstDash val="solid"/>
                    <a:miter lim="400000"/>
                  </a:ln>
                  <a:effectLst/>
                </p:spPr>
              </p:cxnSp>
              <p:cxnSp>
                <p:nvCxnSpPr>
                  <p:cNvPr id="752" name="Connection Line"/>
                  <p:cNvCxnSpPr>
                    <a:stCxn id="741" idx="0"/>
                    <a:endCxn id="742" idx="0"/>
                  </p:cNvCxnSpPr>
                  <p:nvPr/>
                </p:nvCxnSpPr>
                <p:spPr>
                  <a:xfrm flipV="1">
                    <a:off x="57860" y="57860"/>
                    <a:ext cx="305502" cy="484483"/>
                  </a:xfrm>
                  <a:prstGeom prst="straightConnector1">
                    <a:avLst/>
                  </a:prstGeom>
                  <a:ln w="38100" cap="flat">
                    <a:solidFill>
                      <a:srgbClr val="929292"/>
                    </a:solidFill>
                    <a:prstDash val="solid"/>
                    <a:miter lim="400000"/>
                  </a:ln>
                  <a:effectLst/>
                </p:spPr>
              </p:cxnSp>
              <p:cxnSp>
                <p:nvCxnSpPr>
                  <p:cNvPr id="753" name="Connection Line"/>
                  <p:cNvCxnSpPr>
                    <a:stCxn id="741" idx="0"/>
                    <a:endCxn id="743" idx="0"/>
                  </p:cNvCxnSpPr>
                  <p:nvPr/>
                </p:nvCxnSpPr>
                <p:spPr>
                  <a:xfrm flipV="1">
                    <a:off x="57860" y="300101"/>
                    <a:ext cx="305502" cy="242242"/>
                  </a:xfrm>
                  <a:prstGeom prst="straightConnector1">
                    <a:avLst/>
                  </a:prstGeom>
                  <a:ln w="38100" cap="flat">
                    <a:solidFill>
                      <a:srgbClr val="929292"/>
                    </a:solidFill>
                    <a:prstDash val="solid"/>
                    <a:miter lim="400000"/>
                  </a:ln>
                  <a:effectLst/>
                </p:spPr>
              </p:cxnSp>
              <p:cxnSp>
                <p:nvCxnSpPr>
                  <p:cNvPr id="754" name="Connection Line"/>
                  <p:cNvCxnSpPr>
                    <a:stCxn id="744" idx="0"/>
                    <a:endCxn id="741" idx="0"/>
                  </p:cNvCxnSpPr>
                  <p:nvPr/>
                </p:nvCxnSpPr>
                <p:spPr>
                  <a:xfrm flipH="1">
                    <a:off x="57860" y="542342"/>
                    <a:ext cx="305502" cy="1"/>
                  </a:xfrm>
                  <a:prstGeom prst="straightConnector1">
                    <a:avLst/>
                  </a:prstGeom>
                  <a:ln w="38100" cap="flat">
                    <a:solidFill>
                      <a:srgbClr val="929292"/>
                    </a:solidFill>
                    <a:prstDash val="solid"/>
                    <a:miter lim="400000"/>
                  </a:ln>
                  <a:effectLst/>
                </p:spPr>
              </p:cxnSp>
              <p:sp>
                <p:nvSpPr>
                  <p:cNvPr id="755" name="Circle"/>
                  <p:cNvSpPr/>
                  <p:nvPr/>
                </p:nvSpPr>
                <p:spPr>
                  <a:xfrm>
                    <a:off x="611002" y="242241"/>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56" name="Circle"/>
                  <p:cNvSpPr/>
                  <p:nvPr/>
                </p:nvSpPr>
                <p:spPr>
                  <a:xfrm>
                    <a:off x="611002" y="484482"/>
                    <a:ext cx="115722" cy="1157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757" name="Connection Line"/>
                  <p:cNvCxnSpPr>
                    <a:stCxn id="744" idx="0"/>
                    <a:endCxn id="756" idx="0"/>
                  </p:cNvCxnSpPr>
                  <p:nvPr/>
                </p:nvCxnSpPr>
                <p:spPr>
                  <a:xfrm>
                    <a:off x="363361" y="542342"/>
                    <a:ext cx="305503" cy="1"/>
                  </a:xfrm>
                  <a:prstGeom prst="straightConnector1">
                    <a:avLst/>
                  </a:prstGeom>
                  <a:ln w="38100" cap="flat">
                    <a:solidFill>
                      <a:srgbClr val="929292"/>
                    </a:solidFill>
                    <a:prstDash val="solid"/>
                    <a:miter lim="400000"/>
                  </a:ln>
                  <a:effectLst/>
                </p:spPr>
              </p:cxnSp>
              <p:cxnSp>
                <p:nvCxnSpPr>
                  <p:cNvPr id="758" name="Connection Line"/>
                  <p:cNvCxnSpPr>
                    <a:stCxn id="744" idx="0"/>
                    <a:endCxn id="755" idx="0"/>
                  </p:cNvCxnSpPr>
                  <p:nvPr/>
                </p:nvCxnSpPr>
                <p:spPr>
                  <a:xfrm flipV="1">
                    <a:off x="363361" y="300101"/>
                    <a:ext cx="305503" cy="242242"/>
                  </a:xfrm>
                  <a:prstGeom prst="straightConnector1">
                    <a:avLst/>
                  </a:prstGeom>
                  <a:ln w="38100" cap="flat">
                    <a:solidFill>
                      <a:srgbClr val="929292"/>
                    </a:solidFill>
                    <a:prstDash val="solid"/>
                    <a:miter lim="400000"/>
                  </a:ln>
                  <a:effectLst/>
                </p:spPr>
              </p:cxnSp>
              <p:cxnSp>
                <p:nvCxnSpPr>
                  <p:cNvPr id="759" name="Connection Line"/>
                  <p:cNvCxnSpPr>
                    <a:stCxn id="744" idx="0"/>
                    <a:endCxn id="745" idx="0"/>
                  </p:cNvCxnSpPr>
                  <p:nvPr/>
                </p:nvCxnSpPr>
                <p:spPr>
                  <a:xfrm flipV="1">
                    <a:off x="363361" y="57860"/>
                    <a:ext cx="305503" cy="484483"/>
                  </a:xfrm>
                  <a:prstGeom prst="straightConnector1">
                    <a:avLst/>
                  </a:prstGeom>
                  <a:ln w="38100" cap="flat">
                    <a:solidFill>
                      <a:srgbClr val="929292"/>
                    </a:solidFill>
                    <a:prstDash val="solid"/>
                    <a:miter lim="400000"/>
                  </a:ln>
                  <a:effectLst/>
                </p:spPr>
              </p:cxnSp>
              <p:cxnSp>
                <p:nvCxnSpPr>
                  <p:cNvPr id="760" name="Connection Line"/>
                  <p:cNvCxnSpPr>
                    <a:stCxn id="743" idx="0"/>
                    <a:endCxn id="755" idx="0"/>
                  </p:cNvCxnSpPr>
                  <p:nvPr/>
                </p:nvCxnSpPr>
                <p:spPr>
                  <a:xfrm>
                    <a:off x="363361" y="300101"/>
                    <a:ext cx="305503" cy="1"/>
                  </a:xfrm>
                  <a:prstGeom prst="straightConnector1">
                    <a:avLst/>
                  </a:prstGeom>
                  <a:ln w="38100" cap="flat">
                    <a:solidFill>
                      <a:srgbClr val="929292"/>
                    </a:solidFill>
                    <a:prstDash val="solid"/>
                    <a:miter lim="400000"/>
                  </a:ln>
                  <a:effectLst/>
                </p:spPr>
              </p:cxnSp>
              <p:cxnSp>
                <p:nvCxnSpPr>
                  <p:cNvPr id="761" name="Connection Line"/>
                  <p:cNvCxnSpPr>
                    <a:stCxn id="756" idx="0"/>
                    <a:endCxn id="743" idx="0"/>
                  </p:cNvCxnSpPr>
                  <p:nvPr/>
                </p:nvCxnSpPr>
                <p:spPr>
                  <a:xfrm flipH="1" flipV="1">
                    <a:off x="363361" y="300101"/>
                    <a:ext cx="305503" cy="242242"/>
                  </a:xfrm>
                  <a:prstGeom prst="straightConnector1">
                    <a:avLst/>
                  </a:prstGeom>
                  <a:ln w="38100" cap="flat">
                    <a:solidFill>
                      <a:srgbClr val="929292"/>
                    </a:solidFill>
                    <a:prstDash val="solid"/>
                    <a:miter lim="400000"/>
                  </a:ln>
                  <a:effectLst/>
                </p:spPr>
              </p:cxnSp>
              <p:cxnSp>
                <p:nvCxnSpPr>
                  <p:cNvPr id="762" name="Connection Line"/>
                  <p:cNvCxnSpPr>
                    <a:stCxn id="743" idx="0"/>
                    <a:endCxn id="745" idx="0"/>
                  </p:cNvCxnSpPr>
                  <p:nvPr/>
                </p:nvCxnSpPr>
                <p:spPr>
                  <a:xfrm flipV="1">
                    <a:off x="363361" y="57860"/>
                    <a:ext cx="305503" cy="242242"/>
                  </a:xfrm>
                  <a:prstGeom prst="straightConnector1">
                    <a:avLst/>
                  </a:prstGeom>
                  <a:ln w="38100" cap="flat">
                    <a:solidFill>
                      <a:srgbClr val="929292"/>
                    </a:solidFill>
                    <a:prstDash val="solid"/>
                    <a:miter lim="400000"/>
                  </a:ln>
                  <a:effectLst/>
                </p:spPr>
              </p:cxnSp>
              <p:cxnSp>
                <p:nvCxnSpPr>
                  <p:cNvPr id="763" name="Connection Line"/>
                  <p:cNvCxnSpPr>
                    <a:stCxn id="756" idx="0"/>
                    <a:endCxn id="742" idx="0"/>
                  </p:cNvCxnSpPr>
                  <p:nvPr/>
                </p:nvCxnSpPr>
                <p:spPr>
                  <a:xfrm flipH="1" flipV="1">
                    <a:off x="363361" y="57860"/>
                    <a:ext cx="305503" cy="484483"/>
                  </a:xfrm>
                  <a:prstGeom prst="straightConnector1">
                    <a:avLst/>
                  </a:prstGeom>
                  <a:ln w="38100" cap="flat">
                    <a:solidFill>
                      <a:srgbClr val="929292"/>
                    </a:solidFill>
                    <a:prstDash val="solid"/>
                    <a:miter lim="400000"/>
                  </a:ln>
                  <a:effectLst/>
                </p:spPr>
              </p:cxnSp>
              <p:cxnSp>
                <p:nvCxnSpPr>
                  <p:cNvPr id="764" name="Connection Line"/>
                  <p:cNvCxnSpPr>
                    <a:stCxn id="742" idx="0"/>
                    <a:endCxn id="755" idx="0"/>
                  </p:cNvCxnSpPr>
                  <p:nvPr/>
                </p:nvCxnSpPr>
                <p:spPr>
                  <a:xfrm>
                    <a:off x="363361" y="57860"/>
                    <a:ext cx="305503" cy="242242"/>
                  </a:xfrm>
                  <a:prstGeom prst="straightConnector1">
                    <a:avLst/>
                  </a:prstGeom>
                  <a:ln w="38100" cap="flat">
                    <a:solidFill>
                      <a:srgbClr val="929292"/>
                    </a:solidFill>
                    <a:prstDash val="solid"/>
                    <a:miter lim="400000"/>
                  </a:ln>
                  <a:effectLst/>
                </p:spPr>
              </p:cxnSp>
              <p:cxnSp>
                <p:nvCxnSpPr>
                  <p:cNvPr id="765" name="Connection Line"/>
                  <p:cNvCxnSpPr>
                    <a:stCxn id="742" idx="0"/>
                    <a:endCxn id="745" idx="0"/>
                  </p:cNvCxnSpPr>
                  <p:nvPr/>
                </p:nvCxnSpPr>
                <p:spPr>
                  <a:xfrm>
                    <a:off x="363361" y="57860"/>
                    <a:ext cx="305503" cy="1"/>
                  </a:xfrm>
                  <a:prstGeom prst="straightConnector1">
                    <a:avLst/>
                  </a:prstGeom>
                  <a:ln w="38100" cap="flat">
                    <a:solidFill>
                      <a:srgbClr val="929292"/>
                    </a:solidFill>
                    <a:prstDash val="solid"/>
                    <a:miter lim="400000"/>
                  </a:ln>
                  <a:effectLst/>
                </p:spPr>
              </p:cxnSp>
            </p:grpSp>
          </p:grpSp>
          <p:sp>
            <p:nvSpPr>
              <p:cNvPr id="768" name="Shape"/>
              <p:cNvSpPr/>
              <p:nvPr/>
            </p:nvSpPr>
            <p:spPr>
              <a:xfrm>
                <a:off x="2797026" y="2780745"/>
                <a:ext cx="851135" cy="58052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E291D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69" name="Shape"/>
              <p:cNvSpPr/>
              <p:nvPr/>
            </p:nvSpPr>
            <p:spPr>
              <a:xfrm>
                <a:off x="2797026" y="2700572"/>
                <a:ext cx="851299" cy="15941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sp>
        <p:nvSpPr>
          <p:cNvPr id="772" name="Step 2: train a Model that predicts unknown facts about a person using known facts.…"/>
          <p:cNvSpPr txBox="1">
            <a:spLocks noGrp="1"/>
          </p:cNvSpPr>
          <p:nvPr>
            <p:ph type="body" idx="4294967295"/>
          </p:nvPr>
        </p:nvSpPr>
        <p:spPr>
          <a:xfrm>
            <a:off x="1643978" y="3407141"/>
            <a:ext cx="21005801" cy="6901718"/>
          </a:xfrm>
          <a:prstGeom prst="rect">
            <a:avLst/>
          </a:prstGeom>
        </p:spPr>
        <p:txBody>
          <a:bodyPr/>
          <a:lstStyle/>
          <a:p>
            <a:pPr marL="651891" indent="-651891" defTabSz="718184">
              <a:spcBef>
                <a:spcPts val="3400"/>
              </a:spcBef>
              <a:buClr>
                <a:srgbClr val="E19F7A"/>
              </a:buClr>
              <a:buSzPct val="125000"/>
              <a:defRPr sz="5046"/>
            </a:pPr>
            <a:r>
              <a:t>Step 2: train a </a:t>
            </a:r>
            <a:r>
              <a:rPr b="1"/>
              <a:t>Model</a:t>
            </a:r>
            <a:r>
              <a:t> that predicts unknown facts about a person using known facts.</a:t>
            </a:r>
          </a:p>
          <a:p>
            <a:pPr marL="1756791" lvl="2" indent="-651891" defTabSz="718184">
              <a:spcBef>
                <a:spcPts val="3400"/>
              </a:spcBef>
              <a:buClr>
                <a:srgbClr val="7BB4A4"/>
              </a:buClr>
              <a:buSzPct val="100000"/>
              <a:defRPr sz="4176" b="1"/>
            </a:pPr>
            <a:r>
              <a:t>Contagious Privacy Loss:</a:t>
            </a:r>
            <a:r>
              <a:rPr b="0"/>
              <a:t> if one person reveals private information, AI can be used to reveal private information of others through prediction</a:t>
            </a:r>
          </a:p>
          <a:p>
            <a:pPr marL="1756791" lvl="2" indent="-651891" defTabSz="718184">
              <a:spcBef>
                <a:spcPts val="3400"/>
              </a:spcBef>
              <a:buClr>
                <a:srgbClr val="7BB4A4"/>
              </a:buClr>
              <a:buSzPct val="100000"/>
              <a:defRPr sz="4176" b="1"/>
            </a:pPr>
            <a:r>
              <a:t>Lack of Competition:</a:t>
            </a:r>
            <a:r>
              <a:rPr b="0"/>
              <a:t> there is very little market competition because most datasets are proprietary. (AI Inc. vs AI Corp.)</a:t>
            </a:r>
          </a:p>
          <a:p>
            <a:pPr marL="1756791" lvl="2" indent="-651891" defTabSz="718184">
              <a:spcBef>
                <a:spcPts val="3400"/>
              </a:spcBef>
              <a:buClr>
                <a:srgbClr val="7BB4A4"/>
              </a:buClr>
              <a:buSzPct val="100000"/>
              <a:defRPr sz="4176" b="1"/>
            </a:pPr>
            <a:r>
              <a:t>Unfair Predictions:</a:t>
            </a:r>
            <a:r>
              <a:rPr b="0"/>
              <a:t> corporate datasets only sample the target market (customers) of the company that acquired them, leading to biased AI predictions.</a:t>
            </a:r>
          </a:p>
        </p:txBody>
      </p:sp>
      <p:sp>
        <p:nvSpPr>
          <p:cNvPr id="773" name="Problems"/>
          <p:cNvSpPr txBox="1">
            <a:spLocks noGrp="1"/>
          </p:cNvSpPr>
          <p:nvPr>
            <p:ph type="title" idx="4294967295"/>
          </p:nvPr>
        </p:nvSpPr>
        <p:spPr>
          <a:xfrm>
            <a:off x="1689100" y="1120166"/>
            <a:ext cx="21005800" cy="2286001"/>
          </a:xfrm>
          <a:prstGeom prst="rect">
            <a:avLst/>
          </a:prstGeom>
        </p:spPr>
        <p:txBody>
          <a:bodyPr/>
          <a:lstStyle/>
          <a:p>
            <a:r>
              <a:t>Problems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772">
                                            <p:txEl>
                                              <p:pRg st="1" end="1"/>
                                            </p:txEl>
                                          </p:spTgt>
                                        </p:tgtEl>
                                        <p:attrNameLst>
                                          <p:attrName>style.visibility</p:attrName>
                                        </p:attrNameLst>
                                      </p:cBhvr>
                                      <p:to>
                                        <p:strVal val="visible"/>
                                      </p:to>
                                    </p:set>
                                    <p:animEffect transition="in" filter="dissolve">
                                      <p:cBhvr>
                                        <p:cTn id="7" dur="499"/>
                                        <p:tgtEl>
                                          <p:spTgt spid="77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1" nodeType="clickEffect">
                                  <p:stCondLst>
                                    <p:cond delay="0"/>
                                  </p:stCondLst>
                                  <p:iterate>
                                    <p:tmAbs val="0"/>
                                  </p:iterate>
                                  <p:childTnLst>
                                    <p:set>
                                      <p:cBhvr>
                                        <p:cTn id="11" fill="hold"/>
                                        <p:tgtEl>
                                          <p:spTgt spid="772">
                                            <p:txEl>
                                              <p:pRg st="2" end="2"/>
                                            </p:txEl>
                                          </p:spTgt>
                                        </p:tgtEl>
                                        <p:attrNameLst>
                                          <p:attrName>style.visibility</p:attrName>
                                        </p:attrNameLst>
                                      </p:cBhvr>
                                      <p:to>
                                        <p:strVal val="visible"/>
                                      </p:to>
                                    </p:set>
                                    <p:animEffect transition="in" filter="dissolve">
                                      <p:cBhvr>
                                        <p:cTn id="12" dur="499"/>
                                        <p:tgtEl>
                                          <p:spTgt spid="77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fill="hold" grpId="1" nodeType="clickEffect">
                                  <p:stCondLst>
                                    <p:cond delay="0"/>
                                  </p:stCondLst>
                                  <p:iterate>
                                    <p:tmAbs val="0"/>
                                  </p:iterate>
                                  <p:childTnLst>
                                    <p:set>
                                      <p:cBhvr>
                                        <p:cTn id="16" fill="hold"/>
                                        <p:tgtEl>
                                          <p:spTgt spid="772">
                                            <p:txEl>
                                              <p:pRg st="3" end="3"/>
                                            </p:txEl>
                                          </p:spTgt>
                                        </p:tgtEl>
                                        <p:attrNameLst>
                                          <p:attrName>style.visibility</p:attrName>
                                        </p:attrNameLst>
                                      </p:cBhvr>
                                      <p:to>
                                        <p:strVal val="visible"/>
                                      </p:to>
                                    </p:set>
                                    <p:animEffect transition="in" filter="dissolve">
                                      <p:cBhvr>
                                        <p:cTn id="17" dur="499"/>
                                        <p:tgtEl>
                                          <p:spTgt spid="77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2" grpId="1" build="p" bldLvl="5"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5" name="Step 3: sell the use of that Model (The App)…"/>
          <p:cNvSpPr txBox="1">
            <a:spLocks noGrp="1"/>
          </p:cNvSpPr>
          <p:nvPr>
            <p:ph type="body" idx="4294967295"/>
          </p:nvPr>
        </p:nvSpPr>
        <p:spPr>
          <a:xfrm>
            <a:off x="1404928" y="3407141"/>
            <a:ext cx="21007541" cy="6707703"/>
          </a:xfrm>
          <a:prstGeom prst="rect">
            <a:avLst/>
          </a:prstGeom>
        </p:spPr>
        <p:txBody>
          <a:bodyPr/>
          <a:lstStyle/>
          <a:p>
            <a:pPr marL="674369" indent="-674369" defTabSz="742950">
              <a:spcBef>
                <a:spcPts val="3600"/>
              </a:spcBef>
              <a:buClr>
                <a:srgbClr val="E19F7A"/>
              </a:buClr>
              <a:buSzPct val="125000"/>
              <a:defRPr sz="5219"/>
            </a:pPr>
            <a:r>
              <a:t>Step 3: sell the </a:t>
            </a:r>
            <a:r>
              <a:rPr u="sng"/>
              <a:t>use</a:t>
            </a:r>
            <a:r>
              <a:t> of that </a:t>
            </a:r>
            <a:r>
              <a:rPr b="1"/>
              <a:t>Model</a:t>
            </a:r>
            <a:r>
              <a:t> (The App)</a:t>
            </a:r>
          </a:p>
          <a:p>
            <a:pPr marL="1817369" lvl="2" indent="-674369" defTabSz="742950">
              <a:spcBef>
                <a:spcPts val="3600"/>
              </a:spcBef>
              <a:buClr>
                <a:srgbClr val="7BB4A4"/>
              </a:buClr>
              <a:buSzPct val="100000"/>
              <a:defRPr sz="4319" b="1"/>
            </a:pPr>
            <a:r>
              <a:t>Lost Natural Income:</a:t>
            </a:r>
            <a:r>
              <a:rPr b="0"/>
              <a:t> in practice, people are rarely compensated for their data</a:t>
            </a:r>
          </a:p>
          <a:p>
            <a:pPr marL="1817369" lvl="2" indent="-674369" defTabSz="742950">
              <a:spcBef>
                <a:spcPts val="3600"/>
              </a:spcBef>
              <a:buClr>
                <a:srgbClr val="7BB4A4"/>
              </a:buClr>
              <a:buSzPct val="100000"/>
              <a:defRPr sz="4319" b="1"/>
            </a:pPr>
            <a:r>
              <a:t>Unknown Value of Data:</a:t>
            </a:r>
            <a:r>
              <a:rPr b="0"/>
              <a:t> How valuable is any datapoint?</a:t>
            </a:r>
          </a:p>
          <a:p>
            <a:pPr marL="1817369" lvl="2" indent="-674369" defTabSz="742950">
              <a:spcBef>
                <a:spcPts val="3600"/>
              </a:spcBef>
              <a:buClr>
                <a:srgbClr val="7BB4A4"/>
              </a:buClr>
              <a:buSzPct val="100000"/>
              <a:defRPr sz="4319" b="1"/>
            </a:pPr>
            <a:r>
              <a:t>Unknown Accuracy of Predictions:</a:t>
            </a:r>
            <a:r>
              <a:rPr b="0"/>
              <a:t> the quality of deployed models is unknown</a:t>
            </a:r>
          </a:p>
          <a:p>
            <a:pPr marL="1817369" lvl="2" indent="-674369" defTabSz="742950">
              <a:spcBef>
                <a:spcPts val="3600"/>
              </a:spcBef>
              <a:buClr>
                <a:srgbClr val="7BB4A4"/>
              </a:buClr>
              <a:buSzPct val="100000"/>
              <a:defRPr sz="4319" b="1"/>
            </a:pPr>
            <a:r>
              <a:t>Digital Assets Hard to Protect:</a:t>
            </a:r>
            <a:r>
              <a:rPr b="0"/>
              <a:t>  (i.e., pirated music)</a:t>
            </a:r>
          </a:p>
        </p:txBody>
      </p:sp>
      <p:sp>
        <p:nvSpPr>
          <p:cNvPr id="776" name="Problems"/>
          <p:cNvSpPr txBox="1">
            <a:spLocks noGrp="1"/>
          </p:cNvSpPr>
          <p:nvPr>
            <p:ph type="title" idx="4294967295"/>
          </p:nvPr>
        </p:nvSpPr>
        <p:spPr>
          <a:xfrm>
            <a:off x="1689100" y="1120166"/>
            <a:ext cx="21005800" cy="2286001"/>
          </a:xfrm>
          <a:prstGeom prst="rect">
            <a:avLst/>
          </a:prstGeom>
        </p:spPr>
        <p:txBody>
          <a:bodyPr/>
          <a:lstStyle/>
          <a:p>
            <a:r>
              <a:t>Problems</a:t>
            </a:r>
          </a:p>
        </p:txBody>
      </p:sp>
      <p:grpSp>
        <p:nvGrpSpPr>
          <p:cNvPr id="881" name="Group"/>
          <p:cNvGrpSpPr/>
          <p:nvPr/>
        </p:nvGrpSpPr>
        <p:grpSpPr>
          <a:xfrm>
            <a:off x="16165974" y="9248609"/>
            <a:ext cx="8418508" cy="4881741"/>
            <a:chOff x="0" y="0"/>
            <a:chExt cx="8418507" cy="4881740"/>
          </a:xfrm>
        </p:grpSpPr>
        <p:pic>
          <p:nvPicPr>
            <p:cNvPr id="777" name="Image" descr="Image"/>
            <p:cNvPicPr>
              <a:picLocks noChangeAspect="1"/>
            </p:cNvPicPr>
            <p:nvPr/>
          </p:nvPicPr>
          <p:blipFill>
            <a:blip r:embed="rId2">
              <a:extLst/>
            </a:blip>
            <a:srcRect/>
            <a:stretch>
              <a:fillRect/>
            </a:stretch>
          </p:blipFill>
          <p:spPr>
            <a:xfrm>
              <a:off x="0" y="0"/>
              <a:ext cx="8418508" cy="4881741"/>
            </a:xfrm>
            <a:prstGeom prst="rect">
              <a:avLst/>
            </a:prstGeom>
            <a:ln w="12700" cap="flat">
              <a:noFill/>
              <a:miter lim="400000"/>
            </a:ln>
            <a:effectLst/>
          </p:spPr>
        </p:pic>
        <p:sp>
          <p:nvSpPr>
            <p:cNvPr id="778" name="Cloud"/>
            <p:cNvSpPr/>
            <p:nvPr/>
          </p:nvSpPr>
          <p:spPr>
            <a:xfrm>
              <a:off x="3354529" y="1000447"/>
              <a:ext cx="4933803" cy="2973388"/>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flip="none" rotWithShape="1">
              <a:gsLst>
                <a:gs pos="0">
                  <a:srgbClr val="FFFFFF">
                    <a:alpha val="2310"/>
                  </a:srgbClr>
                </a:gs>
                <a:gs pos="99598">
                  <a:srgbClr val="FFFFFF">
                    <a:alpha val="50000"/>
                  </a:srgbClr>
                </a:gs>
              </a:gsLst>
              <a:path path="shape">
                <a:fillToRect l="50140" t="95445" r="49859" b="4554"/>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79" name="AI Inc."/>
            <p:cNvSpPr txBox="1"/>
            <p:nvPr/>
          </p:nvSpPr>
          <p:spPr>
            <a:xfrm>
              <a:off x="4843907" y="801273"/>
              <a:ext cx="1955044" cy="138397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noAutofit/>
            </a:bodyPr>
            <a:lstStyle>
              <a:lvl1pPr>
                <a:defRPr sz="4600">
                  <a:solidFill>
                    <a:srgbClr val="FFFFFF"/>
                  </a:solidFill>
                </a:defRPr>
              </a:lvl1pPr>
            </a:lstStyle>
            <a:p>
              <a:r>
                <a:t>AI Inc.</a:t>
              </a:r>
            </a:p>
          </p:txBody>
        </p:sp>
        <p:grpSp>
          <p:nvGrpSpPr>
            <p:cNvPr id="782" name="Group"/>
            <p:cNvGrpSpPr/>
            <p:nvPr/>
          </p:nvGrpSpPr>
          <p:grpSpPr>
            <a:xfrm>
              <a:off x="6299806" y="1938948"/>
              <a:ext cx="427274" cy="535061"/>
              <a:chOff x="0" y="28918"/>
              <a:chExt cx="427273" cy="535059"/>
            </a:xfrm>
          </p:grpSpPr>
          <p:sp>
            <p:nvSpPr>
              <p:cNvPr id="780" name="Shape"/>
              <p:cNvSpPr/>
              <p:nvPr/>
            </p:nvSpPr>
            <p:spPr>
              <a:xfrm>
                <a:off x="0" y="93845"/>
                <a:ext cx="427192" cy="47013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81" name="Shape"/>
              <p:cNvSpPr/>
              <p:nvPr/>
            </p:nvSpPr>
            <p:spPr>
              <a:xfrm>
                <a:off x="0" y="28918"/>
                <a:ext cx="427274" cy="129097"/>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785" name="Group"/>
            <p:cNvGrpSpPr/>
            <p:nvPr/>
          </p:nvGrpSpPr>
          <p:grpSpPr>
            <a:xfrm>
              <a:off x="5278382" y="2904195"/>
              <a:ext cx="736874" cy="922760"/>
              <a:chOff x="0" y="49872"/>
              <a:chExt cx="736872" cy="922759"/>
            </a:xfrm>
          </p:grpSpPr>
          <p:sp>
            <p:nvSpPr>
              <p:cNvPr id="783" name="Shape"/>
              <p:cNvSpPr/>
              <p:nvPr/>
            </p:nvSpPr>
            <p:spPr>
              <a:xfrm>
                <a:off x="0" y="161845"/>
                <a:ext cx="736731" cy="81078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84" name="Shape"/>
              <p:cNvSpPr/>
              <p:nvPr/>
            </p:nvSpPr>
            <p:spPr>
              <a:xfrm>
                <a:off x="0" y="49872"/>
                <a:ext cx="736873" cy="22264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788" name="Group"/>
            <p:cNvGrpSpPr/>
            <p:nvPr/>
          </p:nvGrpSpPr>
          <p:grpSpPr>
            <a:xfrm>
              <a:off x="5868362" y="2086198"/>
              <a:ext cx="258551" cy="323774"/>
              <a:chOff x="0" y="17498"/>
              <a:chExt cx="258549" cy="323773"/>
            </a:xfrm>
          </p:grpSpPr>
          <p:sp>
            <p:nvSpPr>
              <p:cNvPr id="786" name="Shape"/>
              <p:cNvSpPr/>
              <p:nvPr/>
            </p:nvSpPr>
            <p:spPr>
              <a:xfrm>
                <a:off x="0" y="56787"/>
                <a:ext cx="258501" cy="28448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87" name="Shape"/>
              <p:cNvSpPr/>
              <p:nvPr/>
            </p:nvSpPr>
            <p:spPr>
              <a:xfrm>
                <a:off x="0" y="17498"/>
                <a:ext cx="258550" cy="7812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791" name="Group"/>
            <p:cNvGrpSpPr/>
            <p:nvPr/>
          </p:nvGrpSpPr>
          <p:grpSpPr>
            <a:xfrm>
              <a:off x="6939671" y="2565529"/>
              <a:ext cx="183876" cy="230261"/>
              <a:chOff x="0" y="12444"/>
              <a:chExt cx="183875" cy="230260"/>
            </a:xfrm>
          </p:grpSpPr>
          <p:sp>
            <p:nvSpPr>
              <p:cNvPr id="789" name="Shape"/>
              <p:cNvSpPr/>
              <p:nvPr/>
            </p:nvSpPr>
            <p:spPr>
              <a:xfrm>
                <a:off x="0" y="40386"/>
                <a:ext cx="183840" cy="20232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90" name="Shape"/>
              <p:cNvSpPr/>
              <p:nvPr/>
            </p:nvSpPr>
            <p:spPr>
              <a:xfrm>
                <a:off x="0" y="12444"/>
                <a:ext cx="183876" cy="55557"/>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794" name="Group"/>
            <p:cNvGrpSpPr/>
            <p:nvPr/>
          </p:nvGrpSpPr>
          <p:grpSpPr>
            <a:xfrm>
              <a:off x="7409184" y="2518773"/>
              <a:ext cx="258551" cy="323774"/>
              <a:chOff x="0" y="17498"/>
              <a:chExt cx="258549" cy="323773"/>
            </a:xfrm>
          </p:grpSpPr>
          <p:sp>
            <p:nvSpPr>
              <p:cNvPr id="792" name="Shape"/>
              <p:cNvSpPr/>
              <p:nvPr/>
            </p:nvSpPr>
            <p:spPr>
              <a:xfrm>
                <a:off x="0" y="56787"/>
                <a:ext cx="258501" cy="28448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93" name="Shape"/>
              <p:cNvSpPr/>
              <p:nvPr/>
            </p:nvSpPr>
            <p:spPr>
              <a:xfrm>
                <a:off x="0" y="17498"/>
                <a:ext cx="258550" cy="7812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797" name="Group"/>
            <p:cNvGrpSpPr/>
            <p:nvPr/>
          </p:nvGrpSpPr>
          <p:grpSpPr>
            <a:xfrm>
              <a:off x="7751801" y="3115893"/>
              <a:ext cx="315654" cy="395282"/>
              <a:chOff x="0" y="21363"/>
              <a:chExt cx="315652" cy="395281"/>
            </a:xfrm>
          </p:grpSpPr>
          <p:sp>
            <p:nvSpPr>
              <p:cNvPr id="795" name="Shape"/>
              <p:cNvSpPr/>
              <p:nvPr/>
            </p:nvSpPr>
            <p:spPr>
              <a:xfrm>
                <a:off x="0" y="69329"/>
                <a:ext cx="315593" cy="34731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96" name="Shape"/>
              <p:cNvSpPr/>
              <p:nvPr/>
            </p:nvSpPr>
            <p:spPr>
              <a:xfrm>
                <a:off x="0" y="21363"/>
                <a:ext cx="315653" cy="95373"/>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800" name="Group"/>
            <p:cNvGrpSpPr/>
            <p:nvPr/>
          </p:nvGrpSpPr>
          <p:grpSpPr>
            <a:xfrm>
              <a:off x="5109181" y="2037260"/>
              <a:ext cx="586289" cy="734189"/>
              <a:chOff x="0" y="39680"/>
              <a:chExt cx="586288" cy="734188"/>
            </a:xfrm>
          </p:grpSpPr>
          <p:sp>
            <p:nvSpPr>
              <p:cNvPr id="798" name="Shape"/>
              <p:cNvSpPr/>
              <p:nvPr/>
            </p:nvSpPr>
            <p:spPr>
              <a:xfrm>
                <a:off x="0" y="128771"/>
                <a:ext cx="586176" cy="6450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799" name="Shape"/>
              <p:cNvSpPr/>
              <p:nvPr/>
            </p:nvSpPr>
            <p:spPr>
              <a:xfrm>
                <a:off x="0" y="39680"/>
                <a:ext cx="586289" cy="177143"/>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803" name="Group"/>
            <p:cNvGrpSpPr/>
            <p:nvPr/>
          </p:nvGrpSpPr>
          <p:grpSpPr>
            <a:xfrm>
              <a:off x="6230699" y="2598023"/>
              <a:ext cx="494314" cy="619012"/>
              <a:chOff x="0" y="33455"/>
              <a:chExt cx="494313" cy="619010"/>
            </a:xfrm>
          </p:grpSpPr>
          <p:sp>
            <p:nvSpPr>
              <p:cNvPr id="801" name="Shape"/>
              <p:cNvSpPr/>
              <p:nvPr/>
            </p:nvSpPr>
            <p:spPr>
              <a:xfrm>
                <a:off x="0" y="108570"/>
                <a:ext cx="494218" cy="54389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02" name="Shape"/>
              <p:cNvSpPr/>
              <p:nvPr/>
            </p:nvSpPr>
            <p:spPr>
              <a:xfrm>
                <a:off x="0" y="33455"/>
                <a:ext cx="494313" cy="149353"/>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806" name="Group"/>
            <p:cNvGrpSpPr/>
            <p:nvPr/>
          </p:nvGrpSpPr>
          <p:grpSpPr>
            <a:xfrm>
              <a:off x="6978918" y="2946439"/>
              <a:ext cx="586290" cy="734190"/>
              <a:chOff x="0" y="39680"/>
              <a:chExt cx="586288" cy="734188"/>
            </a:xfrm>
          </p:grpSpPr>
          <p:sp>
            <p:nvSpPr>
              <p:cNvPr id="804" name="Shape"/>
              <p:cNvSpPr/>
              <p:nvPr/>
            </p:nvSpPr>
            <p:spPr>
              <a:xfrm>
                <a:off x="0" y="128771"/>
                <a:ext cx="586176" cy="6450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05" name="Shape"/>
              <p:cNvSpPr/>
              <p:nvPr/>
            </p:nvSpPr>
            <p:spPr>
              <a:xfrm>
                <a:off x="0" y="39680"/>
                <a:ext cx="586289" cy="177143"/>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809" name="Group"/>
            <p:cNvGrpSpPr/>
            <p:nvPr/>
          </p:nvGrpSpPr>
          <p:grpSpPr>
            <a:xfrm>
              <a:off x="6320030" y="3341049"/>
              <a:ext cx="315654" cy="395282"/>
              <a:chOff x="0" y="21363"/>
              <a:chExt cx="315652" cy="395281"/>
            </a:xfrm>
          </p:grpSpPr>
          <p:sp>
            <p:nvSpPr>
              <p:cNvPr id="807" name="Shape"/>
              <p:cNvSpPr/>
              <p:nvPr/>
            </p:nvSpPr>
            <p:spPr>
              <a:xfrm>
                <a:off x="0" y="69329"/>
                <a:ext cx="315593" cy="34731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08" name="Shape"/>
              <p:cNvSpPr/>
              <p:nvPr/>
            </p:nvSpPr>
            <p:spPr>
              <a:xfrm>
                <a:off x="0" y="21363"/>
                <a:ext cx="315653" cy="95373"/>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866" name="Group"/>
            <p:cNvGrpSpPr/>
            <p:nvPr/>
          </p:nvGrpSpPr>
          <p:grpSpPr>
            <a:xfrm>
              <a:off x="3746899" y="2234177"/>
              <a:ext cx="924658" cy="413360"/>
              <a:chOff x="0" y="0"/>
              <a:chExt cx="924656" cy="413359"/>
            </a:xfrm>
          </p:grpSpPr>
          <p:grpSp>
            <p:nvGrpSpPr>
              <p:cNvPr id="837" name="Group"/>
              <p:cNvGrpSpPr/>
              <p:nvPr/>
            </p:nvGrpSpPr>
            <p:grpSpPr>
              <a:xfrm>
                <a:off x="0" y="0"/>
                <a:ext cx="500494" cy="413360"/>
                <a:chOff x="0" y="0"/>
                <a:chExt cx="500493" cy="413359"/>
              </a:xfrm>
            </p:grpSpPr>
            <p:sp>
              <p:nvSpPr>
                <p:cNvPr id="810" name="Circle"/>
                <p:cNvSpPr/>
                <p:nvPr/>
              </p:nvSpPr>
              <p:spPr>
                <a:xfrm>
                  <a:off x="0" y="0"/>
                  <a:ext cx="79697"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11" name="Circle"/>
                <p:cNvSpPr/>
                <p:nvPr/>
              </p:nvSpPr>
              <p:spPr>
                <a:xfrm>
                  <a:off x="0" y="166831"/>
                  <a:ext cx="79697"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12" name="Circle"/>
                <p:cNvSpPr/>
                <p:nvPr/>
              </p:nvSpPr>
              <p:spPr>
                <a:xfrm>
                  <a:off x="0" y="333662"/>
                  <a:ext cx="79697" cy="79698"/>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13" name="Circle"/>
                <p:cNvSpPr/>
                <p:nvPr/>
              </p:nvSpPr>
              <p:spPr>
                <a:xfrm>
                  <a:off x="210398" y="0"/>
                  <a:ext cx="79698"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14" name="Circle"/>
                <p:cNvSpPr/>
                <p:nvPr/>
              </p:nvSpPr>
              <p:spPr>
                <a:xfrm>
                  <a:off x="210398" y="166831"/>
                  <a:ext cx="79698"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15" name="Circle"/>
                <p:cNvSpPr/>
                <p:nvPr/>
              </p:nvSpPr>
              <p:spPr>
                <a:xfrm>
                  <a:off x="210398" y="333662"/>
                  <a:ext cx="79698" cy="79698"/>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16" name="Circle"/>
                <p:cNvSpPr/>
                <p:nvPr/>
              </p:nvSpPr>
              <p:spPr>
                <a:xfrm>
                  <a:off x="420797" y="0"/>
                  <a:ext cx="79697"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817" name="Connection Line"/>
                <p:cNvCxnSpPr>
                  <a:stCxn id="813" idx="0"/>
                  <a:endCxn id="810" idx="0"/>
                </p:cNvCxnSpPr>
                <p:nvPr/>
              </p:nvCxnSpPr>
              <p:spPr>
                <a:xfrm flipH="1">
                  <a:off x="39848" y="39848"/>
                  <a:ext cx="210400" cy="1"/>
                </a:xfrm>
                <a:prstGeom prst="straightConnector1">
                  <a:avLst/>
                </a:prstGeom>
                <a:ln w="38100" cap="flat">
                  <a:solidFill>
                    <a:srgbClr val="929292"/>
                  </a:solidFill>
                  <a:prstDash val="solid"/>
                  <a:miter lim="400000"/>
                </a:ln>
                <a:effectLst/>
              </p:spPr>
            </p:cxnSp>
            <p:cxnSp>
              <p:nvCxnSpPr>
                <p:cNvPr id="818" name="Connection Line"/>
                <p:cNvCxnSpPr>
                  <a:stCxn id="814" idx="0"/>
                  <a:endCxn id="810" idx="0"/>
                </p:cNvCxnSpPr>
                <p:nvPr/>
              </p:nvCxnSpPr>
              <p:spPr>
                <a:xfrm flipH="1" flipV="1">
                  <a:off x="39848" y="39848"/>
                  <a:ext cx="210400" cy="166832"/>
                </a:xfrm>
                <a:prstGeom prst="straightConnector1">
                  <a:avLst/>
                </a:prstGeom>
                <a:ln w="38100" cap="flat">
                  <a:solidFill>
                    <a:srgbClr val="929292"/>
                  </a:solidFill>
                  <a:prstDash val="solid"/>
                  <a:miter lim="400000"/>
                </a:ln>
                <a:effectLst/>
              </p:spPr>
            </p:cxnSp>
            <p:cxnSp>
              <p:nvCxnSpPr>
                <p:cNvPr id="819" name="Connection Line"/>
                <p:cNvCxnSpPr>
                  <a:stCxn id="815" idx="0"/>
                  <a:endCxn id="810" idx="0"/>
                </p:cNvCxnSpPr>
                <p:nvPr/>
              </p:nvCxnSpPr>
              <p:spPr>
                <a:xfrm flipH="1" flipV="1">
                  <a:off x="39848" y="39848"/>
                  <a:ext cx="210400" cy="333663"/>
                </a:xfrm>
                <a:prstGeom prst="straightConnector1">
                  <a:avLst/>
                </a:prstGeom>
                <a:ln w="38100" cap="flat">
                  <a:solidFill>
                    <a:srgbClr val="929292"/>
                  </a:solidFill>
                  <a:prstDash val="solid"/>
                  <a:miter lim="400000"/>
                </a:ln>
                <a:effectLst/>
              </p:spPr>
            </p:cxnSp>
            <p:cxnSp>
              <p:nvCxnSpPr>
                <p:cNvPr id="820" name="Connection Line"/>
                <p:cNvCxnSpPr>
                  <a:stCxn id="811" idx="0"/>
                  <a:endCxn id="813" idx="0"/>
                </p:cNvCxnSpPr>
                <p:nvPr/>
              </p:nvCxnSpPr>
              <p:spPr>
                <a:xfrm flipV="1">
                  <a:off x="39848" y="39848"/>
                  <a:ext cx="210400" cy="166832"/>
                </a:xfrm>
                <a:prstGeom prst="straightConnector1">
                  <a:avLst/>
                </a:prstGeom>
                <a:ln w="38100" cap="flat">
                  <a:solidFill>
                    <a:srgbClr val="929292"/>
                  </a:solidFill>
                  <a:prstDash val="solid"/>
                  <a:miter lim="400000"/>
                </a:ln>
                <a:effectLst/>
              </p:spPr>
            </p:cxnSp>
            <p:cxnSp>
              <p:nvCxnSpPr>
                <p:cNvPr id="821" name="Connection Line"/>
                <p:cNvCxnSpPr>
                  <a:stCxn id="811" idx="0"/>
                  <a:endCxn id="814" idx="0"/>
                </p:cNvCxnSpPr>
                <p:nvPr/>
              </p:nvCxnSpPr>
              <p:spPr>
                <a:xfrm>
                  <a:off x="39848" y="206679"/>
                  <a:ext cx="210400" cy="1"/>
                </a:xfrm>
                <a:prstGeom prst="straightConnector1">
                  <a:avLst/>
                </a:prstGeom>
                <a:ln w="38100" cap="flat">
                  <a:solidFill>
                    <a:srgbClr val="929292"/>
                  </a:solidFill>
                  <a:prstDash val="solid"/>
                  <a:miter lim="400000"/>
                </a:ln>
                <a:effectLst/>
              </p:spPr>
            </p:cxnSp>
            <p:cxnSp>
              <p:nvCxnSpPr>
                <p:cNvPr id="822" name="Connection Line"/>
                <p:cNvCxnSpPr>
                  <a:stCxn id="811" idx="0"/>
                  <a:endCxn id="815" idx="0"/>
                </p:cNvCxnSpPr>
                <p:nvPr/>
              </p:nvCxnSpPr>
              <p:spPr>
                <a:xfrm>
                  <a:off x="39848" y="206679"/>
                  <a:ext cx="210400" cy="166832"/>
                </a:xfrm>
                <a:prstGeom prst="straightConnector1">
                  <a:avLst/>
                </a:prstGeom>
                <a:ln w="38100" cap="flat">
                  <a:solidFill>
                    <a:srgbClr val="929292"/>
                  </a:solidFill>
                  <a:prstDash val="solid"/>
                  <a:miter lim="400000"/>
                </a:ln>
                <a:effectLst/>
              </p:spPr>
            </p:cxnSp>
            <p:cxnSp>
              <p:nvCxnSpPr>
                <p:cNvPr id="823" name="Connection Line"/>
                <p:cNvCxnSpPr>
                  <a:stCxn id="812" idx="0"/>
                  <a:endCxn id="813" idx="0"/>
                </p:cNvCxnSpPr>
                <p:nvPr/>
              </p:nvCxnSpPr>
              <p:spPr>
                <a:xfrm flipV="1">
                  <a:off x="39848" y="39848"/>
                  <a:ext cx="210400" cy="333663"/>
                </a:xfrm>
                <a:prstGeom prst="straightConnector1">
                  <a:avLst/>
                </a:prstGeom>
                <a:ln w="38100" cap="flat">
                  <a:solidFill>
                    <a:srgbClr val="929292"/>
                  </a:solidFill>
                  <a:prstDash val="solid"/>
                  <a:miter lim="400000"/>
                </a:ln>
                <a:effectLst/>
              </p:spPr>
            </p:cxnSp>
            <p:cxnSp>
              <p:nvCxnSpPr>
                <p:cNvPr id="824" name="Connection Line"/>
                <p:cNvCxnSpPr>
                  <a:stCxn id="812" idx="0"/>
                  <a:endCxn id="814" idx="0"/>
                </p:cNvCxnSpPr>
                <p:nvPr/>
              </p:nvCxnSpPr>
              <p:spPr>
                <a:xfrm flipV="1">
                  <a:off x="39848" y="206679"/>
                  <a:ext cx="210400" cy="166832"/>
                </a:xfrm>
                <a:prstGeom prst="straightConnector1">
                  <a:avLst/>
                </a:prstGeom>
                <a:ln w="38100" cap="flat">
                  <a:solidFill>
                    <a:srgbClr val="929292"/>
                  </a:solidFill>
                  <a:prstDash val="solid"/>
                  <a:miter lim="400000"/>
                </a:ln>
                <a:effectLst/>
              </p:spPr>
            </p:cxnSp>
            <p:cxnSp>
              <p:nvCxnSpPr>
                <p:cNvPr id="825" name="Connection Line"/>
                <p:cNvCxnSpPr>
                  <a:stCxn id="815" idx="0"/>
                  <a:endCxn id="812" idx="0"/>
                </p:cNvCxnSpPr>
                <p:nvPr/>
              </p:nvCxnSpPr>
              <p:spPr>
                <a:xfrm flipH="1">
                  <a:off x="39848" y="373510"/>
                  <a:ext cx="210400" cy="1"/>
                </a:xfrm>
                <a:prstGeom prst="straightConnector1">
                  <a:avLst/>
                </a:prstGeom>
                <a:ln w="38100" cap="flat">
                  <a:solidFill>
                    <a:srgbClr val="929292"/>
                  </a:solidFill>
                  <a:prstDash val="solid"/>
                  <a:miter lim="400000"/>
                </a:ln>
                <a:effectLst/>
              </p:spPr>
            </p:cxnSp>
            <p:sp>
              <p:nvSpPr>
                <p:cNvPr id="826" name="Circle"/>
                <p:cNvSpPr/>
                <p:nvPr/>
              </p:nvSpPr>
              <p:spPr>
                <a:xfrm>
                  <a:off x="420797" y="166831"/>
                  <a:ext cx="79697"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27" name="Circle"/>
                <p:cNvSpPr/>
                <p:nvPr/>
              </p:nvSpPr>
              <p:spPr>
                <a:xfrm>
                  <a:off x="420797" y="333662"/>
                  <a:ext cx="79697" cy="79698"/>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828" name="Connection Line"/>
                <p:cNvCxnSpPr>
                  <a:stCxn id="815" idx="0"/>
                  <a:endCxn id="827" idx="0"/>
                </p:cNvCxnSpPr>
                <p:nvPr/>
              </p:nvCxnSpPr>
              <p:spPr>
                <a:xfrm>
                  <a:off x="250247" y="373510"/>
                  <a:ext cx="210399" cy="1"/>
                </a:xfrm>
                <a:prstGeom prst="straightConnector1">
                  <a:avLst/>
                </a:prstGeom>
                <a:ln w="38100" cap="flat">
                  <a:solidFill>
                    <a:srgbClr val="929292"/>
                  </a:solidFill>
                  <a:prstDash val="solid"/>
                  <a:miter lim="400000"/>
                </a:ln>
                <a:effectLst/>
              </p:spPr>
            </p:cxnSp>
            <p:cxnSp>
              <p:nvCxnSpPr>
                <p:cNvPr id="829" name="Connection Line"/>
                <p:cNvCxnSpPr>
                  <a:stCxn id="815" idx="0"/>
                  <a:endCxn id="826" idx="0"/>
                </p:cNvCxnSpPr>
                <p:nvPr/>
              </p:nvCxnSpPr>
              <p:spPr>
                <a:xfrm flipV="1">
                  <a:off x="250247" y="206679"/>
                  <a:ext cx="210399" cy="166832"/>
                </a:xfrm>
                <a:prstGeom prst="straightConnector1">
                  <a:avLst/>
                </a:prstGeom>
                <a:ln w="38100" cap="flat">
                  <a:solidFill>
                    <a:srgbClr val="929292"/>
                  </a:solidFill>
                  <a:prstDash val="solid"/>
                  <a:miter lim="400000"/>
                </a:ln>
                <a:effectLst/>
              </p:spPr>
            </p:cxnSp>
            <p:cxnSp>
              <p:nvCxnSpPr>
                <p:cNvPr id="830" name="Connection Line"/>
                <p:cNvCxnSpPr>
                  <a:stCxn id="815" idx="0"/>
                  <a:endCxn id="816" idx="0"/>
                </p:cNvCxnSpPr>
                <p:nvPr/>
              </p:nvCxnSpPr>
              <p:spPr>
                <a:xfrm flipV="1">
                  <a:off x="250247" y="39848"/>
                  <a:ext cx="210399" cy="333663"/>
                </a:xfrm>
                <a:prstGeom prst="straightConnector1">
                  <a:avLst/>
                </a:prstGeom>
                <a:ln w="38100" cap="flat">
                  <a:solidFill>
                    <a:srgbClr val="929292"/>
                  </a:solidFill>
                  <a:prstDash val="solid"/>
                  <a:miter lim="400000"/>
                </a:ln>
                <a:effectLst/>
              </p:spPr>
            </p:cxnSp>
            <p:cxnSp>
              <p:nvCxnSpPr>
                <p:cNvPr id="831" name="Connection Line"/>
                <p:cNvCxnSpPr>
                  <a:stCxn id="814" idx="0"/>
                  <a:endCxn id="826" idx="0"/>
                </p:cNvCxnSpPr>
                <p:nvPr/>
              </p:nvCxnSpPr>
              <p:spPr>
                <a:xfrm>
                  <a:off x="250247" y="206679"/>
                  <a:ext cx="210399" cy="1"/>
                </a:xfrm>
                <a:prstGeom prst="straightConnector1">
                  <a:avLst/>
                </a:prstGeom>
                <a:ln w="38100" cap="flat">
                  <a:solidFill>
                    <a:srgbClr val="929292"/>
                  </a:solidFill>
                  <a:prstDash val="solid"/>
                  <a:miter lim="400000"/>
                </a:ln>
                <a:effectLst/>
              </p:spPr>
            </p:cxnSp>
            <p:cxnSp>
              <p:nvCxnSpPr>
                <p:cNvPr id="832" name="Connection Line"/>
                <p:cNvCxnSpPr>
                  <a:stCxn id="827" idx="0"/>
                  <a:endCxn id="814" idx="0"/>
                </p:cNvCxnSpPr>
                <p:nvPr/>
              </p:nvCxnSpPr>
              <p:spPr>
                <a:xfrm flipH="1" flipV="1">
                  <a:off x="250247" y="206679"/>
                  <a:ext cx="210399" cy="166832"/>
                </a:xfrm>
                <a:prstGeom prst="straightConnector1">
                  <a:avLst/>
                </a:prstGeom>
                <a:ln w="38100" cap="flat">
                  <a:solidFill>
                    <a:srgbClr val="929292"/>
                  </a:solidFill>
                  <a:prstDash val="solid"/>
                  <a:miter lim="400000"/>
                </a:ln>
                <a:effectLst/>
              </p:spPr>
            </p:cxnSp>
            <p:cxnSp>
              <p:nvCxnSpPr>
                <p:cNvPr id="833" name="Connection Line"/>
                <p:cNvCxnSpPr>
                  <a:stCxn id="814" idx="0"/>
                  <a:endCxn id="816" idx="0"/>
                </p:cNvCxnSpPr>
                <p:nvPr/>
              </p:nvCxnSpPr>
              <p:spPr>
                <a:xfrm flipV="1">
                  <a:off x="250247" y="39848"/>
                  <a:ext cx="210399" cy="166832"/>
                </a:xfrm>
                <a:prstGeom prst="straightConnector1">
                  <a:avLst/>
                </a:prstGeom>
                <a:ln w="38100" cap="flat">
                  <a:solidFill>
                    <a:srgbClr val="929292"/>
                  </a:solidFill>
                  <a:prstDash val="solid"/>
                  <a:miter lim="400000"/>
                </a:ln>
                <a:effectLst/>
              </p:spPr>
            </p:cxnSp>
            <p:cxnSp>
              <p:nvCxnSpPr>
                <p:cNvPr id="834" name="Connection Line"/>
                <p:cNvCxnSpPr>
                  <a:stCxn id="827" idx="0"/>
                  <a:endCxn id="813" idx="0"/>
                </p:cNvCxnSpPr>
                <p:nvPr/>
              </p:nvCxnSpPr>
              <p:spPr>
                <a:xfrm flipH="1" flipV="1">
                  <a:off x="250247" y="39848"/>
                  <a:ext cx="210399" cy="333663"/>
                </a:xfrm>
                <a:prstGeom prst="straightConnector1">
                  <a:avLst/>
                </a:prstGeom>
                <a:ln w="38100" cap="flat">
                  <a:solidFill>
                    <a:srgbClr val="929292"/>
                  </a:solidFill>
                  <a:prstDash val="solid"/>
                  <a:miter lim="400000"/>
                </a:ln>
                <a:effectLst/>
              </p:spPr>
            </p:cxnSp>
            <p:cxnSp>
              <p:nvCxnSpPr>
                <p:cNvPr id="835" name="Connection Line"/>
                <p:cNvCxnSpPr>
                  <a:stCxn id="813" idx="0"/>
                  <a:endCxn id="826" idx="0"/>
                </p:cNvCxnSpPr>
                <p:nvPr/>
              </p:nvCxnSpPr>
              <p:spPr>
                <a:xfrm>
                  <a:off x="250247" y="39848"/>
                  <a:ext cx="210399" cy="166832"/>
                </a:xfrm>
                <a:prstGeom prst="straightConnector1">
                  <a:avLst/>
                </a:prstGeom>
                <a:ln w="38100" cap="flat">
                  <a:solidFill>
                    <a:srgbClr val="929292"/>
                  </a:solidFill>
                  <a:prstDash val="solid"/>
                  <a:miter lim="400000"/>
                </a:ln>
                <a:effectLst/>
              </p:spPr>
            </p:cxnSp>
            <p:cxnSp>
              <p:nvCxnSpPr>
                <p:cNvPr id="836" name="Connection Line"/>
                <p:cNvCxnSpPr>
                  <a:stCxn id="813" idx="0"/>
                  <a:endCxn id="816" idx="0"/>
                </p:cNvCxnSpPr>
                <p:nvPr/>
              </p:nvCxnSpPr>
              <p:spPr>
                <a:xfrm>
                  <a:off x="250247" y="39848"/>
                  <a:ext cx="210399" cy="1"/>
                </a:xfrm>
                <a:prstGeom prst="straightConnector1">
                  <a:avLst/>
                </a:prstGeom>
                <a:ln w="38100" cap="flat">
                  <a:solidFill>
                    <a:srgbClr val="929292"/>
                  </a:solidFill>
                  <a:prstDash val="solid"/>
                  <a:miter lim="400000"/>
                </a:ln>
                <a:effectLst/>
              </p:spPr>
            </p:cxnSp>
          </p:grpSp>
          <p:grpSp>
            <p:nvGrpSpPr>
              <p:cNvPr id="865" name="Group"/>
              <p:cNvGrpSpPr/>
              <p:nvPr/>
            </p:nvGrpSpPr>
            <p:grpSpPr>
              <a:xfrm>
                <a:off x="424162" y="0"/>
                <a:ext cx="500495" cy="413360"/>
                <a:chOff x="0" y="0"/>
                <a:chExt cx="500493" cy="413359"/>
              </a:xfrm>
            </p:grpSpPr>
            <p:sp>
              <p:nvSpPr>
                <p:cNvPr id="838" name="Circle"/>
                <p:cNvSpPr/>
                <p:nvPr/>
              </p:nvSpPr>
              <p:spPr>
                <a:xfrm>
                  <a:off x="0" y="0"/>
                  <a:ext cx="79697"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39" name="Circle"/>
                <p:cNvSpPr/>
                <p:nvPr/>
              </p:nvSpPr>
              <p:spPr>
                <a:xfrm>
                  <a:off x="0" y="166831"/>
                  <a:ext cx="79697"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40" name="Circle"/>
                <p:cNvSpPr/>
                <p:nvPr/>
              </p:nvSpPr>
              <p:spPr>
                <a:xfrm>
                  <a:off x="0" y="333662"/>
                  <a:ext cx="79697" cy="79698"/>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41" name="Circle"/>
                <p:cNvSpPr/>
                <p:nvPr/>
              </p:nvSpPr>
              <p:spPr>
                <a:xfrm>
                  <a:off x="210398" y="0"/>
                  <a:ext cx="79698"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42" name="Circle"/>
                <p:cNvSpPr/>
                <p:nvPr/>
              </p:nvSpPr>
              <p:spPr>
                <a:xfrm>
                  <a:off x="210398" y="166831"/>
                  <a:ext cx="79698"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43" name="Circle"/>
                <p:cNvSpPr/>
                <p:nvPr/>
              </p:nvSpPr>
              <p:spPr>
                <a:xfrm>
                  <a:off x="210398" y="333662"/>
                  <a:ext cx="79698" cy="79698"/>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44" name="Circle"/>
                <p:cNvSpPr/>
                <p:nvPr/>
              </p:nvSpPr>
              <p:spPr>
                <a:xfrm>
                  <a:off x="420797" y="0"/>
                  <a:ext cx="79697"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845" name="Connection Line"/>
                <p:cNvCxnSpPr>
                  <a:stCxn id="841" idx="0"/>
                  <a:endCxn id="838" idx="0"/>
                </p:cNvCxnSpPr>
                <p:nvPr/>
              </p:nvCxnSpPr>
              <p:spPr>
                <a:xfrm flipH="1">
                  <a:off x="39848" y="39848"/>
                  <a:ext cx="210400" cy="1"/>
                </a:xfrm>
                <a:prstGeom prst="straightConnector1">
                  <a:avLst/>
                </a:prstGeom>
                <a:ln w="38100" cap="flat">
                  <a:solidFill>
                    <a:srgbClr val="929292"/>
                  </a:solidFill>
                  <a:prstDash val="solid"/>
                  <a:miter lim="400000"/>
                </a:ln>
                <a:effectLst/>
              </p:spPr>
            </p:cxnSp>
            <p:cxnSp>
              <p:nvCxnSpPr>
                <p:cNvPr id="846" name="Connection Line"/>
                <p:cNvCxnSpPr>
                  <a:stCxn id="842" idx="0"/>
                  <a:endCxn id="838" idx="0"/>
                </p:cNvCxnSpPr>
                <p:nvPr/>
              </p:nvCxnSpPr>
              <p:spPr>
                <a:xfrm flipH="1" flipV="1">
                  <a:off x="39848" y="39848"/>
                  <a:ext cx="210400" cy="166832"/>
                </a:xfrm>
                <a:prstGeom prst="straightConnector1">
                  <a:avLst/>
                </a:prstGeom>
                <a:ln w="38100" cap="flat">
                  <a:solidFill>
                    <a:srgbClr val="929292"/>
                  </a:solidFill>
                  <a:prstDash val="solid"/>
                  <a:miter lim="400000"/>
                </a:ln>
                <a:effectLst/>
              </p:spPr>
            </p:cxnSp>
            <p:cxnSp>
              <p:nvCxnSpPr>
                <p:cNvPr id="847" name="Connection Line"/>
                <p:cNvCxnSpPr>
                  <a:stCxn id="843" idx="0"/>
                  <a:endCxn id="838" idx="0"/>
                </p:cNvCxnSpPr>
                <p:nvPr/>
              </p:nvCxnSpPr>
              <p:spPr>
                <a:xfrm flipH="1" flipV="1">
                  <a:off x="39848" y="39848"/>
                  <a:ext cx="210400" cy="333663"/>
                </a:xfrm>
                <a:prstGeom prst="straightConnector1">
                  <a:avLst/>
                </a:prstGeom>
                <a:ln w="38100" cap="flat">
                  <a:solidFill>
                    <a:srgbClr val="929292"/>
                  </a:solidFill>
                  <a:prstDash val="solid"/>
                  <a:miter lim="400000"/>
                </a:ln>
                <a:effectLst/>
              </p:spPr>
            </p:cxnSp>
            <p:cxnSp>
              <p:nvCxnSpPr>
                <p:cNvPr id="848" name="Connection Line"/>
                <p:cNvCxnSpPr>
                  <a:stCxn id="839" idx="0"/>
                  <a:endCxn id="841" idx="0"/>
                </p:cNvCxnSpPr>
                <p:nvPr/>
              </p:nvCxnSpPr>
              <p:spPr>
                <a:xfrm flipV="1">
                  <a:off x="39848" y="39848"/>
                  <a:ext cx="210400" cy="166832"/>
                </a:xfrm>
                <a:prstGeom prst="straightConnector1">
                  <a:avLst/>
                </a:prstGeom>
                <a:ln w="38100" cap="flat">
                  <a:solidFill>
                    <a:srgbClr val="929292"/>
                  </a:solidFill>
                  <a:prstDash val="solid"/>
                  <a:miter lim="400000"/>
                </a:ln>
                <a:effectLst/>
              </p:spPr>
            </p:cxnSp>
            <p:cxnSp>
              <p:nvCxnSpPr>
                <p:cNvPr id="849" name="Connection Line"/>
                <p:cNvCxnSpPr>
                  <a:stCxn id="839" idx="0"/>
                  <a:endCxn id="842" idx="0"/>
                </p:cNvCxnSpPr>
                <p:nvPr/>
              </p:nvCxnSpPr>
              <p:spPr>
                <a:xfrm>
                  <a:off x="39848" y="206679"/>
                  <a:ext cx="210400" cy="1"/>
                </a:xfrm>
                <a:prstGeom prst="straightConnector1">
                  <a:avLst/>
                </a:prstGeom>
                <a:ln w="38100" cap="flat">
                  <a:solidFill>
                    <a:srgbClr val="929292"/>
                  </a:solidFill>
                  <a:prstDash val="solid"/>
                  <a:miter lim="400000"/>
                </a:ln>
                <a:effectLst/>
              </p:spPr>
            </p:cxnSp>
            <p:cxnSp>
              <p:nvCxnSpPr>
                <p:cNvPr id="850" name="Connection Line"/>
                <p:cNvCxnSpPr>
                  <a:stCxn id="839" idx="0"/>
                  <a:endCxn id="843" idx="0"/>
                </p:cNvCxnSpPr>
                <p:nvPr/>
              </p:nvCxnSpPr>
              <p:spPr>
                <a:xfrm>
                  <a:off x="39848" y="206679"/>
                  <a:ext cx="210400" cy="166832"/>
                </a:xfrm>
                <a:prstGeom prst="straightConnector1">
                  <a:avLst/>
                </a:prstGeom>
                <a:ln w="38100" cap="flat">
                  <a:solidFill>
                    <a:srgbClr val="929292"/>
                  </a:solidFill>
                  <a:prstDash val="solid"/>
                  <a:miter lim="400000"/>
                </a:ln>
                <a:effectLst/>
              </p:spPr>
            </p:cxnSp>
            <p:cxnSp>
              <p:nvCxnSpPr>
                <p:cNvPr id="851" name="Connection Line"/>
                <p:cNvCxnSpPr>
                  <a:stCxn id="840" idx="0"/>
                  <a:endCxn id="841" idx="0"/>
                </p:cNvCxnSpPr>
                <p:nvPr/>
              </p:nvCxnSpPr>
              <p:spPr>
                <a:xfrm flipV="1">
                  <a:off x="39848" y="39848"/>
                  <a:ext cx="210400" cy="333663"/>
                </a:xfrm>
                <a:prstGeom prst="straightConnector1">
                  <a:avLst/>
                </a:prstGeom>
                <a:ln w="38100" cap="flat">
                  <a:solidFill>
                    <a:srgbClr val="929292"/>
                  </a:solidFill>
                  <a:prstDash val="solid"/>
                  <a:miter lim="400000"/>
                </a:ln>
                <a:effectLst/>
              </p:spPr>
            </p:cxnSp>
            <p:cxnSp>
              <p:nvCxnSpPr>
                <p:cNvPr id="852" name="Connection Line"/>
                <p:cNvCxnSpPr>
                  <a:stCxn id="840" idx="0"/>
                  <a:endCxn id="842" idx="0"/>
                </p:cNvCxnSpPr>
                <p:nvPr/>
              </p:nvCxnSpPr>
              <p:spPr>
                <a:xfrm flipV="1">
                  <a:off x="39848" y="206679"/>
                  <a:ext cx="210400" cy="166832"/>
                </a:xfrm>
                <a:prstGeom prst="straightConnector1">
                  <a:avLst/>
                </a:prstGeom>
                <a:ln w="38100" cap="flat">
                  <a:solidFill>
                    <a:srgbClr val="929292"/>
                  </a:solidFill>
                  <a:prstDash val="solid"/>
                  <a:miter lim="400000"/>
                </a:ln>
                <a:effectLst/>
              </p:spPr>
            </p:cxnSp>
            <p:cxnSp>
              <p:nvCxnSpPr>
                <p:cNvPr id="853" name="Connection Line"/>
                <p:cNvCxnSpPr>
                  <a:stCxn id="843" idx="0"/>
                  <a:endCxn id="840" idx="0"/>
                </p:cNvCxnSpPr>
                <p:nvPr/>
              </p:nvCxnSpPr>
              <p:spPr>
                <a:xfrm flipH="1">
                  <a:off x="39848" y="373510"/>
                  <a:ext cx="210400" cy="1"/>
                </a:xfrm>
                <a:prstGeom prst="straightConnector1">
                  <a:avLst/>
                </a:prstGeom>
                <a:ln w="38100" cap="flat">
                  <a:solidFill>
                    <a:srgbClr val="929292"/>
                  </a:solidFill>
                  <a:prstDash val="solid"/>
                  <a:miter lim="400000"/>
                </a:ln>
                <a:effectLst/>
              </p:spPr>
            </p:cxnSp>
            <p:sp>
              <p:nvSpPr>
                <p:cNvPr id="854" name="Circle"/>
                <p:cNvSpPr/>
                <p:nvPr/>
              </p:nvSpPr>
              <p:spPr>
                <a:xfrm>
                  <a:off x="420797" y="166831"/>
                  <a:ext cx="79697" cy="7969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55" name="Circle"/>
                <p:cNvSpPr/>
                <p:nvPr/>
              </p:nvSpPr>
              <p:spPr>
                <a:xfrm>
                  <a:off x="420797" y="333662"/>
                  <a:ext cx="79697" cy="79698"/>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856" name="Connection Line"/>
                <p:cNvCxnSpPr>
                  <a:stCxn id="843" idx="0"/>
                  <a:endCxn id="855" idx="0"/>
                </p:cNvCxnSpPr>
                <p:nvPr/>
              </p:nvCxnSpPr>
              <p:spPr>
                <a:xfrm>
                  <a:off x="250247" y="373510"/>
                  <a:ext cx="210399" cy="1"/>
                </a:xfrm>
                <a:prstGeom prst="straightConnector1">
                  <a:avLst/>
                </a:prstGeom>
                <a:ln w="38100" cap="flat">
                  <a:solidFill>
                    <a:srgbClr val="929292"/>
                  </a:solidFill>
                  <a:prstDash val="solid"/>
                  <a:miter lim="400000"/>
                </a:ln>
                <a:effectLst/>
              </p:spPr>
            </p:cxnSp>
            <p:cxnSp>
              <p:nvCxnSpPr>
                <p:cNvPr id="857" name="Connection Line"/>
                <p:cNvCxnSpPr>
                  <a:stCxn id="843" idx="0"/>
                  <a:endCxn id="854" idx="0"/>
                </p:cNvCxnSpPr>
                <p:nvPr/>
              </p:nvCxnSpPr>
              <p:spPr>
                <a:xfrm flipV="1">
                  <a:off x="250247" y="206679"/>
                  <a:ext cx="210399" cy="166832"/>
                </a:xfrm>
                <a:prstGeom prst="straightConnector1">
                  <a:avLst/>
                </a:prstGeom>
                <a:ln w="38100" cap="flat">
                  <a:solidFill>
                    <a:srgbClr val="929292"/>
                  </a:solidFill>
                  <a:prstDash val="solid"/>
                  <a:miter lim="400000"/>
                </a:ln>
                <a:effectLst/>
              </p:spPr>
            </p:cxnSp>
            <p:cxnSp>
              <p:nvCxnSpPr>
                <p:cNvPr id="858" name="Connection Line"/>
                <p:cNvCxnSpPr>
                  <a:stCxn id="843" idx="0"/>
                  <a:endCxn id="844" idx="0"/>
                </p:cNvCxnSpPr>
                <p:nvPr/>
              </p:nvCxnSpPr>
              <p:spPr>
                <a:xfrm flipV="1">
                  <a:off x="250247" y="39848"/>
                  <a:ext cx="210399" cy="333663"/>
                </a:xfrm>
                <a:prstGeom prst="straightConnector1">
                  <a:avLst/>
                </a:prstGeom>
                <a:ln w="38100" cap="flat">
                  <a:solidFill>
                    <a:srgbClr val="929292"/>
                  </a:solidFill>
                  <a:prstDash val="solid"/>
                  <a:miter lim="400000"/>
                </a:ln>
                <a:effectLst/>
              </p:spPr>
            </p:cxnSp>
            <p:cxnSp>
              <p:nvCxnSpPr>
                <p:cNvPr id="859" name="Connection Line"/>
                <p:cNvCxnSpPr>
                  <a:stCxn id="842" idx="0"/>
                  <a:endCxn id="854" idx="0"/>
                </p:cNvCxnSpPr>
                <p:nvPr/>
              </p:nvCxnSpPr>
              <p:spPr>
                <a:xfrm>
                  <a:off x="250247" y="206679"/>
                  <a:ext cx="210399" cy="1"/>
                </a:xfrm>
                <a:prstGeom prst="straightConnector1">
                  <a:avLst/>
                </a:prstGeom>
                <a:ln w="38100" cap="flat">
                  <a:solidFill>
                    <a:srgbClr val="929292"/>
                  </a:solidFill>
                  <a:prstDash val="solid"/>
                  <a:miter lim="400000"/>
                </a:ln>
                <a:effectLst/>
              </p:spPr>
            </p:cxnSp>
            <p:cxnSp>
              <p:nvCxnSpPr>
                <p:cNvPr id="860" name="Connection Line"/>
                <p:cNvCxnSpPr>
                  <a:stCxn id="855" idx="0"/>
                  <a:endCxn id="842" idx="0"/>
                </p:cNvCxnSpPr>
                <p:nvPr/>
              </p:nvCxnSpPr>
              <p:spPr>
                <a:xfrm flipH="1" flipV="1">
                  <a:off x="250247" y="206679"/>
                  <a:ext cx="210399" cy="166832"/>
                </a:xfrm>
                <a:prstGeom prst="straightConnector1">
                  <a:avLst/>
                </a:prstGeom>
                <a:ln w="38100" cap="flat">
                  <a:solidFill>
                    <a:srgbClr val="929292"/>
                  </a:solidFill>
                  <a:prstDash val="solid"/>
                  <a:miter lim="400000"/>
                </a:ln>
                <a:effectLst/>
              </p:spPr>
            </p:cxnSp>
            <p:cxnSp>
              <p:nvCxnSpPr>
                <p:cNvPr id="861" name="Connection Line"/>
                <p:cNvCxnSpPr>
                  <a:stCxn id="842" idx="0"/>
                  <a:endCxn id="844" idx="0"/>
                </p:cNvCxnSpPr>
                <p:nvPr/>
              </p:nvCxnSpPr>
              <p:spPr>
                <a:xfrm flipV="1">
                  <a:off x="250247" y="39848"/>
                  <a:ext cx="210399" cy="166832"/>
                </a:xfrm>
                <a:prstGeom prst="straightConnector1">
                  <a:avLst/>
                </a:prstGeom>
                <a:ln w="38100" cap="flat">
                  <a:solidFill>
                    <a:srgbClr val="929292"/>
                  </a:solidFill>
                  <a:prstDash val="solid"/>
                  <a:miter lim="400000"/>
                </a:ln>
                <a:effectLst/>
              </p:spPr>
            </p:cxnSp>
            <p:cxnSp>
              <p:nvCxnSpPr>
                <p:cNvPr id="862" name="Connection Line"/>
                <p:cNvCxnSpPr>
                  <a:stCxn id="855" idx="0"/>
                  <a:endCxn id="841" idx="0"/>
                </p:cNvCxnSpPr>
                <p:nvPr/>
              </p:nvCxnSpPr>
              <p:spPr>
                <a:xfrm flipH="1" flipV="1">
                  <a:off x="250247" y="39848"/>
                  <a:ext cx="210399" cy="333663"/>
                </a:xfrm>
                <a:prstGeom prst="straightConnector1">
                  <a:avLst/>
                </a:prstGeom>
                <a:ln w="38100" cap="flat">
                  <a:solidFill>
                    <a:srgbClr val="929292"/>
                  </a:solidFill>
                  <a:prstDash val="solid"/>
                  <a:miter lim="400000"/>
                </a:ln>
                <a:effectLst/>
              </p:spPr>
            </p:cxnSp>
            <p:cxnSp>
              <p:nvCxnSpPr>
                <p:cNvPr id="863" name="Connection Line"/>
                <p:cNvCxnSpPr>
                  <a:stCxn id="841" idx="0"/>
                  <a:endCxn id="854" idx="0"/>
                </p:cNvCxnSpPr>
                <p:nvPr/>
              </p:nvCxnSpPr>
              <p:spPr>
                <a:xfrm>
                  <a:off x="250247" y="39848"/>
                  <a:ext cx="210399" cy="166832"/>
                </a:xfrm>
                <a:prstGeom prst="straightConnector1">
                  <a:avLst/>
                </a:prstGeom>
                <a:ln w="38100" cap="flat">
                  <a:solidFill>
                    <a:srgbClr val="929292"/>
                  </a:solidFill>
                  <a:prstDash val="solid"/>
                  <a:miter lim="400000"/>
                </a:ln>
                <a:effectLst/>
              </p:spPr>
            </p:cxnSp>
            <p:cxnSp>
              <p:nvCxnSpPr>
                <p:cNvPr id="864" name="Connection Line"/>
                <p:cNvCxnSpPr>
                  <a:stCxn id="841" idx="0"/>
                  <a:endCxn id="844" idx="0"/>
                </p:cNvCxnSpPr>
                <p:nvPr/>
              </p:nvCxnSpPr>
              <p:spPr>
                <a:xfrm>
                  <a:off x="250247" y="39848"/>
                  <a:ext cx="210399" cy="1"/>
                </a:xfrm>
                <a:prstGeom prst="straightConnector1">
                  <a:avLst/>
                </a:prstGeom>
                <a:ln w="38100" cap="flat">
                  <a:solidFill>
                    <a:srgbClr val="929292"/>
                  </a:solidFill>
                  <a:prstDash val="solid"/>
                  <a:miter lim="400000"/>
                </a:ln>
                <a:effectLst/>
              </p:spPr>
            </p:cxnSp>
          </p:grpSp>
        </p:grpSp>
        <p:sp>
          <p:nvSpPr>
            <p:cNvPr id="867" name="Cloud"/>
            <p:cNvSpPr/>
            <p:nvPr/>
          </p:nvSpPr>
          <p:spPr>
            <a:xfrm>
              <a:off x="494892" y="2301550"/>
              <a:ext cx="2900575" cy="1748051"/>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flip="none" rotWithShape="1">
              <a:gsLst>
                <a:gs pos="0">
                  <a:srgbClr val="FFFFFF">
                    <a:alpha val="2310"/>
                  </a:srgbClr>
                </a:gs>
                <a:gs pos="99598">
                  <a:srgbClr val="FFFFFF">
                    <a:alpha val="50000"/>
                  </a:srgbClr>
                </a:gs>
              </a:gsLst>
              <a:path path="shape">
                <a:fillToRect l="50140" t="95445" r="49859" b="4554"/>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68" name="Big…"/>
            <p:cNvSpPr txBox="1"/>
            <p:nvPr/>
          </p:nvSpPr>
          <p:spPr>
            <a:xfrm>
              <a:off x="1431696" y="2355391"/>
              <a:ext cx="1026966" cy="119826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noAutofit/>
            </a:bodyPr>
            <a:lstStyle/>
            <a:p>
              <a:pPr>
                <a:defRPr sz="2800">
                  <a:solidFill>
                    <a:srgbClr val="FFFFFF"/>
                  </a:solidFill>
                </a:defRPr>
              </a:pPr>
              <a:r>
                <a:t>Big</a:t>
              </a:r>
            </a:p>
            <a:p>
              <a:pPr>
                <a:defRPr sz="2800">
                  <a:solidFill>
                    <a:srgbClr val="FFFFFF"/>
                  </a:solidFill>
                </a:defRPr>
              </a:pPr>
              <a:r>
                <a:t>Bank</a:t>
              </a:r>
            </a:p>
          </p:txBody>
        </p:sp>
        <p:grpSp>
          <p:nvGrpSpPr>
            <p:cNvPr id="871" name="Group"/>
            <p:cNvGrpSpPr/>
            <p:nvPr/>
          </p:nvGrpSpPr>
          <p:grpSpPr>
            <a:xfrm>
              <a:off x="879692" y="3513213"/>
              <a:ext cx="586290" cy="455020"/>
              <a:chOff x="0" y="0"/>
              <a:chExt cx="586288" cy="455018"/>
            </a:xfrm>
          </p:grpSpPr>
          <p:sp>
            <p:nvSpPr>
              <p:cNvPr id="869" name="Shape"/>
              <p:cNvSpPr/>
              <p:nvPr/>
            </p:nvSpPr>
            <p:spPr>
              <a:xfrm>
                <a:off x="0" y="55214"/>
                <a:ext cx="586176" cy="39980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70" name="Shape"/>
              <p:cNvSpPr/>
              <p:nvPr/>
            </p:nvSpPr>
            <p:spPr>
              <a:xfrm>
                <a:off x="0" y="0"/>
                <a:ext cx="586289" cy="10978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874" name="Group"/>
            <p:cNvGrpSpPr/>
            <p:nvPr/>
          </p:nvGrpSpPr>
          <p:grpSpPr>
            <a:xfrm>
              <a:off x="1502885" y="3513213"/>
              <a:ext cx="586289" cy="455020"/>
              <a:chOff x="0" y="0"/>
              <a:chExt cx="586288" cy="455018"/>
            </a:xfrm>
          </p:grpSpPr>
          <p:sp>
            <p:nvSpPr>
              <p:cNvPr id="872" name="Shape"/>
              <p:cNvSpPr/>
              <p:nvPr/>
            </p:nvSpPr>
            <p:spPr>
              <a:xfrm>
                <a:off x="0" y="55214"/>
                <a:ext cx="586176" cy="39980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73" name="Shape"/>
              <p:cNvSpPr/>
              <p:nvPr/>
            </p:nvSpPr>
            <p:spPr>
              <a:xfrm>
                <a:off x="0" y="0"/>
                <a:ext cx="586289" cy="10978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877" name="Group"/>
            <p:cNvGrpSpPr/>
            <p:nvPr/>
          </p:nvGrpSpPr>
          <p:grpSpPr>
            <a:xfrm>
              <a:off x="2108747" y="3513213"/>
              <a:ext cx="586289" cy="455020"/>
              <a:chOff x="0" y="0"/>
              <a:chExt cx="586288" cy="455018"/>
            </a:xfrm>
          </p:grpSpPr>
          <p:sp>
            <p:nvSpPr>
              <p:cNvPr id="875" name="Shape"/>
              <p:cNvSpPr/>
              <p:nvPr/>
            </p:nvSpPr>
            <p:spPr>
              <a:xfrm>
                <a:off x="0" y="55214"/>
                <a:ext cx="586176" cy="39980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76" name="Shape"/>
              <p:cNvSpPr/>
              <p:nvPr/>
            </p:nvSpPr>
            <p:spPr>
              <a:xfrm>
                <a:off x="0" y="0"/>
                <a:ext cx="586289" cy="10978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880" name="Group"/>
            <p:cNvGrpSpPr/>
            <p:nvPr/>
          </p:nvGrpSpPr>
          <p:grpSpPr>
            <a:xfrm>
              <a:off x="2535473" y="2727013"/>
              <a:ext cx="586289" cy="455020"/>
              <a:chOff x="0" y="0"/>
              <a:chExt cx="586288" cy="455018"/>
            </a:xfrm>
          </p:grpSpPr>
          <p:sp>
            <p:nvSpPr>
              <p:cNvPr id="878" name="Shape"/>
              <p:cNvSpPr/>
              <p:nvPr/>
            </p:nvSpPr>
            <p:spPr>
              <a:xfrm>
                <a:off x="0" y="55214"/>
                <a:ext cx="586176" cy="39980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879" name="Shape"/>
              <p:cNvSpPr/>
              <p:nvPr/>
            </p:nvSpPr>
            <p:spPr>
              <a:xfrm>
                <a:off x="0" y="0"/>
                <a:ext cx="586289" cy="10978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775">
                                            <p:txEl>
                                              <p:pRg st="1" end="1"/>
                                            </p:txEl>
                                          </p:spTgt>
                                        </p:tgtEl>
                                        <p:attrNameLst>
                                          <p:attrName>style.visibility</p:attrName>
                                        </p:attrNameLst>
                                      </p:cBhvr>
                                      <p:to>
                                        <p:strVal val="visible"/>
                                      </p:to>
                                    </p:set>
                                    <p:animEffect transition="in" filter="dissolve">
                                      <p:cBhvr>
                                        <p:cTn id="7" dur="499"/>
                                        <p:tgtEl>
                                          <p:spTgt spid="77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1" nodeType="clickEffect">
                                  <p:stCondLst>
                                    <p:cond delay="0"/>
                                  </p:stCondLst>
                                  <p:iterate>
                                    <p:tmAbs val="0"/>
                                  </p:iterate>
                                  <p:childTnLst>
                                    <p:set>
                                      <p:cBhvr>
                                        <p:cTn id="11" fill="hold"/>
                                        <p:tgtEl>
                                          <p:spTgt spid="775">
                                            <p:txEl>
                                              <p:pRg st="2" end="2"/>
                                            </p:txEl>
                                          </p:spTgt>
                                        </p:tgtEl>
                                        <p:attrNameLst>
                                          <p:attrName>style.visibility</p:attrName>
                                        </p:attrNameLst>
                                      </p:cBhvr>
                                      <p:to>
                                        <p:strVal val="visible"/>
                                      </p:to>
                                    </p:set>
                                    <p:animEffect transition="in" filter="dissolve">
                                      <p:cBhvr>
                                        <p:cTn id="12" dur="499"/>
                                        <p:tgtEl>
                                          <p:spTgt spid="77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fill="hold" grpId="1" nodeType="clickEffect">
                                  <p:stCondLst>
                                    <p:cond delay="0"/>
                                  </p:stCondLst>
                                  <p:iterate>
                                    <p:tmAbs val="0"/>
                                  </p:iterate>
                                  <p:childTnLst>
                                    <p:set>
                                      <p:cBhvr>
                                        <p:cTn id="16" fill="hold"/>
                                        <p:tgtEl>
                                          <p:spTgt spid="775">
                                            <p:txEl>
                                              <p:pRg st="3" end="3"/>
                                            </p:txEl>
                                          </p:spTgt>
                                        </p:tgtEl>
                                        <p:attrNameLst>
                                          <p:attrName>style.visibility</p:attrName>
                                        </p:attrNameLst>
                                      </p:cBhvr>
                                      <p:to>
                                        <p:strVal val="visible"/>
                                      </p:to>
                                    </p:set>
                                    <p:animEffect transition="in" filter="dissolve">
                                      <p:cBhvr>
                                        <p:cTn id="17" dur="499"/>
                                        <p:tgtEl>
                                          <p:spTgt spid="77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fill="hold" grpId="1" nodeType="clickEffect">
                                  <p:stCondLst>
                                    <p:cond delay="0"/>
                                  </p:stCondLst>
                                  <p:iterate>
                                    <p:tmAbs val="0"/>
                                  </p:iterate>
                                  <p:childTnLst>
                                    <p:set>
                                      <p:cBhvr>
                                        <p:cTn id="21" fill="hold"/>
                                        <p:tgtEl>
                                          <p:spTgt spid="775">
                                            <p:txEl>
                                              <p:pRg st="4" end="4"/>
                                            </p:txEl>
                                          </p:spTgt>
                                        </p:tgtEl>
                                        <p:attrNameLst>
                                          <p:attrName>style.visibility</p:attrName>
                                        </p:attrNameLst>
                                      </p:cBhvr>
                                      <p:to>
                                        <p:strVal val="visible"/>
                                      </p:to>
                                    </p:set>
                                    <p:animEffect transition="in" filter="dissolve">
                                      <p:cBhvr>
                                        <p:cTn id="22" dur="499"/>
                                        <p:tgtEl>
                                          <p:spTgt spid="77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5" grpId="1" build="p" bldLvl="5"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3" name="How do we solve these problems?"/>
          <p:cNvSpPr txBox="1">
            <a:spLocks noGrp="1"/>
          </p:cNvSpPr>
          <p:nvPr>
            <p:ph type="title" idx="4294967295"/>
          </p:nvPr>
        </p:nvSpPr>
        <p:spPr>
          <a:xfrm>
            <a:off x="6724335" y="4024519"/>
            <a:ext cx="11249602" cy="5512130"/>
          </a:xfrm>
          <a:prstGeom prst="rect">
            <a:avLst/>
          </a:prstGeom>
        </p:spPr>
        <p:txBody>
          <a:bodyPr/>
          <a:lstStyle/>
          <a:p>
            <a:r>
              <a:t>How do we solve these problems?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rain A.I. on data we cannot see…"/>
          <p:cNvSpPr txBox="1">
            <a:spLocks noGrp="1"/>
          </p:cNvSpPr>
          <p:nvPr>
            <p:ph type="body" sz="half" idx="4294967295"/>
          </p:nvPr>
        </p:nvSpPr>
        <p:spPr>
          <a:xfrm>
            <a:off x="267908" y="3807184"/>
            <a:ext cx="22435993" cy="4559007"/>
          </a:xfrm>
          <a:prstGeom prst="rect">
            <a:avLst/>
          </a:prstGeom>
        </p:spPr>
        <p:txBody>
          <a:bodyPr/>
          <a:lstStyle/>
          <a:p>
            <a:pPr marL="2654300" lvl="3" indent="-749300">
              <a:spcBef>
                <a:spcPts val="4000"/>
              </a:spcBef>
              <a:buClr>
                <a:srgbClr val="7BB4A4"/>
              </a:buClr>
              <a:buSzPct val="80000"/>
              <a:defRPr sz="5600"/>
            </a:pPr>
            <a:r>
              <a:rPr b="1"/>
              <a:t>Train </a:t>
            </a:r>
            <a:r>
              <a:t>A.I. on data we cannot see</a:t>
            </a:r>
          </a:p>
          <a:p>
            <a:pPr marL="3924300" lvl="5" indent="-749300">
              <a:spcBef>
                <a:spcPts val="4000"/>
              </a:spcBef>
              <a:buClr>
                <a:srgbClr val="7BB4A4"/>
              </a:buClr>
              <a:defRPr sz="5600" b="1"/>
            </a:pPr>
            <a:r>
              <a:t>Privacy Win:</a:t>
            </a:r>
            <a:r>
              <a:rPr b="0"/>
              <a:t> people wouldn’t need to reveal their data</a:t>
            </a:r>
          </a:p>
        </p:txBody>
      </p:sp>
      <p:sp>
        <p:nvSpPr>
          <p:cNvPr id="886" name="Potential Solution"/>
          <p:cNvSpPr txBox="1">
            <a:spLocks noGrp="1"/>
          </p:cNvSpPr>
          <p:nvPr>
            <p:ph type="title" idx="4294967295"/>
          </p:nvPr>
        </p:nvSpPr>
        <p:spPr>
          <a:xfrm>
            <a:off x="1201690" y="689780"/>
            <a:ext cx="21980620" cy="3047653"/>
          </a:xfrm>
          <a:prstGeom prst="rect">
            <a:avLst/>
          </a:prstGeom>
        </p:spPr>
        <p:txBody>
          <a:bodyPr/>
          <a:lstStyle/>
          <a:p>
            <a:r>
              <a:t>Potential Solution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885">
                                            <p:bg/>
                                          </p:spTgt>
                                        </p:tgtEl>
                                        <p:attrNameLst>
                                          <p:attrName>style.visibility</p:attrName>
                                        </p:attrNameLst>
                                      </p:cBhvr>
                                      <p:to>
                                        <p:strVal val="visible"/>
                                      </p:to>
                                    </p:set>
                                    <p:animEffect transition="in" filter="dissolve">
                                      <p:cBhvr>
                                        <p:cTn id="7" dur="499"/>
                                        <p:tgtEl>
                                          <p:spTgt spid="885">
                                            <p:bg/>
                                          </p:spTgt>
                                        </p:tgtEl>
                                      </p:cBhvr>
                                    </p:animEffect>
                                  </p:childTnLst>
                                </p:cTn>
                              </p:par>
                              <p:par>
                                <p:cTn id="8" presetID="9" presetClass="entr" presetSubtype="0" fill="hold" grpId="1" nodeType="withEffect">
                                  <p:stCondLst>
                                    <p:cond delay="0"/>
                                  </p:stCondLst>
                                  <p:iterate>
                                    <p:tmAbs val="0"/>
                                  </p:iterate>
                                  <p:childTnLst>
                                    <p:set>
                                      <p:cBhvr>
                                        <p:cTn id="9" fill="hold"/>
                                        <p:tgtEl>
                                          <p:spTgt spid="885">
                                            <p:txEl>
                                              <p:pRg st="0" end="0"/>
                                            </p:txEl>
                                          </p:spTgt>
                                        </p:tgtEl>
                                        <p:attrNameLst>
                                          <p:attrName>style.visibility</p:attrName>
                                        </p:attrNameLst>
                                      </p:cBhvr>
                                      <p:to>
                                        <p:strVal val="visible"/>
                                      </p:to>
                                    </p:set>
                                    <p:animEffect transition="in" filter="dissolve">
                                      <p:cBhvr>
                                        <p:cTn id="10" dur="499"/>
                                        <p:tgtEl>
                                          <p:spTgt spid="88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1" nodeType="clickEffect">
                                  <p:stCondLst>
                                    <p:cond delay="0"/>
                                  </p:stCondLst>
                                  <p:iterate>
                                    <p:tmAbs val="0"/>
                                  </p:iterate>
                                  <p:childTnLst>
                                    <p:set>
                                      <p:cBhvr>
                                        <p:cTn id="14" fill="hold"/>
                                        <p:tgtEl>
                                          <p:spTgt spid="885">
                                            <p:txEl>
                                              <p:pRg st="1" end="1"/>
                                            </p:txEl>
                                          </p:spTgt>
                                        </p:tgtEl>
                                        <p:attrNameLst>
                                          <p:attrName>style.visibility</p:attrName>
                                        </p:attrNameLst>
                                      </p:cBhvr>
                                      <p:to>
                                        <p:strVal val="visible"/>
                                      </p:to>
                                    </p:set>
                                    <p:animEffect transition="in" filter="dissolve">
                                      <p:cBhvr>
                                        <p:cTn id="15" dur="499"/>
                                        <p:tgtEl>
                                          <p:spTgt spid="88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5" grpId="1" build="p" bldLvl="5"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8" name="Rectangle"/>
          <p:cNvSpPr/>
          <p:nvPr/>
        </p:nvSpPr>
        <p:spPr>
          <a:xfrm>
            <a:off x="-60688" y="13341063"/>
            <a:ext cx="24505376" cy="380361"/>
          </a:xfrm>
          <a:prstGeom prst="rect">
            <a:avLst/>
          </a:prstGeom>
          <a:gradFill>
            <a:gsLst>
              <a:gs pos="3">
                <a:srgbClr val="BC6073"/>
              </a:gs>
              <a:gs pos="34020">
                <a:srgbClr val="E9BF83"/>
              </a:gs>
              <a:gs pos="72948">
                <a:srgbClr val="A1C9A6"/>
              </a:gs>
              <a:gs pos="100000">
                <a:srgbClr val="7293A8"/>
              </a:gs>
            </a:gsLst>
          </a:gradFill>
          <a:ln w="12700">
            <a:miter lim="400000"/>
          </a:ln>
        </p:spPr>
        <p:txBody>
          <a:bodyPr lIns="0" tIns="0" rIns="0" bIns="0" anchor="ctr"/>
          <a:lstStyle/>
          <a:p>
            <a:pPr>
              <a:lnSpc>
                <a:spcPct val="70000"/>
              </a:lnSpc>
              <a:defRPr sz="3200">
                <a:solidFill>
                  <a:srgbClr val="FFFFFF"/>
                </a:solidFill>
              </a:defRPr>
            </a:pPr>
            <a:endParaRPr/>
          </a:p>
        </p:txBody>
      </p:sp>
      <p:sp>
        <p:nvSpPr>
          <p:cNvPr id="889" name="Why: the AI Business Model has privacy problems…"/>
          <p:cNvSpPr txBox="1">
            <a:spLocks noGrp="1"/>
          </p:cNvSpPr>
          <p:nvPr>
            <p:ph type="body" sz="half" idx="4294967295"/>
          </p:nvPr>
        </p:nvSpPr>
        <p:spPr>
          <a:xfrm>
            <a:off x="4568962" y="3504415"/>
            <a:ext cx="15246076" cy="8367097"/>
          </a:xfrm>
          <a:prstGeom prst="rect">
            <a:avLst/>
          </a:prstGeom>
        </p:spPr>
        <p:txBody>
          <a:bodyPr/>
          <a:lstStyle/>
          <a:p>
            <a:pPr marL="749300" indent="-749300">
              <a:spcBef>
                <a:spcPts val="4000"/>
              </a:spcBef>
              <a:buClr>
                <a:srgbClr val="E19F7A"/>
              </a:buClr>
              <a:buSzPct val="125000"/>
              <a:defRPr>
                <a:solidFill>
                  <a:srgbClr val="929292"/>
                </a:solidFill>
              </a:defRPr>
            </a:pPr>
            <a:r>
              <a:rPr b="1" dirty="0"/>
              <a:t>Why:</a:t>
            </a:r>
            <a:r>
              <a:rPr dirty="0"/>
              <a:t> the AI Business Model has privacy problems</a:t>
            </a:r>
          </a:p>
          <a:p>
            <a:pPr marL="749300" indent="-749300">
              <a:spcBef>
                <a:spcPts val="4000"/>
              </a:spcBef>
              <a:buClr>
                <a:srgbClr val="7BB4A4"/>
              </a:buClr>
              <a:buSzPct val="125000"/>
            </a:pPr>
            <a:r>
              <a:rPr b="1" dirty="0"/>
              <a:t>How:</a:t>
            </a:r>
            <a:r>
              <a:rPr dirty="0"/>
              <a:t> an Introduction to the Core Technologies of </a:t>
            </a:r>
            <a:r>
              <a:rPr dirty="0" err="1"/>
              <a:t>OpenMined</a:t>
            </a:r>
            <a:endParaRPr dirty="0"/>
          </a:p>
          <a:p>
            <a:pPr lvl="1">
              <a:spcBef>
                <a:spcPts val="4000"/>
              </a:spcBef>
              <a:buClr>
                <a:srgbClr val="7BB4A4"/>
              </a:buClr>
              <a:buSzPct val="110000"/>
            </a:pPr>
            <a:r>
              <a:rPr dirty="0"/>
              <a:t>Federated Learning</a:t>
            </a:r>
          </a:p>
          <a:p>
            <a:pPr lvl="1">
              <a:spcBef>
                <a:spcPts val="4000"/>
              </a:spcBef>
              <a:buClr>
                <a:srgbClr val="7BB4A4"/>
              </a:buClr>
              <a:buSzPct val="110000"/>
            </a:pPr>
            <a:r>
              <a:rPr dirty="0"/>
              <a:t>Multi-Party Computation</a:t>
            </a:r>
          </a:p>
          <a:p>
            <a:pPr lvl="1">
              <a:spcBef>
                <a:spcPts val="4000"/>
              </a:spcBef>
              <a:buClr>
                <a:srgbClr val="7BB4A4"/>
              </a:buClr>
              <a:buSzPct val="110000"/>
            </a:pPr>
            <a:r>
              <a:rPr dirty="0"/>
              <a:t>Gradient Marketplace</a:t>
            </a:r>
          </a:p>
          <a:p>
            <a:pPr marL="749300" indent="-749300">
              <a:spcBef>
                <a:spcPts val="4000"/>
              </a:spcBef>
              <a:buClr>
                <a:srgbClr val="BA7A82"/>
              </a:buClr>
              <a:buSzPct val="125000"/>
              <a:defRPr>
                <a:solidFill>
                  <a:srgbClr val="929292"/>
                </a:solidFill>
              </a:defRPr>
            </a:pPr>
            <a:r>
              <a:rPr b="1" dirty="0"/>
              <a:t>Roadmap</a:t>
            </a:r>
          </a:p>
        </p:txBody>
      </p:sp>
      <p:sp>
        <p:nvSpPr>
          <p:cNvPr id="890" name="Outline"/>
          <p:cNvSpPr txBox="1">
            <a:spLocks noGrp="1"/>
          </p:cNvSpPr>
          <p:nvPr>
            <p:ph type="title" idx="4294967295"/>
          </p:nvPr>
        </p:nvSpPr>
        <p:spPr>
          <a:xfrm>
            <a:off x="1689100" y="1120166"/>
            <a:ext cx="21005800" cy="2286001"/>
          </a:xfrm>
          <a:prstGeom prst="rect">
            <a:avLst/>
          </a:prstGeom>
        </p:spPr>
        <p:txBody>
          <a:bodyPr/>
          <a:lstStyle/>
          <a:p>
            <a:r>
              <a:t>Outline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889">
                                            <p:bg/>
                                          </p:spTgt>
                                        </p:tgtEl>
                                        <p:attrNameLst>
                                          <p:attrName>style.visibility</p:attrName>
                                        </p:attrNameLst>
                                      </p:cBhvr>
                                      <p:to>
                                        <p:strVal val="visible"/>
                                      </p:to>
                                    </p:set>
                                    <p:animEffect transition="in" filter="dissolve">
                                      <p:cBhvr>
                                        <p:cTn id="7" dur="499"/>
                                        <p:tgtEl>
                                          <p:spTgt spid="889">
                                            <p:bg/>
                                          </p:spTgt>
                                        </p:tgtEl>
                                      </p:cBhvr>
                                    </p:animEffect>
                                  </p:childTnLst>
                                </p:cTn>
                              </p:par>
                              <p:par>
                                <p:cTn id="8" presetID="9" presetClass="entr" presetSubtype="0" fill="hold" grpId="1" nodeType="withEffect">
                                  <p:stCondLst>
                                    <p:cond delay="0"/>
                                  </p:stCondLst>
                                  <p:iterate>
                                    <p:tmAbs val="0"/>
                                  </p:iterate>
                                  <p:childTnLst>
                                    <p:set>
                                      <p:cBhvr>
                                        <p:cTn id="9" fill="hold"/>
                                        <p:tgtEl>
                                          <p:spTgt spid="889">
                                            <p:txEl>
                                              <p:pRg st="0" end="0"/>
                                            </p:txEl>
                                          </p:spTgt>
                                        </p:tgtEl>
                                        <p:attrNameLst>
                                          <p:attrName>style.visibility</p:attrName>
                                        </p:attrNameLst>
                                      </p:cBhvr>
                                      <p:to>
                                        <p:strVal val="visible"/>
                                      </p:to>
                                    </p:set>
                                    <p:animEffect transition="in" filter="dissolve">
                                      <p:cBhvr>
                                        <p:cTn id="10" dur="499"/>
                                        <p:tgtEl>
                                          <p:spTgt spid="889">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1" nodeType="clickEffect">
                                  <p:stCondLst>
                                    <p:cond delay="0"/>
                                  </p:stCondLst>
                                  <p:iterate>
                                    <p:tmAbs val="0"/>
                                  </p:iterate>
                                  <p:childTnLst>
                                    <p:set>
                                      <p:cBhvr>
                                        <p:cTn id="14" fill="hold"/>
                                        <p:tgtEl>
                                          <p:spTgt spid="889">
                                            <p:txEl>
                                              <p:pRg st="1" end="1"/>
                                            </p:txEl>
                                          </p:spTgt>
                                        </p:tgtEl>
                                        <p:attrNameLst>
                                          <p:attrName>style.visibility</p:attrName>
                                        </p:attrNameLst>
                                      </p:cBhvr>
                                      <p:to>
                                        <p:strVal val="visible"/>
                                      </p:to>
                                    </p:set>
                                    <p:animEffect transition="in" filter="dissolve">
                                      <p:cBhvr>
                                        <p:cTn id="15" dur="499"/>
                                        <p:tgtEl>
                                          <p:spTgt spid="889">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fill="hold" grpId="1" nodeType="clickEffect">
                                  <p:stCondLst>
                                    <p:cond delay="0"/>
                                  </p:stCondLst>
                                  <p:iterate>
                                    <p:tmAbs val="0"/>
                                  </p:iterate>
                                  <p:childTnLst>
                                    <p:set>
                                      <p:cBhvr>
                                        <p:cTn id="19" fill="hold"/>
                                        <p:tgtEl>
                                          <p:spTgt spid="889">
                                            <p:txEl>
                                              <p:pRg st="2" end="2"/>
                                            </p:txEl>
                                          </p:spTgt>
                                        </p:tgtEl>
                                        <p:attrNameLst>
                                          <p:attrName>style.visibility</p:attrName>
                                        </p:attrNameLst>
                                      </p:cBhvr>
                                      <p:to>
                                        <p:strVal val="visible"/>
                                      </p:to>
                                    </p:set>
                                    <p:animEffect transition="in" filter="dissolve">
                                      <p:cBhvr>
                                        <p:cTn id="20" dur="499"/>
                                        <p:tgtEl>
                                          <p:spTgt spid="889">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fill="hold" grpId="1" nodeType="clickEffect">
                                  <p:stCondLst>
                                    <p:cond delay="0"/>
                                  </p:stCondLst>
                                  <p:iterate>
                                    <p:tmAbs val="0"/>
                                  </p:iterate>
                                  <p:childTnLst>
                                    <p:set>
                                      <p:cBhvr>
                                        <p:cTn id="24" fill="hold"/>
                                        <p:tgtEl>
                                          <p:spTgt spid="889">
                                            <p:txEl>
                                              <p:pRg st="3" end="3"/>
                                            </p:txEl>
                                          </p:spTgt>
                                        </p:tgtEl>
                                        <p:attrNameLst>
                                          <p:attrName>style.visibility</p:attrName>
                                        </p:attrNameLst>
                                      </p:cBhvr>
                                      <p:to>
                                        <p:strVal val="visible"/>
                                      </p:to>
                                    </p:set>
                                    <p:animEffect transition="in" filter="dissolve">
                                      <p:cBhvr>
                                        <p:cTn id="25" dur="499"/>
                                        <p:tgtEl>
                                          <p:spTgt spid="889">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fill="hold" grpId="1" nodeType="clickEffect">
                                  <p:stCondLst>
                                    <p:cond delay="0"/>
                                  </p:stCondLst>
                                  <p:iterate>
                                    <p:tmAbs val="0"/>
                                  </p:iterate>
                                  <p:childTnLst>
                                    <p:set>
                                      <p:cBhvr>
                                        <p:cTn id="29" fill="hold"/>
                                        <p:tgtEl>
                                          <p:spTgt spid="889">
                                            <p:txEl>
                                              <p:pRg st="4" end="4"/>
                                            </p:txEl>
                                          </p:spTgt>
                                        </p:tgtEl>
                                        <p:attrNameLst>
                                          <p:attrName>style.visibility</p:attrName>
                                        </p:attrNameLst>
                                      </p:cBhvr>
                                      <p:to>
                                        <p:strVal val="visible"/>
                                      </p:to>
                                    </p:set>
                                    <p:animEffect transition="in" filter="dissolve">
                                      <p:cBhvr>
                                        <p:cTn id="30" dur="499"/>
                                        <p:tgtEl>
                                          <p:spTgt spid="889">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fill="hold" grpId="1" nodeType="clickEffect">
                                  <p:stCondLst>
                                    <p:cond delay="0"/>
                                  </p:stCondLst>
                                  <p:iterate>
                                    <p:tmAbs val="0"/>
                                  </p:iterate>
                                  <p:childTnLst>
                                    <p:set>
                                      <p:cBhvr>
                                        <p:cTn id="34" fill="hold"/>
                                        <p:tgtEl>
                                          <p:spTgt spid="889">
                                            <p:txEl>
                                              <p:pRg st="5" end="5"/>
                                            </p:txEl>
                                          </p:spTgt>
                                        </p:tgtEl>
                                        <p:attrNameLst>
                                          <p:attrName>style.visibility</p:attrName>
                                        </p:attrNameLst>
                                      </p:cBhvr>
                                      <p:to>
                                        <p:strVal val="visible"/>
                                      </p:to>
                                    </p:set>
                                    <p:animEffect transition="in" filter="dissolve">
                                      <p:cBhvr>
                                        <p:cTn id="35" dur="499"/>
                                        <p:tgtEl>
                                          <p:spTgt spid="88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9" grpId="1" build="p" bldLvl="5"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2" name="Image" descr="Image"/>
          <p:cNvPicPr>
            <a:picLocks noChangeAspect="1"/>
          </p:cNvPicPr>
          <p:nvPr/>
        </p:nvPicPr>
        <p:blipFill>
          <a:blip r:embed="rId2">
            <a:extLst/>
          </a:blip>
          <a:stretch>
            <a:fillRect/>
          </a:stretch>
        </p:blipFill>
        <p:spPr>
          <a:xfrm>
            <a:off x="-13249031" y="-487622"/>
            <a:ext cx="50882062" cy="29505586"/>
          </a:xfrm>
          <a:prstGeom prst="rect">
            <a:avLst/>
          </a:prstGeom>
          <a:ln w="12700">
            <a:miter lim="400000"/>
          </a:ln>
        </p:spPr>
      </p:pic>
      <p:sp>
        <p:nvSpPr>
          <p:cNvPr id="893" name="Federated Learning"/>
          <p:cNvSpPr txBox="1">
            <a:spLocks noGrp="1"/>
          </p:cNvSpPr>
          <p:nvPr>
            <p:ph type="title"/>
          </p:nvPr>
        </p:nvSpPr>
        <p:spPr>
          <a:xfrm>
            <a:off x="264907" y="5680793"/>
            <a:ext cx="23854186" cy="2090674"/>
          </a:xfrm>
          <a:prstGeom prst="rect">
            <a:avLst/>
          </a:prstGeom>
        </p:spPr>
        <p:txBody>
          <a:bodyPr anchor="b"/>
          <a:lstStyle>
            <a:lvl1pPr>
              <a:defRPr sz="13000" b="1">
                <a:solidFill>
                  <a:srgbClr val="FFFFFF"/>
                </a:solidFill>
              </a:defRPr>
            </a:lvl1pPr>
          </a:lstStyle>
          <a:p>
            <a:r>
              <a:t>Federated Learning</a:t>
            </a:r>
          </a:p>
        </p:txBody>
      </p:sp>
      <p:sp>
        <p:nvSpPr>
          <p:cNvPr id="894" name="Introduction to"/>
          <p:cNvSpPr txBox="1"/>
          <p:nvPr/>
        </p:nvSpPr>
        <p:spPr>
          <a:xfrm>
            <a:off x="3333512" y="4547749"/>
            <a:ext cx="6163272"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b="0">
                <a:solidFill>
                  <a:srgbClr val="FFFFFF"/>
                </a:solidFill>
              </a:defRPr>
            </a:lvl1pPr>
          </a:lstStyle>
          <a:p>
            <a:r>
              <a:t>Introduction to </a:t>
            </a:r>
          </a:p>
        </p:txBody>
      </p:sp>
      <p:sp>
        <p:nvSpPr>
          <p:cNvPr id="895" name="for Safe AI"/>
          <p:cNvSpPr txBox="1"/>
          <p:nvPr/>
        </p:nvSpPr>
        <p:spPr>
          <a:xfrm>
            <a:off x="16709990" y="7974450"/>
            <a:ext cx="4384478"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b="0">
                <a:solidFill>
                  <a:srgbClr val="FFFFFF"/>
                </a:solidFill>
              </a:defRPr>
            </a:lvl1pPr>
          </a:lstStyle>
          <a:p>
            <a:r>
              <a:t>for Safe AI</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7" name="Image" descr="Image"/>
          <p:cNvPicPr>
            <a:picLocks noChangeAspect="1"/>
          </p:cNvPicPr>
          <p:nvPr/>
        </p:nvPicPr>
        <p:blipFill>
          <a:blip r:embed="rId2">
            <a:extLst/>
          </a:blip>
          <a:stretch>
            <a:fillRect/>
          </a:stretch>
        </p:blipFill>
        <p:spPr>
          <a:xfrm>
            <a:off x="-982357" y="-695397"/>
            <a:ext cx="25566839" cy="14825748"/>
          </a:xfrm>
          <a:prstGeom prst="rect">
            <a:avLst/>
          </a:prstGeom>
          <a:ln w="12700">
            <a:miter lim="400000"/>
          </a:ln>
        </p:spPr>
      </p:pic>
      <p:sp>
        <p:nvSpPr>
          <p:cNvPr id="898"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899" name="Non-Federated Learning"/>
          <p:cNvSpPr txBox="1">
            <a:spLocks noGrp="1"/>
          </p:cNvSpPr>
          <p:nvPr>
            <p:ph type="title"/>
          </p:nvPr>
        </p:nvSpPr>
        <p:spPr>
          <a:xfrm>
            <a:off x="264907" y="326263"/>
            <a:ext cx="23854186" cy="2090674"/>
          </a:xfrm>
          <a:prstGeom prst="rect">
            <a:avLst/>
          </a:prstGeom>
        </p:spPr>
        <p:txBody>
          <a:bodyPr/>
          <a:lstStyle>
            <a:lvl1pPr>
              <a:defRPr sz="7200">
                <a:solidFill>
                  <a:srgbClr val="FFFFFF"/>
                </a:solidFill>
              </a:defRPr>
            </a:lvl1pPr>
          </a:lstStyle>
          <a:p>
            <a:r>
              <a:t>Non-Federated Learning</a:t>
            </a:r>
          </a:p>
        </p:txBody>
      </p:sp>
      <p:sp>
        <p:nvSpPr>
          <p:cNvPr id="900" name="Cloud"/>
          <p:cNvSpPr/>
          <p:nvPr/>
        </p:nvSpPr>
        <p:spPr>
          <a:xfrm>
            <a:off x="4700071" y="2666313"/>
            <a:ext cx="14983858" cy="90301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901" name="AI Inc."/>
          <p:cNvSpPr txBox="1"/>
          <p:nvPr/>
        </p:nvSpPr>
        <p:spPr>
          <a:xfrm>
            <a:off x="10763026" y="3582384"/>
            <a:ext cx="2857948"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929" name="Group"/>
          <p:cNvGrpSpPr/>
          <p:nvPr/>
        </p:nvGrpSpPr>
        <p:grpSpPr>
          <a:xfrm>
            <a:off x="5956849" y="7671748"/>
            <a:ext cx="3034628" cy="2506306"/>
            <a:chOff x="0" y="0"/>
            <a:chExt cx="3034627" cy="2506305"/>
          </a:xfrm>
        </p:grpSpPr>
        <p:sp>
          <p:nvSpPr>
            <p:cNvPr id="902" name="Circle"/>
            <p:cNvSpPr/>
            <p:nvPr/>
          </p:nvSpPr>
          <p:spPr>
            <a:xfrm>
              <a:off x="0" y="0"/>
              <a:ext cx="483221" cy="4832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03" name="Circle"/>
            <p:cNvSpPr/>
            <p:nvPr/>
          </p:nvSpPr>
          <p:spPr>
            <a:xfrm>
              <a:off x="0" y="1011542"/>
              <a:ext cx="483221" cy="4832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04" name="Circle"/>
            <p:cNvSpPr/>
            <p:nvPr/>
          </p:nvSpPr>
          <p:spPr>
            <a:xfrm>
              <a:off x="0" y="2023084"/>
              <a:ext cx="483221" cy="483222"/>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05" name="Circle"/>
            <p:cNvSpPr/>
            <p:nvPr/>
          </p:nvSpPr>
          <p:spPr>
            <a:xfrm>
              <a:off x="1275703" y="0"/>
              <a:ext cx="483221" cy="4832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06" name="Circle"/>
            <p:cNvSpPr/>
            <p:nvPr/>
          </p:nvSpPr>
          <p:spPr>
            <a:xfrm>
              <a:off x="1275703" y="1011542"/>
              <a:ext cx="483221" cy="4832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07" name="Circle"/>
            <p:cNvSpPr/>
            <p:nvPr/>
          </p:nvSpPr>
          <p:spPr>
            <a:xfrm>
              <a:off x="1275703" y="2023084"/>
              <a:ext cx="483221" cy="483222"/>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08" name="Circle"/>
            <p:cNvSpPr/>
            <p:nvPr/>
          </p:nvSpPr>
          <p:spPr>
            <a:xfrm>
              <a:off x="2551406" y="0"/>
              <a:ext cx="483222" cy="4832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909" name="Connection Line"/>
            <p:cNvCxnSpPr>
              <a:stCxn id="905" idx="0"/>
              <a:endCxn id="902" idx="0"/>
            </p:cNvCxnSpPr>
            <p:nvPr/>
          </p:nvCxnSpPr>
          <p:spPr>
            <a:xfrm flipH="1">
              <a:off x="241610" y="241610"/>
              <a:ext cx="1275704" cy="1"/>
            </a:xfrm>
            <a:prstGeom prst="straightConnector1">
              <a:avLst/>
            </a:prstGeom>
            <a:ln w="38100" cap="flat">
              <a:solidFill>
                <a:srgbClr val="FFFFFF"/>
              </a:solidFill>
              <a:prstDash val="solid"/>
              <a:miter lim="400000"/>
            </a:ln>
            <a:effectLst/>
          </p:spPr>
        </p:cxnSp>
        <p:cxnSp>
          <p:nvCxnSpPr>
            <p:cNvPr id="910" name="Connection Line"/>
            <p:cNvCxnSpPr>
              <a:stCxn id="906" idx="0"/>
              <a:endCxn id="902" idx="0"/>
            </p:cNvCxnSpPr>
            <p:nvPr/>
          </p:nvCxnSpPr>
          <p:spPr>
            <a:xfrm flipH="1" flipV="1">
              <a:off x="241610" y="241610"/>
              <a:ext cx="1275704" cy="1011543"/>
            </a:xfrm>
            <a:prstGeom prst="straightConnector1">
              <a:avLst/>
            </a:prstGeom>
            <a:ln w="38100" cap="flat">
              <a:solidFill>
                <a:srgbClr val="FFFFFF"/>
              </a:solidFill>
              <a:prstDash val="solid"/>
              <a:miter lim="400000"/>
            </a:ln>
            <a:effectLst/>
          </p:spPr>
        </p:cxnSp>
        <p:cxnSp>
          <p:nvCxnSpPr>
            <p:cNvPr id="911" name="Connection Line"/>
            <p:cNvCxnSpPr>
              <a:stCxn id="907" idx="0"/>
              <a:endCxn id="902" idx="0"/>
            </p:cNvCxnSpPr>
            <p:nvPr/>
          </p:nvCxnSpPr>
          <p:spPr>
            <a:xfrm flipH="1" flipV="1">
              <a:off x="241610" y="241610"/>
              <a:ext cx="1275704" cy="2023085"/>
            </a:xfrm>
            <a:prstGeom prst="straightConnector1">
              <a:avLst/>
            </a:prstGeom>
            <a:ln w="38100" cap="flat">
              <a:solidFill>
                <a:srgbClr val="FFFFFF"/>
              </a:solidFill>
              <a:prstDash val="solid"/>
              <a:miter lim="400000"/>
            </a:ln>
            <a:effectLst/>
          </p:spPr>
        </p:cxnSp>
        <p:cxnSp>
          <p:nvCxnSpPr>
            <p:cNvPr id="912" name="Connection Line"/>
            <p:cNvCxnSpPr>
              <a:stCxn id="903" idx="0"/>
              <a:endCxn id="905" idx="0"/>
            </p:cNvCxnSpPr>
            <p:nvPr/>
          </p:nvCxnSpPr>
          <p:spPr>
            <a:xfrm flipV="1">
              <a:off x="241610" y="241610"/>
              <a:ext cx="1275704" cy="1011543"/>
            </a:xfrm>
            <a:prstGeom prst="straightConnector1">
              <a:avLst/>
            </a:prstGeom>
            <a:ln w="38100" cap="flat">
              <a:solidFill>
                <a:srgbClr val="FFFFFF"/>
              </a:solidFill>
              <a:prstDash val="solid"/>
              <a:miter lim="400000"/>
            </a:ln>
            <a:effectLst/>
          </p:spPr>
        </p:cxnSp>
        <p:cxnSp>
          <p:nvCxnSpPr>
            <p:cNvPr id="913" name="Connection Line"/>
            <p:cNvCxnSpPr>
              <a:stCxn id="903" idx="0"/>
              <a:endCxn id="906" idx="0"/>
            </p:cNvCxnSpPr>
            <p:nvPr/>
          </p:nvCxnSpPr>
          <p:spPr>
            <a:xfrm>
              <a:off x="241610" y="1253152"/>
              <a:ext cx="1275704" cy="1"/>
            </a:xfrm>
            <a:prstGeom prst="straightConnector1">
              <a:avLst/>
            </a:prstGeom>
            <a:ln w="38100" cap="flat">
              <a:solidFill>
                <a:srgbClr val="FFFFFF"/>
              </a:solidFill>
              <a:prstDash val="solid"/>
              <a:miter lim="400000"/>
            </a:ln>
            <a:effectLst/>
          </p:spPr>
        </p:cxnSp>
        <p:cxnSp>
          <p:nvCxnSpPr>
            <p:cNvPr id="914" name="Connection Line"/>
            <p:cNvCxnSpPr>
              <a:stCxn id="903" idx="0"/>
              <a:endCxn id="907" idx="0"/>
            </p:cNvCxnSpPr>
            <p:nvPr/>
          </p:nvCxnSpPr>
          <p:spPr>
            <a:xfrm>
              <a:off x="241610" y="1253152"/>
              <a:ext cx="1275704" cy="1011543"/>
            </a:xfrm>
            <a:prstGeom prst="straightConnector1">
              <a:avLst/>
            </a:prstGeom>
            <a:ln w="38100" cap="flat">
              <a:solidFill>
                <a:srgbClr val="FFFFFF"/>
              </a:solidFill>
              <a:prstDash val="solid"/>
              <a:miter lim="400000"/>
            </a:ln>
            <a:effectLst/>
          </p:spPr>
        </p:cxnSp>
        <p:cxnSp>
          <p:nvCxnSpPr>
            <p:cNvPr id="915" name="Connection Line"/>
            <p:cNvCxnSpPr>
              <a:stCxn id="904" idx="0"/>
              <a:endCxn id="905" idx="0"/>
            </p:cNvCxnSpPr>
            <p:nvPr/>
          </p:nvCxnSpPr>
          <p:spPr>
            <a:xfrm flipV="1">
              <a:off x="241610" y="241610"/>
              <a:ext cx="1275704" cy="2023085"/>
            </a:xfrm>
            <a:prstGeom prst="straightConnector1">
              <a:avLst/>
            </a:prstGeom>
            <a:ln w="38100" cap="flat">
              <a:solidFill>
                <a:srgbClr val="FFFFFF"/>
              </a:solidFill>
              <a:prstDash val="solid"/>
              <a:miter lim="400000"/>
            </a:ln>
            <a:effectLst/>
          </p:spPr>
        </p:cxnSp>
        <p:cxnSp>
          <p:nvCxnSpPr>
            <p:cNvPr id="916" name="Connection Line"/>
            <p:cNvCxnSpPr>
              <a:stCxn id="904" idx="0"/>
              <a:endCxn id="906" idx="0"/>
            </p:cNvCxnSpPr>
            <p:nvPr/>
          </p:nvCxnSpPr>
          <p:spPr>
            <a:xfrm flipV="1">
              <a:off x="241610" y="1253152"/>
              <a:ext cx="1275704" cy="1011543"/>
            </a:xfrm>
            <a:prstGeom prst="straightConnector1">
              <a:avLst/>
            </a:prstGeom>
            <a:ln w="38100" cap="flat">
              <a:solidFill>
                <a:srgbClr val="FFFFFF"/>
              </a:solidFill>
              <a:prstDash val="solid"/>
              <a:miter lim="400000"/>
            </a:ln>
            <a:effectLst/>
          </p:spPr>
        </p:cxnSp>
        <p:cxnSp>
          <p:nvCxnSpPr>
            <p:cNvPr id="917" name="Connection Line"/>
            <p:cNvCxnSpPr>
              <a:stCxn id="907" idx="0"/>
              <a:endCxn id="904" idx="0"/>
            </p:cNvCxnSpPr>
            <p:nvPr/>
          </p:nvCxnSpPr>
          <p:spPr>
            <a:xfrm flipH="1">
              <a:off x="241610" y="2264694"/>
              <a:ext cx="1275704" cy="1"/>
            </a:xfrm>
            <a:prstGeom prst="straightConnector1">
              <a:avLst/>
            </a:prstGeom>
            <a:ln w="38100" cap="flat">
              <a:solidFill>
                <a:srgbClr val="FFFFFF"/>
              </a:solidFill>
              <a:prstDash val="solid"/>
              <a:miter lim="400000"/>
            </a:ln>
            <a:effectLst/>
          </p:spPr>
        </p:cxnSp>
        <p:sp>
          <p:nvSpPr>
            <p:cNvPr id="918" name="Circle"/>
            <p:cNvSpPr/>
            <p:nvPr/>
          </p:nvSpPr>
          <p:spPr>
            <a:xfrm>
              <a:off x="2551406" y="1011542"/>
              <a:ext cx="483222" cy="48322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19" name="Circle"/>
            <p:cNvSpPr/>
            <p:nvPr/>
          </p:nvSpPr>
          <p:spPr>
            <a:xfrm>
              <a:off x="2551406" y="2023084"/>
              <a:ext cx="483222" cy="483222"/>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920" name="Connection Line"/>
            <p:cNvCxnSpPr>
              <a:stCxn id="907" idx="0"/>
              <a:endCxn id="919" idx="0"/>
            </p:cNvCxnSpPr>
            <p:nvPr/>
          </p:nvCxnSpPr>
          <p:spPr>
            <a:xfrm>
              <a:off x="1517313" y="2264694"/>
              <a:ext cx="1275704" cy="1"/>
            </a:xfrm>
            <a:prstGeom prst="straightConnector1">
              <a:avLst/>
            </a:prstGeom>
            <a:ln w="38100" cap="flat">
              <a:solidFill>
                <a:srgbClr val="FFFFFF"/>
              </a:solidFill>
              <a:prstDash val="solid"/>
              <a:miter lim="400000"/>
            </a:ln>
            <a:effectLst/>
          </p:spPr>
        </p:cxnSp>
        <p:cxnSp>
          <p:nvCxnSpPr>
            <p:cNvPr id="921" name="Connection Line"/>
            <p:cNvCxnSpPr>
              <a:stCxn id="907" idx="0"/>
              <a:endCxn id="918" idx="0"/>
            </p:cNvCxnSpPr>
            <p:nvPr/>
          </p:nvCxnSpPr>
          <p:spPr>
            <a:xfrm flipV="1">
              <a:off x="1517313" y="1253152"/>
              <a:ext cx="1275704" cy="1011543"/>
            </a:xfrm>
            <a:prstGeom prst="straightConnector1">
              <a:avLst/>
            </a:prstGeom>
            <a:ln w="38100" cap="flat">
              <a:solidFill>
                <a:srgbClr val="FFFFFF"/>
              </a:solidFill>
              <a:prstDash val="solid"/>
              <a:miter lim="400000"/>
            </a:ln>
            <a:effectLst/>
          </p:spPr>
        </p:cxnSp>
        <p:cxnSp>
          <p:nvCxnSpPr>
            <p:cNvPr id="922" name="Connection Line"/>
            <p:cNvCxnSpPr>
              <a:stCxn id="907" idx="0"/>
              <a:endCxn id="908" idx="0"/>
            </p:cNvCxnSpPr>
            <p:nvPr/>
          </p:nvCxnSpPr>
          <p:spPr>
            <a:xfrm flipV="1">
              <a:off x="1517313" y="241610"/>
              <a:ext cx="1275704" cy="2023085"/>
            </a:xfrm>
            <a:prstGeom prst="straightConnector1">
              <a:avLst/>
            </a:prstGeom>
            <a:ln w="38100" cap="flat">
              <a:solidFill>
                <a:srgbClr val="FFFFFF"/>
              </a:solidFill>
              <a:prstDash val="solid"/>
              <a:miter lim="400000"/>
            </a:ln>
            <a:effectLst/>
          </p:spPr>
        </p:cxnSp>
        <p:cxnSp>
          <p:nvCxnSpPr>
            <p:cNvPr id="923" name="Connection Line"/>
            <p:cNvCxnSpPr>
              <a:stCxn id="906" idx="0"/>
              <a:endCxn id="918" idx="0"/>
            </p:cNvCxnSpPr>
            <p:nvPr/>
          </p:nvCxnSpPr>
          <p:spPr>
            <a:xfrm>
              <a:off x="1517313" y="1253152"/>
              <a:ext cx="1275704" cy="1"/>
            </a:xfrm>
            <a:prstGeom prst="straightConnector1">
              <a:avLst/>
            </a:prstGeom>
            <a:ln w="38100" cap="flat">
              <a:solidFill>
                <a:srgbClr val="FFFFFF"/>
              </a:solidFill>
              <a:prstDash val="solid"/>
              <a:miter lim="400000"/>
            </a:ln>
            <a:effectLst/>
          </p:spPr>
        </p:cxnSp>
        <p:cxnSp>
          <p:nvCxnSpPr>
            <p:cNvPr id="924" name="Connection Line"/>
            <p:cNvCxnSpPr>
              <a:stCxn id="919" idx="0"/>
              <a:endCxn id="906" idx="0"/>
            </p:cNvCxnSpPr>
            <p:nvPr/>
          </p:nvCxnSpPr>
          <p:spPr>
            <a:xfrm flipH="1" flipV="1">
              <a:off x="1517313" y="1253152"/>
              <a:ext cx="1275704" cy="1011543"/>
            </a:xfrm>
            <a:prstGeom prst="straightConnector1">
              <a:avLst/>
            </a:prstGeom>
            <a:ln w="38100" cap="flat">
              <a:solidFill>
                <a:srgbClr val="FFFFFF"/>
              </a:solidFill>
              <a:prstDash val="solid"/>
              <a:miter lim="400000"/>
            </a:ln>
            <a:effectLst/>
          </p:spPr>
        </p:cxnSp>
        <p:cxnSp>
          <p:nvCxnSpPr>
            <p:cNvPr id="925" name="Connection Line"/>
            <p:cNvCxnSpPr>
              <a:stCxn id="906" idx="0"/>
              <a:endCxn id="908" idx="0"/>
            </p:cNvCxnSpPr>
            <p:nvPr/>
          </p:nvCxnSpPr>
          <p:spPr>
            <a:xfrm flipV="1">
              <a:off x="1517313" y="241610"/>
              <a:ext cx="1275704" cy="1011543"/>
            </a:xfrm>
            <a:prstGeom prst="straightConnector1">
              <a:avLst/>
            </a:prstGeom>
            <a:ln w="38100" cap="flat">
              <a:solidFill>
                <a:srgbClr val="FFFFFF"/>
              </a:solidFill>
              <a:prstDash val="solid"/>
              <a:miter lim="400000"/>
            </a:ln>
            <a:effectLst/>
          </p:spPr>
        </p:cxnSp>
        <p:cxnSp>
          <p:nvCxnSpPr>
            <p:cNvPr id="926" name="Connection Line"/>
            <p:cNvCxnSpPr>
              <a:stCxn id="919" idx="0"/>
              <a:endCxn id="905" idx="0"/>
            </p:cNvCxnSpPr>
            <p:nvPr/>
          </p:nvCxnSpPr>
          <p:spPr>
            <a:xfrm flipH="1" flipV="1">
              <a:off x="1517313" y="241610"/>
              <a:ext cx="1275704" cy="2023085"/>
            </a:xfrm>
            <a:prstGeom prst="straightConnector1">
              <a:avLst/>
            </a:prstGeom>
            <a:ln w="38100" cap="flat">
              <a:solidFill>
                <a:srgbClr val="FFFFFF"/>
              </a:solidFill>
              <a:prstDash val="solid"/>
              <a:miter lim="400000"/>
            </a:ln>
            <a:effectLst/>
          </p:spPr>
        </p:cxnSp>
        <p:cxnSp>
          <p:nvCxnSpPr>
            <p:cNvPr id="927" name="Connection Line"/>
            <p:cNvCxnSpPr>
              <a:stCxn id="905" idx="0"/>
              <a:endCxn id="918" idx="0"/>
            </p:cNvCxnSpPr>
            <p:nvPr/>
          </p:nvCxnSpPr>
          <p:spPr>
            <a:xfrm>
              <a:off x="1517313" y="241610"/>
              <a:ext cx="1275704" cy="1011543"/>
            </a:xfrm>
            <a:prstGeom prst="straightConnector1">
              <a:avLst/>
            </a:prstGeom>
            <a:ln w="38100" cap="flat">
              <a:solidFill>
                <a:srgbClr val="FFFFFF"/>
              </a:solidFill>
              <a:prstDash val="solid"/>
              <a:miter lim="400000"/>
            </a:ln>
            <a:effectLst/>
          </p:spPr>
        </p:cxnSp>
        <p:cxnSp>
          <p:nvCxnSpPr>
            <p:cNvPr id="928" name="Connection Line"/>
            <p:cNvCxnSpPr>
              <a:stCxn id="905" idx="0"/>
              <a:endCxn id="908" idx="0"/>
            </p:cNvCxnSpPr>
            <p:nvPr/>
          </p:nvCxnSpPr>
          <p:spPr>
            <a:xfrm>
              <a:off x="1517313" y="241610"/>
              <a:ext cx="1275704" cy="1"/>
            </a:xfrm>
            <a:prstGeom prst="straightConnector1">
              <a:avLst/>
            </a:prstGeom>
            <a:ln w="38100" cap="flat">
              <a:solidFill>
                <a:srgbClr val="FFFFFF"/>
              </a:solidFill>
              <a:prstDash val="solid"/>
              <a:miter lim="400000"/>
            </a:ln>
            <a:effectLst/>
          </p:spPr>
        </p:cxnSp>
      </p:grpSp>
      <p:sp>
        <p:nvSpPr>
          <p:cNvPr id="930" name="Model"/>
          <p:cNvSpPr txBox="1"/>
          <p:nvPr/>
        </p:nvSpPr>
        <p:spPr>
          <a:xfrm>
            <a:off x="6536545" y="6698897"/>
            <a:ext cx="1875235" cy="8382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r>
              <a:t>Model</a:t>
            </a:r>
          </a:p>
        </p:txBody>
      </p:sp>
      <p:grpSp>
        <p:nvGrpSpPr>
          <p:cNvPr id="933" name="Group"/>
          <p:cNvGrpSpPr/>
          <p:nvPr/>
        </p:nvGrpSpPr>
        <p:grpSpPr>
          <a:xfrm>
            <a:off x="13578566" y="5494438"/>
            <a:ext cx="1297621" cy="1624966"/>
            <a:chOff x="0" y="87824"/>
            <a:chExt cx="1297620" cy="1624964"/>
          </a:xfrm>
        </p:grpSpPr>
        <p:sp>
          <p:nvSpPr>
            <p:cNvPr id="931" name="Shape"/>
            <p:cNvSpPr/>
            <p:nvPr/>
          </p:nvSpPr>
          <p:spPr>
            <a:xfrm>
              <a:off x="0" y="285007"/>
              <a:ext cx="1297371" cy="142778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32" name="Shape"/>
            <p:cNvSpPr/>
            <p:nvPr/>
          </p:nvSpPr>
          <p:spPr>
            <a:xfrm>
              <a:off x="0" y="87824"/>
              <a:ext cx="1297621" cy="39206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936" name="Group"/>
          <p:cNvGrpSpPr/>
          <p:nvPr/>
        </p:nvGrpSpPr>
        <p:grpSpPr>
          <a:xfrm>
            <a:off x="10476520" y="8425873"/>
            <a:ext cx="2237868" cy="2802403"/>
            <a:chOff x="0" y="151461"/>
            <a:chExt cx="2237866" cy="2802402"/>
          </a:xfrm>
        </p:grpSpPr>
        <p:sp>
          <p:nvSpPr>
            <p:cNvPr id="934" name="Shape"/>
            <p:cNvSpPr/>
            <p:nvPr/>
          </p:nvSpPr>
          <p:spPr>
            <a:xfrm>
              <a:off x="0" y="491522"/>
              <a:ext cx="2237437" cy="246234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35" name="Shape"/>
            <p:cNvSpPr/>
            <p:nvPr/>
          </p:nvSpPr>
          <p:spPr>
            <a:xfrm>
              <a:off x="0" y="151461"/>
              <a:ext cx="2237867" cy="67615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939" name="Group"/>
          <p:cNvGrpSpPr/>
          <p:nvPr/>
        </p:nvGrpSpPr>
        <p:grpSpPr>
          <a:xfrm>
            <a:off x="12268279" y="5941632"/>
            <a:ext cx="785212" cy="983294"/>
            <a:chOff x="0" y="53143"/>
            <a:chExt cx="785210" cy="983292"/>
          </a:xfrm>
        </p:grpSpPr>
        <p:sp>
          <p:nvSpPr>
            <p:cNvPr id="937" name="Shape"/>
            <p:cNvSpPr/>
            <p:nvPr/>
          </p:nvSpPr>
          <p:spPr>
            <a:xfrm>
              <a:off x="0" y="172462"/>
              <a:ext cx="785061" cy="8639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38" name="Shape"/>
            <p:cNvSpPr/>
            <p:nvPr/>
          </p:nvSpPr>
          <p:spPr>
            <a:xfrm>
              <a:off x="0" y="53143"/>
              <a:ext cx="785211" cy="23724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942" name="Group"/>
          <p:cNvGrpSpPr/>
          <p:nvPr/>
        </p:nvGrpSpPr>
        <p:grpSpPr>
          <a:xfrm>
            <a:off x="15521823" y="7397351"/>
            <a:ext cx="558425" cy="699297"/>
            <a:chOff x="0" y="37794"/>
            <a:chExt cx="558424" cy="699296"/>
          </a:xfrm>
        </p:grpSpPr>
        <p:sp>
          <p:nvSpPr>
            <p:cNvPr id="940" name="Shape"/>
            <p:cNvSpPr/>
            <p:nvPr/>
          </p:nvSpPr>
          <p:spPr>
            <a:xfrm>
              <a:off x="0" y="122651"/>
              <a:ext cx="558318" cy="6144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41" name="Shape"/>
            <p:cNvSpPr/>
            <p:nvPr/>
          </p:nvSpPr>
          <p:spPr>
            <a:xfrm>
              <a:off x="0" y="37794"/>
              <a:ext cx="558425" cy="16872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945" name="Group"/>
          <p:cNvGrpSpPr/>
          <p:nvPr/>
        </p:nvGrpSpPr>
        <p:grpSpPr>
          <a:xfrm>
            <a:off x="16947723" y="7255353"/>
            <a:ext cx="785212" cy="983294"/>
            <a:chOff x="0" y="53143"/>
            <a:chExt cx="785210" cy="983292"/>
          </a:xfrm>
        </p:grpSpPr>
        <p:sp>
          <p:nvSpPr>
            <p:cNvPr id="943" name="Shape"/>
            <p:cNvSpPr/>
            <p:nvPr/>
          </p:nvSpPr>
          <p:spPr>
            <a:xfrm>
              <a:off x="0" y="172462"/>
              <a:ext cx="785061" cy="8639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44" name="Shape"/>
            <p:cNvSpPr/>
            <p:nvPr/>
          </p:nvSpPr>
          <p:spPr>
            <a:xfrm>
              <a:off x="0" y="53143"/>
              <a:ext cx="785211" cy="23724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948" name="Group"/>
          <p:cNvGrpSpPr/>
          <p:nvPr/>
        </p:nvGrpSpPr>
        <p:grpSpPr>
          <a:xfrm>
            <a:off x="17988244" y="9068795"/>
            <a:ext cx="958632" cy="1200462"/>
            <a:chOff x="0" y="64881"/>
            <a:chExt cx="958631" cy="1200460"/>
          </a:xfrm>
        </p:grpSpPr>
        <p:sp>
          <p:nvSpPr>
            <p:cNvPr id="946" name="Shape"/>
            <p:cNvSpPr/>
            <p:nvPr/>
          </p:nvSpPr>
          <p:spPr>
            <a:xfrm>
              <a:off x="0" y="210552"/>
              <a:ext cx="958448" cy="105479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47" name="Shape"/>
            <p:cNvSpPr/>
            <p:nvPr/>
          </p:nvSpPr>
          <p:spPr>
            <a:xfrm>
              <a:off x="0" y="64881"/>
              <a:ext cx="958632" cy="28964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951" name="Group"/>
          <p:cNvGrpSpPr/>
          <p:nvPr/>
        </p:nvGrpSpPr>
        <p:grpSpPr>
          <a:xfrm>
            <a:off x="9962659" y="5793007"/>
            <a:ext cx="1780547" cy="2229717"/>
            <a:chOff x="0" y="120509"/>
            <a:chExt cx="1780546" cy="2229716"/>
          </a:xfrm>
        </p:grpSpPr>
        <p:sp>
          <p:nvSpPr>
            <p:cNvPr id="949" name="Shape"/>
            <p:cNvSpPr/>
            <p:nvPr/>
          </p:nvSpPr>
          <p:spPr>
            <a:xfrm>
              <a:off x="0" y="391076"/>
              <a:ext cx="1780205" cy="19591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50" name="Shape"/>
            <p:cNvSpPr/>
            <p:nvPr/>
          </p:nvSpPr>
          <p:spPr>
            <a:xfrm>
              <a:off x="0" y="120509"/>
              <a:ext cx="1780547" cy="537976"/>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952" name="Jane’s Data"/>
          <p:cNvSpPr txBox="1"/>
          <p:nvPr/>
        </p:nvSpPr>
        <p:spPr>
          <a:xfrm>
            <a:off x="10093812" y="6928377"/>
            <a:ext cx="1518240"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955" name="Group"/>
          <p:cNvGrpSpPr/>
          <p:nvPr/>
        </p:nvGrpSpPr>
        <p:grpSpPr>
          <a:xfrm>
            <a:off x="13368692" y="7496035"/>
            <a:ext cx="1501220" cy="1879925"/>
            <a:chOff x="0" y="101603"/>
            <a:chExt cx="1501218" cy="1879923"/>
          </a:xfrm>
        </p:grpSpPr>
        <p:sp>
          <p:nvSpPr>
            <p:cNvPr id="953" name="Shape"/>
            <p:cNvSpPr/>
            <p:nvPr/>
          </p:nvSpPr>
          <p:spPr>
            <a:xfrm>
              <a:off x="0" y="329725"/>
              <a:ext cx="1500931" cy="16518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54" name="Shape"/>
            <p:cNvSpPr/>
            <p:nvPr/>
          </p:nvSpPr>
          <p:spPr>
            <a:xfrm>
              <a:off x="0" y="101603"/>
              <a:ext cx="1501219" cy="4535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956" name="Jack’s Data"/>
          <p:cNvSpPr txBox="1"/>
          <p:nvPr/>
        </p:nvSpPr>
        <p:spPr>
          <a:xfrm>
            <a:off x="10893632" y="9891812"/>
            <a:ext cx="1403645"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959" name="Group"/>
          <p:cNvGrpSpPr/>
          <p:nvPr/>
        </p:nvGrpSpPr>
        <p:grpSpPr>
          <a:xfrm>
            <a:off x="15641015" y="8554167"/>
            <a:ext cx="1780548" cy="2229718"/>
            <a:chOff x="0" y="120509"/>
            <a:chExt cx="1780546" cy="2229716"/>
          </a:xfrm>
        </p:grpSpPr>
        <p:sp>
          <p:nvSpPr>
            <p:cNvPr id="957" name="Shape"/>
            <p:cNvSpPr/>
            <p:nvPr/>
          </p:nvSpPr>
          <p:spPr>
            <a:xfrm>
              <a:off x="0" y="391076"/>
              <a:ext cx="1780205" cy="19591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58" name="Shape"/>
            <p:cNvSpPr/>
            <p:nvPr/>
          </p:nvSpPr>
          <p:spPr>
            <a:xfrm>
              <a:off x="0" y="120509"/>
              <a:ext cx="1780547" cy="537976"/>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960" name="Joe’s Data"/>
          <p:cNvSpPr txBox="1"/>
          <p:nvPr/>
        </p:nvSpPr>
        <p:spPr>
          <a:xfrm>
            <a:off x="15674344" y="9647455"/>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grpSp>
        <p:nvGrpSpPr>
          <p:cNvPr id="963" name="Group"/>
          <p:cNvGrpSpPr/>
          <p:nvPr/>
        </p:nvGrpSpPr>
        <p:grpSpPr>
          <a:xfrm>
            <a:off x="13639986" y="9752591"/>
            <a:ext cx="958632" cy="1200462"/>
            <a:chOff x="0" y="64881"/>
            <a:chExt cx="958631" cy="1200460"/>
          </a:xfrm>
        </p:grpSpPr>
        <p:sp>
          <p:nvSpPr>
            <p:cNvPr id="961" name="Shape"/>
            <p:cNvSpPr/>
            <p:nvPr/>
          </p:nvSpPr>
          <p:spPr>
            <a:xfrm>
              <a:off x="0" y="210552"/>
              <a:ext cx="958448" cy="105479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62" name="Shape"/>
            <p:cNvSpPr/>
            <p:nvPr/>
          </p:nvSpPr>
          <p:spPr>
            <a:xfrm>
              <a:off x="0" y="64881"/>
              <a:ext cx="958632" cy="28964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964"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965"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7" name="Image" descr="Image"/>
          <p:cNvPicPr>
            <a:picLocks noChangeAspect="1"/>
          </p:cNvPicPr>
          <p:nvPr/>
        </p:nvPicPr>
        <p:blipFill>
          <a:blip r:embed="rId2">
            <a:extLst/>
          </a:blip>
          <a:stretch>
            <a:fillRect/>
          </a:stretch>
        </p:blipFill>
        <p:spPr>
          <a:xfrm>
            <a:off x="-17326619" y="-14836521"/>
            <a:ext cx="57308379" cy="33232090"/>
          </a:xfrm>
          <a:prstGeom prst="rect">
            <a:avLst/>
          </a:prstGeom>
          <a:ln w="12700">
            <a:miter lim="400000"/>
          </a:ln>
        </p:spPr>
      </p:pic>
      <p:sp>
        <p:nvSpPr>
          <p:cNvPr id="968"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969" name="Federated Learning"/>
          <p:cNvSpPr txBox="1">
            <a:spLocks noGrp="1"/>
          </p:cNvSpPr>
          <p:nvPr>
            <p:ph type="title"/>
          </p:nvPr>
        </p:nvSpPr>
        <p:spPr>
          <a:xfrm>
            <a:off x="948753" y="734186"/>
            <a:ext cx="11055028" cy="2090675"/>
          </a:xfrm>
          <a:prstGeom prst="rect">
            <a:avLst/>
          </a:prstGeom>
        </p:spPr>
        <p:txBody>
          <a:bodyPr/>
          <a:lstStyle>
            <a:lvl1pPr>
              <a:defRPr sz="7200">
                <a:solidFill>
                  <a:srgbClr val="FFFFFF"/>
                </a:solidFill>
              </a:defRPr>
            </a:lvl1pPr>
          </a:lstStyle>
          <a:p>
            <a:r>
              <a:t>Federated Learning</a:t>
            </a:r>
          </a:p>
        </p:txBody>
      </p:sp>
      <p:sp>
        <p:nvSpPr>
          <p:cNvPr id="970"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971"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972" name="Initial"/>
          <p:cNvSpPr txBox="1"/>
          <p:nvPr/>
        </p:nvSpPr>
        <p:spPr>
          <a:xfrm>
            <a:off x="16902341" y="3371227"/>
            <a:ext cx="1714278"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BA7A82"/>
                </a:solidFill>
              </a:defRPr>
            </a:lvl1pPr>
          </a:lstStyle>
          <a:p>
            <a:r>
              <a:t>Initial</a:t>
            </a:r>
          </a:p>
        </p:txBody>
      </p:sp>
      <p:grpSp>
        <p:nvGrpSpPr>
          <p:cNvPr id="975" name="Group"/>
          <p:cNvGrpSpPr/>
          <p:nvPr/>
        </p:nvGrpSpPr>
        <p:grpSpPr>
          <a:xfrm>
            <a:off x="917067" y="3576980"/>
            <a:ext cx="4803038" cy="6014677"/>
            <a:chOff x="0" y="325074"/>
            <a:chExt cx="4803037" cy="6014676"/>
          </a:xfrm>
        </p:grpSpPr>
        <p:sp>
          <p:nvSpPr>
            <p:cNvPr id="973"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74"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976"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979" name="Group"/>
          <p:cNvGrpSpPr/>
          <p:nvPr/>
        </p:nvGrpSpPr>
        <p:grpSpPr>
          <a:xfrm>
            <a:off x="8175981" y="6889346"/>
            <a:ext cx="3739584" cy="4682950"/>
            <a:chOff x="0" y="253098"/>
            <a:chExt cx="3739582" cy="4682949"/>
          </a:xfrm>
        </p:grpSpPr>
        <p:sp>
          <p:nvSpPr>
            <p:cNvPr id="977"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78"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980"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983" name="Group"/>
          <p:cNvGrpSpPr/>
          <p:nvPr/>
        </p:nvGrpSpPr>
        <p:grpSpPr>
          <a:xfrm>
            <a:off x="14906896" y="8078941"/>
            <a:ext cx="2984383" cy="3737239"/>
            <a:chOff x="0" y="201985"/>
            <a:chExt cx="2984382" cy="3737237"/>
          </a:xfrm>
        </p:grpSpPr>
        <p:sp>
          <p:nvSpPr>
            <p:cNvPr id="981"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82"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984"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985"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1013" name="Group"/>
          <p:cNvGrpSpPr/>
          <p:nvPr/>
        </p:nvGrpSpPr>
        <p:grpSpPr>
          <a:xfrm>
            <a:off x="14247421" y="3017830"/>
            <a:ext cx="2469072" cy="2039212"/>
            <a:chOff x="0" y="0"/>
            <a:chExt cx="2469071" cy="2039211"/>
          </a:xfrm>
        </p:grpSpPr>
        <p:sp>
          <p:nvSpPr>
            <p:cNvPr id="986"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87"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88"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89"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90"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91"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992"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993" name="Connection Line"/>
            <p:cNvCxnSpPr>
              <a:stCxn id="989" idx="0"/>
              <a:endCxn id="986"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994" name="Connection Line"/>
            <p:cNvCxnSpPr>
              <a:stCxn id="990" idx="0"/>
              <a:endCxn id="986"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995" name="Connection Line"/>
            <p:cNvCxnSpPr>
              <a:stCxn id="991" idx="0"/>
              <a:endCxn id="986"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996" name="Connection Line"/>
            <p:cNvCxnSpPr>
              <a:stCxn id="987" idx="0"/>
              <a:endCxn id="989"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997" name="Connection Line"/>
            <p:cNvCxnSpPr>
              <a:stCxn id="987" idx="0"/>
              <a:endCxn id="990"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998" name="Connection Line"/>
            <p:cNvCxnSpPr>
              <a:stCxn id="987" idx="0"/>
              <a:endCxn id="991"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999" name="Connection Line"/>
            <p:cNvCxnSpPr>
              <a:stCxn id="988" idx="0"/>
              <a:endCxn id="989"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000" name="Connection Line"/>
            <p:cNvCxnSpPr>
              <a:stCxn id="988" idx="0"/>
              <a:endCxn id="990"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001" name="Connection Line"/>
            <p:cNvCxnSpPr>
              <a:stCxn id="991" idx="0"/>
              <a:endCxn id="988"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002"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03"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004" name="Connection Line"/>
            <p:cNvCxnSpPr>
              <a:stCxn id="991" idx="0"/>
              <a:endCxn id="1003"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005" name="Connection Line"/>
            <p:cNvCxnSpPr>
              <a:stCxn id="991" idx="0"/>
              <a:endCxn id="1002"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006" name="Connection Line"/>
            <p:cNvCxnSpPr>
              <a:stCxn id="991" idx="0"/>
              <a:endCxn id="992"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007" name="Connection Line"/>
            <p:cNvCxnSpPr>
              <a:stCxn id="990" idx="0"/>
              <a:endCxn id="1002"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008" name="Connection Line"/>
            <p:cNvCxnSpPr>
              <a:stCxn id="1003" idx="0"/>
              <a:endCxn id="990"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009" name="Connection Line"/>
            <p:cNvCxnSpPr>
              <a:stCxn id="990" idx="0"/>
              <a:endCxn id="992"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010" name="Connection Line"/>
            <p:cNvCxnSpPr>
              <a:stCxn id="1003" idx="0"/>
              <a:endCxn id="989"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011" name="Connection Line"/>
            <p:cNvCxnSpPr>
              <a:stCxn id="989" idx="0"/>
              <a:endCxn id="1002"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012" name="Connection Line"/>
            <p:cNvCxnSpPr>
              <a:stCxn id="989" idx="0"/>
              <a:endCxn id="992"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1041" name="Group"/>
          <p:cNvGrpSpPr/>
          <p:nvPr/>
        </p:nvGrpSpPr>
        <p:grpSpPr>
          <a:xfrm>
            <a:off x="14247421" y="3017830"/>
            <a:ext cx="2469072" cy="2039212"/>
            <a:chOff x="0" y="0"/>
            <a:chExt cx="2469071" cy="2039211"/>
          </a:xfrm>
        </p:grpSpPr>
        <p:sp>
          <p:nvSpPr>
            <p:cNvPr id="1014"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15"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16"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17"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18"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19"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20"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021" name="Connection Line"/>
            <p:cNvCxnSpPr>
              <a:stCxn id="1017" idx="0"/>
              <a:endCxn id="1014"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022" name="Connection Line"/>
            <p:cNvCxnSpPr>
              <a:stCxn id="1018" idx="0"/>
              <a:endCxn id="1014"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023" name="Connection Line"/>
            <p:cNvCxnSpPr>
              <a:stCxn id="1019" idx="0"/>
              <a:endCxn id="1014"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024" name="Connection Line"/>
            <p:cNvCxnSpPr>
              <a:stCxn id="1015" idx="0"/>
              <a:endCxn id="1017"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025" name="Connection Line"/>
            <p:cNvCxnSpPr>
              <a:stCxn id="1015" idx="0"/>
              <a:endCxn id="1018"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026" name="Connection Line"/>
            <p:cNvCxnSpPr>
              <a:stCxn id="1015" idx="0"/>
              <a:endCxn id="1019"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027" name="Connection Line"/>
            <p:cNvCxnSpPr>
              <a:stCxn id="1016" idx="0"/>
              <a:endCxn id="1017"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028" name="Connection Line"/>
            <p:cNvCxnSpPr>
              <a:stCxn id="1016" idx="0"/>
              <a:endCxn id="1018"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029" name="Connection Line"/>
            <p:cNvCxnSpPr>
              <a:stCxn id="1019" idx="0"/>
              <a:endCxn id="1016"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030"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31"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032" name="Connection Line"/>
            <p:cNvCxnSpPr>
              <a:stCxn id="1019" idx="0"/>
              <a:endCxn id="1031"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033" name="Connection Line"/>
            <p:cNvCxnSpPr>
              <a:stCxn id="1019" idx="0"/>
              <a:endCxn id="1030"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034" name="Connection Line"/>
            <p:cNvCxnSpPr>
              <a:stCxn id="1019" idx="0"/>
              <a:endCxn id="1020"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035" name="Connection Line"/>
            <p:cNvCxnSpPr>
              <a:stCxn id="1018" idx="0"/>
              <a:endCxn id="1030"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036" name="Connection Line"/>
            <p:cNvCxnSpPr>
              <a:stCxn id="1031" idx="0"/>
              <a:endCxn id="1018"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037" name="Connection Line"/>
            <p:cNvCxnSpPr>
              <a:stCxn id="1018" idx="0"/>
              <a:endCxn id="1020"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038" name="Connection Line"/>
            <p:cNvCxnSpPr>
              <a:stCxn id="1031" idx="0"/>
              <a:endCxn id="1017"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039" name="Connection Line"/>
            <p:cNvCxnSpPr>
              <a:stCxn id="1017" idx="0"/>
              <a:endCxn id="1030"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040" name="Connection Line"/>
            <p:cNvCxnSpPr>
              <a:stCxn id="1017" idx="0"/>
              <a:endCxn id="1020"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1042"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043"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1" nodeType="afterEffect">
                                  <p:stCondLst>
                                    <p:cond delay="0"/>
                                  </p:stCondLst>
                                  <p:iterate>
                                    <p:tmAbs val="0"/>
                                  </p:iterate>
                                  <p:childTnLst>
                                    <p:set>
                                      <p:cBhvr>
                                        <p:cTn id="6" fill="hold"/>
                                        <p:tgtEl>
                                          <p:spTgt spid="1013"/>
                                        </p:tgtEl>
                                        <p:attrNameLst>
                                          <p:attrName>style.visibility</p:attrName>
                                        </p:attrNameLst>
                                      </p:cBhvr>
                                      <p:to>
                                        <p:strVal val="visible"/>
                                      </p:to>
                                    </p:set>
                                    <p:animEffect transition="in" filter="dissolve">
                                      <p:cBhvr>
                                        <p:cTn id="7" dur="500"/>
                                        <p:tgtEl>
                                          <p:spTgt spid="10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3" grpId="1"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Rectangle"/>
          <p:cNvSpPr/>
          <p:nvPr/>
        </p:nvSpPr>
        <p:spPr>
          <a:xfrm>
            <a:off x="-60688" y="13341063"/>
            <a:ext cx="24505376" cy="380361"/>
          </a:xfrm>
          <a:prstGeom prst="rect">
            <a:avLst/>
          </a:prstGeom>
          <a:gradFill>
            <a:gsLst>
              <a:gs pos="3">
                <a:srgbClr val="BC6073"/>
              </a:gs>
              <a:gs pos="34020">
                <a:srgbClr val="E9BF83"/>
              </a:gs>
              <a:gs pos="72948">
                <a:srgbClr val="A1C9A6"/>
              </a:gs>
              <a:gs pos="100000">
                <a:srgbClr val="7293A8"/>
              </a:gs>
            </a:gsLst>
          </a:gradFill>
          <a:ln w="12700">
            <a:miter lim="400000"/>
          </a:ln>
        </p:spPr>
        <p:txBody>
          <a:bodyPr lIns="0" tIns="0" rIns="0" bIns="0" anchor="ctr"/>
          <a:lstStyle/>
          <a:p>
            <a:pPr>
              <a:lnSpc>
                <a:spcPct val="70000"/>
              </a:lnSpc>
              <a:defRPr sz="3200">
                <a:solidFill>
                  <a:srgbClr val="FFFFFF"/>
                </a:solidFill>
              </a:defRPr>
            </a:pPr>
            <a:endParaRPr/>
          </a:p>
        </p:txBody>
      </p:sp>
      <p:sp>
        <p:nvSpPr>
          <p:cNvPr id="162" name="OpenMined is a community focused on building…"/>
          <p:cNvSpPr txBox="1"/>
          <p:nvPr/>
        </p:nvSpPr>
        <p:spPr>
          <a:xfrm>
            <a:off x="5657422" y="5566405"/>
            <a:ext cx="13566280" cy="23114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4800" b="0"/>
            </a:pPr>
            <a:r>
              <a:t>OpenMined is a </a:t>
            </a:r>
            <a:r>
              <a:rPr b="1"/>
              <a:t>community</a:t>
            </a:r>
            <a:r>
              <a:t> focused on building </a:t>
            </a:r>
          </a:p>
          <a:p>
            <a:pPr>
              <a:defRPr sz="4800" b="0"/>
            </a:pPr>
            <a:r>
              <a:t>open-source technology for the </a:t>
            </a:r>
          </a:p>
          <a:p>
            <a:pPr>
              <a:defRPr sz="4800" b="0"/>
            </a:pPr>
            <a:r>
              <a:t>decentralized ownership of data and intelligence.</a:t>
            </a:r>
          </a:p>
        </p:txBody>
      </p:sp>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5"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046"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1049" name="Group"/>
          <p:cNvGrpSpPr/>
          <p:nvPr/>
        </p:nvGrpSpPr>
        <p:grpSpPr>
          <a:xfrm>
            <a:off x="917067" y="3576980"/>
            <a:ext cx="4803038" cy="6014677"/>
            <a:chOff x="0" y="325074"/>
            <a:chExt cx="4803037" cy="6014676"/>
          </a:xfrm>
        </p:grpSpPr>
        <p:sp>
          <p:nvSpPr>
            <p:cNvPr id="1047"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48"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050"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1053" name="Group"/>
          <p:cNvGrpSpPr/>
          <p:nvPr/>
        </p:nvGrpSpPr>
        <p:grpSpPr>
          <a:xfrm>
            <a:off x="8175981" y="6889346"/>
            <a:ext cx="3739584" cy="4682950"/>
            <a:chOff x="0" y="253098"/>
            <a:chExt cx="3739582" cy="4682949"/>
          </a:xfrm>
        </p:grpSpPr>
        <p:sp>
          <p:nvSpPr>
            <p:cNvPr id="1051"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52"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054"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1057" name="Group"/>
          <p:cNvGrpSpPr/>
          <p:nvPr/>
        </p:nvGrpSpPr>
        <p:grpSpPr>
          <a:xfrm>
            <a:off x="14906896" y="8078941"/>
            <a:ext cx="2984383" cy="3737239"/>
            <a:chOff x="0" y="201985"/>
            <a:chExt cx="2984382" cy="3737237"/>
          </a:xfrm>
        </p:grpSpPr>
        <p:sp>
          <p:nvSpPr>
            <p:cNvPr id="1055"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56"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058"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grpSp>
        <p:nvGrpSpPr>
          <p:cNvPr id="1086" name="Group"/>
          <p:cNvGrpSpPr/>
          <p:nvPr/>
        </p:nvGrpSpPr>
        <p:grpSpPr>
          <a:xfrm>
            <a:off x="2084050" y="5564712"/>
            <a:ext cx="2469072" cy="2039212"/>
            <a:chOff x="0" y="0"/>
            <a:chExt cx="2469071" cy="2039211"/>
          </a:xfrm>
        </p:grpSpPr>
        <p:sp>
          <p:nvSpPr>
            <p:cNvPr id="1059"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60"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61"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62"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63"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64"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65"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066" name="Connection Line"/>
            <p:cNvCxnSpPr>
              <a:stCxn id="1062" idx="0"/>
              <a:endCxn id="1059"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067" name="Connection Line"/>
            <p:cNvCxnSpPr>
              <a:stCxn id="1063" idx="0"/>
              <a:endCxn id="1059"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068" name="Connection Line"/>
            <p:cNvCxnSpPr>
              <a:stCxn id="1064" idx="0"/>
              <a:endCxn id="1059"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069" name="Connection Line"/>
            <p:cNvCxnSpPr>
              <a:stCxn id="1060" idx="0"/>
              <a:endCxn id="1062"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070" name="Connection Line"/>
            <p:cNvCxnSpPr>
              <a:stCxn id="1060" idx="0"/>
              <a:endCxn id="1063"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071" name="Connection Line"/>
            <p:cNvCxnSpPr>
              <a:stCxn id="1060" idx="0"/>
              <a:endCxn id="1064"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072" name="Connection Line"/>
            <p:cNvCxnSpPr>
              <a:stCxn id="1061" idx="0"/>
              <a:endCxn id="1062"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073" name="Connection Line"/>
            <p:cNvCxnSpPr>
              <a:stCxn id="1061" idx="0"/>
              <a:endCxn id="1063"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074" name="Connection Line"/>
            <p:cNvCxnSpPr>
              <a:stCxn id="1064" idx="0"/>
              <a:endCxn id="1061"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075"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76"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077" name="Connection Line"/>
            <p:cNvCxnSpPr>
              <a:stCxn id="1064" idx="0"/>
              <a:endCxn id="1076"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078" name="Connection Line"/>
            <p:cNvCxnSpPr>
              <a:stCxn id="1064" idx="0"/>
              <a:endCxn id="1075"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079" name="Connection Line"/>
            <p:cNvCxnSpPr>
              <a:stCxn id="1064" idx="0"/>
              <a:endCxn id="1065"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080" name="Connection Line"/>
            <p:cNvCxnSpPr>
              <a:stCxn id="1063" idx="0"/>
              <a:endCxn id="1075"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081" name="Connection Line"/>
            <p:cNvCxnSpPr>
              <a:stCxn id="1076" idx="0"/>
              <a:endCxn id="1063"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082" name="Connection Line"/>
            <p:cNvCxnSpPr>
              <a:stCxn id="1063" idx="0"/>
              <a:endCxn id="1065"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083" name="Connection Line"/>
            <p:cNvCxnSpPr>
              <a:stCxn id="1076" idx="0"/>
              <a:endCxn id="1062"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084" name="Connection Line"/>
            <p:cNvCxnSpPr>
              <a:stCxn id="1062" idx="0"/>
              <a:endCxn id="1075"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085" name="Connection Line"/>
            <p:cNvCxnSpPr>
              <a:stCxn id="1062" idx="0"/>
              <a:endCxn id="1065"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1087"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1088"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1089" name="Initial"/>
          <p:cNvSpPr txBox="1"/>
          <p:nvPr/>
        </p:nvSpPr>
        <p:spPr>
          <a:xfrm>
            <a:off x="16902341" y="3371227"/>
            <a:ext cx="1714278"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BA7A82"/>
                </a:solidFill>
              </a:defRPr>
            </a:lvl1pPr>
          </a:lstStyle>
          <a:p>
            <a:r>
              <a:t>Initial</a:t>
            </a:r>
          </a:p>
        </p:txBody>
      </p:sp>
      <p:grpSp>
        <p:nvGrpSpPr>
          <p:cNvPr id="1117" name="Group"/>
          <p:cNvGrpSpPr/>
          <p:nvPr/>
        </p:nvGrpSpPr>
        <p:grpSpPr>
          <a:xfrm>
            <a:off x="14247421" y="3017830"/>
            <a:ext cx="2469072" cy="2039212"/>
            <a:chOff x="0" y="0"/>
            <a:chExt cx="2469071" cy="2039211"/>
          </a:xfrm>
        </p:grpSpPr>
        <p:sp>
          <p:nvSpPr>
            <p:cNvPr id="1090"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91"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92"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93"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94"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95"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096"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097" name="Connection Line"/>
            <p:cNvCxnSpPr>
              <a:stCxn id="1093" idx="0"/>
              <a:endCxn id="1090"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098" name="Connection Line"/>
            <p:cNvCxnSpPr>
              <a:stCxn id="1094" idx="0"/>
              <a:endCxn id="1090"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099" name="Connection Line"/>
            <p:cNvCxnSpPr>
              <a:stCxn id="1095" idx="0"/>
              <a:endCxn id="1090"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100" name="Connection Line"/>
            <p:cNvCxnSpPr>
              <a:stCxn id="1091" idx="0"/>
              <a:endCxn id="1093"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101" name="Connection Line"/>
            <p:cNvCxnSpPr>
              <a:stCxn id="1091" idx="0"/>
              <a:endCxn id="1094"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102" name="Connection Line"/>
            <p:cNvCxnSpPr>
              <a:stCxn id="1091" idx="0"/>
              <a:endCxn id="1095"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103" name="Connection Line"/>
            <p:cNvCxnSpPr>
              <a:stCxn id="1092" idx="0"/>
              <a:endCxn id="1093"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104" name="Connection Line"/>
            <p:cNvCxnSpPr>
              <a:stCxn id="1092" idx="0"/>
              <a:endCxn id="1094"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105" name="Connection Line"/>
            <p:cNvCxnSpPr>
              <a:stCxn id="1095" idx="0"/>
              <a:endCxn id="1092"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106"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07"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108" name="Connection Line"/>
            <p:cNvCxnSpPr>
              <a:stCxn id="1095" idx="0"/>
              <a:endCxn id="1107"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109" name="Connection Line"/>
            <p:cNvCxnSpPr>
              <a:stCxn id="1095" idx="0"/>
              <a:endCxn id="1106"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110" name="Connection Line"/>
            <p:cNvCxnSpPr>
              <a:stCxn id="1095" idx="0"/>
              <a:endCxn id="1096"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111" name="Connection Line"/>
            <p:cNvCxnSpPr>
              <a:stCxn id="1094" idx="0"/>
              <a:endCxn id="1106"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112" name="Connection Line"/>
            <p:cNvCxnSpPr>
              <a:stCxn id="1107" idx="0"/>
              <a:endCxn id="1094"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113" name="Connection Line"/>
            <p:cNvCxnSpPr>
              <a:stCxn id="1094" idx="0"/>
              <a:endCxn id="1096"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114" name="Connection Line"/>
            <p:cNvCxnSpPr>
              <a:stCxn id="1107" idx="0"/>
              <a:endCxn id="1093"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115" name="Connection Line"/>
            <p:cNvCxnSpPr>
              <a:stCxn id="1093" idx="0"/>
              <a:endCxn id="1106"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116" name="Connection Line"/>
            <p:cNvCxnSpPr>
              <a:stCxn id="1093" idx="0"/>
              <a:endCxn id="1096"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1118"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119"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1120" name="Federated Learning"/>
          <p:cNvSpPr txBox="1">
            <a:spLocks noGrp="1"/>
          </p:cNvSpPr>
          <p:nvPr>
            <p:ph type="title" idx="4294967295"/>
          </p:nvPr>
        </p:nvSpPr>
        <p:spPr>
          <a:xfrm>
            <a:off x="948753" y="734186"/>
            <a:ext cx="11055028" cy="2090675"/>
          </a:xfrm>
          <a:prstGeom prst="rect">
            <a:avLst/>
          </a:prstGeom>
        </p:spPr>
        <p:txBody>
          <a:bodyPr/>
          <a:lstStyle>
            <a:lvl1pPr>
              <a:defRPr sz="7200">
                <a:solidFill>
                  <a:srgbClr val="FFFFFF"/>
                </a:solidFill>
              </a:defRPr>
            </a:lvl1pPr>
          </a:lstStyle>
          <a:p>
            <a:r>
              <a:t>Federated Learning</a:t>
            </a:r>
          </a:p>
        </p:txBody>
      </p:sp>
    </p:spTree>
  </p:cSld>
  <p:clrMapOvr>
    <a:masterClrMapping/>
  </p:clrMapOvr>
  <mc:AlternateContent xmlns:mc="http://schemas.openxmlformats.org/markup-compatibility/2006" xmlns:p14="http://schemas.microsoft.com/office/powerpoint/2010/main">
    <mc:Choice Requires="p14">
      <p:transition spd="slow" p14:dur="1250">
        <p:dissolv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123"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1124"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1125"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1126" name="Updated"/>
          <p:cNvSpPr txBox="1"/>
          <p:nvPr/>
        </p:nvSpPr>
        <p:spPr>
          <a:xfrm>
            <a:off x="16865818" y="3371227"/>
            <a:ext cx="2290466"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E19F7A"/>
                </a:solidFill>
              </a:defRPr>
            </a:lvl1pPr>
          </a:lstStyle>
          <a:p>
            <a:r>
              <a:t>Updated</a:t>
            </a:r>
          </a:p>
        </p:txBody>
      </p:sp>
      <p:grpSp>
        <p:nvGrpSpPr>
          <p:cNvPr id="1129" name="Group"/>
          <p:cNvGrpSpPr/>
          <p:nvPr/>
        </p:nvGrpSpPr>
        <p:grpSpPr>
          <a:xfrm>
            <a:off x="917067" y="3576980"/>
            <a:ext cx="4803038" cy="6014677"/>
            <a:chOff x="0" y="325074"/>
            <a:chExt cx="4803037" cy="6014676"/>
          </a:xfrm>
        </p:grpSpPr>
        <p:sp>
          <p:nvSpPr>
            <p:cNvPr id="1127"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28"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130"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1133" name="Group"/>
          <p:cNvGrpSpPr/>
          <p:nvPr/>
        </p:nvGrpSpPr>
        <p:grpSpPr>
          <a:xfrm>
            <a:off x="8175981" y="6889346"/>
            <a:ext cx="3739584" cy="4682950"/>
            <a:chOff x="0" y="253098"/>
            <a:chExt cx="3739582" cy="4682949"/>
          </a:xfrm>
        </p:grpSpPr>
        <p:sp>
          <p:nvSpPr>
            <p:cNvPr id="1131"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32"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134"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1137" name="Group"/>
          <p:cNvGrpSpPr/>
          <p:nvPr/>
        </p:nvGrpSpPr>
        <p:grpSpPr>
          <a:xfrm>
            <a:off x="14906896" y="8078941"/>
            <a:ext cx="2984383" cy="3737239"/>
            <a:chOff x="0" y="201985"/>
            <a:chExt cx="2984382" cy="3737237"/>
          </a:xfrm>
        </p:grpSpPr>
        <p:sp>
          <p:nvSpPr>
            <p:cNvPr id="1135"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36"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138"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grpSp>
        <p:nvGrpSpPr>
          <p:cNvPr id="1166" name="Group"/>
          <p:cNvGrpSpPr/>
          <p:nvPr/>
        </p:nvGrpSpPr>
        <p:grpSpPr>
          <a:xfrm>
            <a:off x="14247421" y="3017830"/>
            <a:ext cx="2469072" cy="2039212"/>
            <a:chOff x="0" y="0"/>
            <a:chExt cx="2469071" cy="2039211"/>
          </a:xfrm>
        </p:grpSpPr>
        <p:sp>
          <p:nvSpPr>
            <p:cNvPr id="1139"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40"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41"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42"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43"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44"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45"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146" name="Connection Line"/>
            <p:cNvCxnSpPr>
              <a:stCxn id="1142" idx="0"/>
              <a:endCxn id="1139"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147" name="Connection Line"/>
            <p:cNvCxnSpPr>
              <a:stCxn id="1143" idx="0"/>
              <a:endCxn id="1139"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148" name="Connection Line"/>
            <p:cNvCxnSpPr>
              <a:stCxn id="1144" idx="0"/>
              <a:endCxn id="1139"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149" name="Connection Line"/>
            <p:cNvCxnSpPr>
              <a:stCxn id="1140" idx="0"/>
              <a:endCxn id="1142"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150" name="Connection Line"/>
            <p:cNvCxnSpPr>
              <a:stCxn id="1140" idx="0"/>
              <a:endCxn id="1143"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151" name="Connection Line"/>
            <p:cNvCxnSpPr>
              <a:stCxn id="1140" idx="0"/>
              <a:endCxn id="1144"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152" name="Connection Line"/>
            <p:cNvCxnSpPr>
              <a:stCxn id="1141" idx="0"/>
              <a:endCxn id="1142"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153" name="Connection Line"/>
            <p:cNvCxnSpPr>
              <a:stCxn id="1141" idx="0"/>
              <a:endCxn id="1143"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154" name="Connection Line"/>
            <p:cNvCxnSpPr>
              <a:stCxn id="1144" idx="0"/>
              <a:endCxn id="1141"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155"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56"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157" name="Connection Line"/>
            <p:cNvCxnSpPr>
              <a:stCxn id="1144" idx="0"/>
              <a:endCxn id="1156"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158" name="Connection Line"/>
            <p:cNvCxnSpPr>
              <a:stCxn id="1144" idx="0"/>
              <a:endCxn id="1155"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159" name="Connection Line"/>
            <p:cNvCxnSpPr>
              <a:stCxn id="1144" idx="0"/>
              <a:endCxn id="1145"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160" name="Connection Line"/>
            <p:cNvCxnSpPr>
              <a:stCxn id="1143" idx="0"/>
              <a:endCxn id="1155"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161" name="Connection Line"/>
            <p:cNvCxnSpPr>
              <a:stCxn id="1156" idx="0"/>
              <a:endCxn id="1143"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162" name="Connection Line"/>
            <p:cNvCxnSpPr>
              <a:stCxn id="1143" idx="0"/>
              <a:endCxn id="1145"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163" name="Connection Line"/>
            <p:cNvCxnSpPr>
              <a:stCxn id="1156" idx="0"/>
              <a:endCxn id="1142"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164" name="Connection Line"/>
            <p:cNvCxnSpPr>
              <a:stCxn id="1142" idx="0"/>
              <a:endCxn id="1155"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165" name="Connection Line"/>
            <p:cNvCxnSpPr>
              <a:stCxn id="1142" idx="0"/>
              <a:endCxn id="1145"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1194" name="Group"/>
          <p:cNvGrpSpPr/>
          <p:nvPr/>
        </p:nvGrpSpPr>
        <p:grpSpPr>
          <a:xfrm>
            <a:off x="14247421" y="3017830"/>
            <a:ext cx="2469072" cy="2039212"/>
            <a:chOff x="0" y="0"/>
            <a:chExt cx="2469071" cy="2039211"/>
          </a:xfrm>
        </p:grpSpPr>
        <p:sp>
          <p:nvSpPr>
            <p:cNvPr id="1167"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68"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69"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70"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71"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72"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73"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174" name="Connection Line"/>
            <p:cNvCxnSpPr>
              <a:stCxn id="1170" idx="0"/>
              <a:endCxn id="1167"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175" name="Connection Line"/>
            <p:cNvCxnSpPr>
              <a:stCxn id="1171" idx="0"/>
              <a:endCxn id="1167"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176" name="Connection Line"/>
            <p:cNvCxnSpPr>
              <a:stCxn id="1172" idx="0"/>
              <a:endCxn id="1167"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177" name="Connection Line"/>
            <p:cNvCxnSpPr>
              <a:stCxn id="1168" idx="0"/>
              <a:endCxn id="1170"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178" name="Connection Line"/>
            <p:cNvCxnSpPr>
              <a:stCxn id="1168" idx="0"/>
              <a:endCxn id="1171"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179" name="Connection Line"/>
            <p:cNvCxnSpPr>
              <a:stCxn id="1168" idx="0"/>
              <a:endCxn id="1172"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180" name="Connection Line"/>
            <p:cNvCxnSpPr>
              <a:stCxn id="1169" idx="0"/>
              <a:endCxn id="1170"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181" name="Connection Line"/>
            <p:cNvCxnSpPr>
              <a:stCxn id="1169" idx="0"/>
              <a:endCxn id="1171"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182" name="Connection Line"/>
            <p:cNvCxnSpPr>
              <a:stCxn id="1172" idx="0"/>
              <a:endCxn id="1169"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183"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184"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185" name="Connection Line"/>
            <p:cNvCxnSpPr>
              <a:stCxn id="1172" idx="0"/>
              <a:endCxn id="1184"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186" name="Connection Line"/>
            <p:cNvCxnSpPr>
              <a:stCxn id="1172" idx="0"/>
              <a:endCxn id="1183"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187" name="Connection Line"/>
            <p:cNvCxnSpPr>
              <a:stCxn id="1172" idx="0"/>
              <a:endCxn id="1173"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188" name="Connection Line"/>
            <p:cNvCxnSpPr>
              <a:stCxn id="1171" idx="0"/>
              <a:endCxn id="1183"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189" name="Connection Line"/>
            <p:cNvCxnSpPr>
              <a:stCxn id="1184" idx="0"/>
              <a:endCxn id="1171"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190" name="Connection Line"/>
            <p:cNvCxnSpPr>
              <a:stCxn id="1171" idx="0"/>
              <a:endCxn id="1173"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191" name="Connection Line"/>
            <p:cNvCxnSpPr>
              <a:stCxn id="1184" idx="0"/>
              <a:endCxn id="1170"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192" name="Connection Line"/>
            <p:cNvCxnSpPr>
              <a:stCxn id="1170" idx="0"/>
              <a:endCxn id="1183"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193" name="Connection Line"/>
            <p:cNvCxnSpPr>
              <a:stCxn id="1170" idx="0"/>
              <a:endCxn id="1173"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1195"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196"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1197" name="Federated Learning"/>
          <p:cNvSpPr txBox="1">
            <a:spLocks noGrp="1"/>
          </p:cNvSpPr>
          <p:nvPr>
            <p:ph type="title" idx="4294967295"/>
          </p:nvPr>
        </p:nvSpPr>
        <p:spPr>
          <a:xfrm>
            <a:off x="948753" y="734186"/>
            <a:ext cx="11055028" cy="2090675"/>
          </a:xfrm>
          <a:prstGeom prst="rect">
            <a:avLst/>
          </a:prstGeom>
        </p:spPr>
        <p:txBody>
          <a:bodyPr/>
          <a:lstStyle>
            <a:lvl1pPr>
              <a:defRPr sz="7200">
                <a:solidFill>
                  <a:srgbClr val="FFFFFF"/>
                </a:solidFill>
              </a:defRPr>
            </a:lvl1pPr>
          </a:lstStyle>
          <a:p>
            <a:r>
              <a:t>Federated Learning</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200"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1201"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1202"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1203" name="Updated"/>
          <p:cNvSpPr txBox="1"/>
          <p:nvPr/>
        </p:nvSpPr>
        <p:spPr>
          <a:xfrm>
            <a:off x="16865818" y="3371227"/>
            <a:ext cx="2290466"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E19F7A"/>
                </a:solidFill>
              </a:defRPr>
            </a:lvl1pPr>
          </a:lstStyle>
          <a:p>
            <a:r>
              <a:t>Updated</a:t>
            </a:r>
          </a:p>
        </p:txBody>
      </p:sp>
      <p:grpSp>
        <p:nvGrpSpPr>
          <p:cNvPr id="1206" name="Group"/>
          <p:cNvGrpSpPr/>
          <p:nvPr/>
        </p:nvGrpSpPr>
        <p:grpSpPr>
          <a:xfrm>
            <a:off x="917067" y="3576980"/>
            <a:ext cx="4803038" cy="6014677"/>
            <a:chOff x="0" y="325074"/>
            <a:chExt cx="4803037" cy="6014676"/>
          </a:xfrm>
        </p:grpSpPr>
        <p:sp>
          <p:nvSpPr>
            <p:cNvPr id="1204"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05"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207"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1210" name="Group"/>
          <p:cNvGrpSpPr/>
          <p:nvPr/>
        </p:nvGrpSpPr>
        <p:grpSpPr>
          <a:xfrm>
            <a:off x="8175981" y="6889346"/>
            <a:ext cx="3739584" cy="4682950"/>
            <a:chOff x="0" y="253098"/>
            <a:chExt cx="3739582" cy="4682949"/>
          </a:xfrm>
        </p:grpSpPr>
        <p:sp>
          <p:nvSpPr>
            <p:cNvPr id="1208"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09"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211" name="Jack’s Data"/>
          <p:cNvSpPr txBox="1"/>
          <p:nvPr/>
        </p:nvSpPr>
        <p:spPr>
          <a:xfrm>
            <a:off x="9188827" y="10275177"/>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1214" name="Group"/>
          <p:cNvGrpSpPr/>
          <p:nvPr/>
        </p:nvGrpSpPr>
        <p:grpSpPr>
          <a:xfrm>
            <a:off x="14906896" y="8078941"/>
            <a:ext cx="2984383" cy="3737239"/>
            <a:chOff x="0" y="201985"/>
            <a:chExt cx="2984382" cy="3737237"/>
          </a:xfrm>
        </p:grpSpPr>
        <p:sp>
          <p:nvSpPr>
            <p:cNvPr id="1212"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13"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215"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grpSp>
        <p:nvGrpSpPr>
          <p:cNvPr id="1243" name="Group"/>
          <p:cNvGrpSpPr/>
          <p:nvPr/>
        </p:nvGrpSpPr>
        <p:grpSpPr>
          <a:xfrm>
            <a:off x="14247421" y="3017830"/>
            <a:ext cx="2469072" cy="2039212"/>
            <a:chOff x="0" y="0"/>
            <a:chExt cx="2469071" cy="2039211"/>
          </a:xfrm>
        </p:grpSpPr>
        <p:sp>
          <p:nvSpPr>
            <p:cNvPr id="1216"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17"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18"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19"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20"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21"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22"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223" name="Connection Line"/>
            <p:cNvCxnSpPr>
              <a:stCxn id="1219" idx="0"/>
              <a:endCxn id="1216"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224" name="Connection Line"/>
            <p:cNvCxnSpPr>
              <a:stCxn id="1220" idx="0"/>
              <a:endCxn id="1216"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225" name="Connection Line"/>
            <p:cNvCxnSpPr>
              <a:stCxn id="1221" idx="0"/>
              <a:endCxn id="1216"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226" name="Connection Line"/>
            <p:cNvCxnSpPr>
              <a:stCxn id="1217" idx="0"/>
              <a:endCxn id="1219"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227" name="Connection Line"/>
            <p:cNvCxnSpPr>
              <a:stCxn id="1217" idx="0"/>
              <a:endCxn id="1220"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228" name="Connection Line"/>
            <p:cNvCxnSpPr>
              <a:stCxn id="1217" idx="0"/>
              <a:endCxn id="1221"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229" name="Connection Line"/>
            <p:cNvCxnSpPr>
              <a:stCxn id="1218" idx="0"/>
              <a:endCxn id="1219"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230" name="Connection Line"/>
            <p:cNvCxnSpPr>
              <a:stCxn id="1218" idx="0"/>
              <a:endCxn id="1220"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231" name="Connection Line"/>
            <p:cNvCxnSpPr>
              <a:stCxn id="1221" idx="0"/>
              <a:endCxn id="1218"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232"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33"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234" name="Connection Line"/>
            <p:cNvCxnSpPr>
              <a:stCxn id="1221" idx="0"/>
              <a:endCxn id="1233"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235" name="Connection Line"/>
            <p:cNvCxnSpPr>
              <a:stCxn id="1221" idx="0"/>
              <a:endCxn id="1232"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236" name="Connection Line"/>
            <p:cNvCxnSpPr>
              <a:stCxn id="1221" idx="0"/>
              <a:endCxn id="1222"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237" name="Connection Line"/>
            <p:cNvCxnSpPr>
              <a:stCxn id="1220" idx="0"/>
              <a:endCxn id="1232"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238" name="Connection Line"/>
            <p:cNvCxnSpPr>
              <a:stCxn id="1233" idx="0"/>
              <a:endCxn id="1220"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239" name="Connection Line"/>
            <p:cNvCxnSpPr>
              <a:stCxn id="1220" idx="0"/>
              <a:endCxn id="1222"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240" name="Connection Line"/>
            <p:cNvCxnSpPr>
              <a:stCxn id="1233" idx="0"/>
              <a:endCxn id="1219"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241" name="Connection Line"/>
            <p:cNvCxnSpPr>
              <a:stCxn id="1219" idx="0"/>
              <a:endCxn id="1232"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242" name="Connection Line"/>
            <p:cNvCxnSpPr>
              <a:stCxn id="1219" idx="0"/>
              <a:endCxn id="1222"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1271" name="Group"/>
          <p:cNvGrpSpPr/>
          <p:nvPr/>
        </p:nvGrpSpPr>
        <p:grpSpPr>
          <a:xfrm>
            <a:off x="9187015" y="8606238"/>
            <a:ext cx="1717516" cy="1418500"/>
            <a:chOff x="0" y="0"/>
            <a:chExt cx="1717514" cy="1418498"/>
          </a:xfrm>
        </p:grpSpPr>
        <p:sp>
          <p:nvSpPr>
            <p:cNvPr id="1244" name="Circle"/>
            <p:cNvSpPr/>
            <p:nvPr/>
          </p:nvSpPr>
          <p:spPr>
            <a:xfrm>
              <a:off x="0" y="0"/>
              <a:ext cx="273490" cy="273490"/>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45" name="Circle"/>
            <p:cNvSpPr/>
            <p:nvPr/>
          </p:nvSpPr>
          <p:spPr>
            <a:xfrm>
              <a:off x="0" y="572504"/>
              <a:ext cx="273490" cy="27349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46" name="Circle"/>
            <p:cNvSpPr/>
            <p:nvPr/>
          </p:nvSpPr>
          <p:spPr>
            <a:xfrm>
              <a:off x="0" y="1145009"/>
              <a:ext cx="273490" cy="273490"/>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47" name="Circle"/>
            <p:cNvSpPr/>
            <p:nvPr/>
          </p:nvSpPr>
          <p:spPr>
            <a:xfrm>
              <a:off x="722012" y="0"/>
              <a:ext cx="273490" cy="273490"/>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48" name="Circle"/>
            <p:cNvSpPr/>
            <p:nvPr/>
          </p:nvSpPr>
          <p:spPr>
            <a:xfrm>
              <a:off x="722012" y="572504"/>
              <a:ext cx="273490" cy="27349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49" name="Circle"/>
            <p:cNvSpPr/>
            <p:nvPr/>
          </p:nvSpPr>
          <p:spPr>
            <a:xfrm>
              <a:off x="722012" y="1145009"/>
              <a:ext cx="273490" cy="273490"/>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50" name="Circle"/>
            <p:cNvSpPr/>
            <p:nvPr/>
          </p:nvSpPr>
          <p:spPr>
            <a:xfrm>
              <a:off x="1444024" y="0"/>
              <a:ext cx="273491" cy="273490"/>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251" name="Connection Line"/>
            <p:cNvCxnSpPr>
              <a:stCxn id="1247" idx="0"/>
              <a:endCxn id="1244" idx="0"/>
            </p:cNvCxnSpPr>
            <p:nvPr/>
          </p:nvCxnSpPr>
          <p:spPr>
            <a:xfrm flipH="1">
              <a:off x="136744" y="136744"/>
              <a:ext cx="722014" cy="1"/>
            </a:xfrm>
            <a:prstGeom prst="straightConnector1">
              <a:avLst/>
            </a:prstGeom>
            <a:ln w="38100" cap="flat">
              <a:solidFill>
                <a:srgbClr val="FFFFFF"/>
              </a:solidFill>
              <a:prstDash val="solid"/>
              <a:miter lim="400000"/>
            </a:ln>
            <a:effectLst/>
          </p:spPr>
        </p:cxnSp>
        <p:cxnSp>
          <p:nvCxnSpPr>
            <p:cNvPr id="1252" name="Connection Line"/>
            <p:cNvCxnSpPr>
              <a:stCxn id="1248" idx="0"/>
              <a:endCxn id="1244" idx="0"/>
            </p:cNvCxnSpPr>
            <p:nvPr/>
          </p:nvCxnSpPr>
          <p:spPr>
            <a:xfrm flipH="1" flipV="1">
              <a:off x="136744" y="136744"/>
              <a:ext cx="722014" cy="572506"/>
            </a:xfrm>
            <a:prstGeom prst="straightConnector1">
              <a:avLst/>
            </a:prstGeom>
            <a:ln w="38100" cap="flat">
              <a:solidFill>
                <a:srgbClr val="FFFFFF"/>
              </a:solidFill>
              <a:prstDash val="solid"/>
              <a:miter lim="400000"/>
            </a:ln>
            <a:effectLst/>
          </p:spPr>
        </p:cxnSp>
        <p:cxnSp>
          <p:nvCxnSpPr>
            <p:cNvPr id="1253" name="Connection Line"/>
            <p:cNvCxnSpPr>
              <a:stCxn id="1249" idx="0"/>
              <a:endCxn id="1244" idx="0"/>
            </p:cNvCxnSpPr>
            <p:nvPr/>
          </p:nvCxnSpPr>
          <p:spPr>
            <a:xfrm flipH="1" flipV="1">
              <a:off x="136744" y="136744"/>
              <a:ext cx="722014" cy="1145011"/>
            </a:xfrm>
            <a:prstGeom prst="straightConnector1">
              <a:avLst/>
            </a:prstGeom>
            <a:ln w="38100" cap="flat">
              <a:solidFill>
                <a:srgbClr val="FFFFFF"/>
              </a:solidFill>
              <a:prstDash val="solid"/>
              <a:miter lim="400000"/>
            </a:ln>
            <a:effectLst/>
          </p:spPr>
        </p:cxnSp>
        <p:cxnSp>
          <p:nvCxnSpPr>
            <p:cNvPr id="1254" name="Connection Line"/>
            <p:cNvCxnSpPr>
              <a:stCxn id="1245" idx="0"/>
              <a:endCxn id="1247" idx="0"/>
            </p:cNvCxnSpPr>
            <p:nvPr/>
          </p:nvCxnSpPr>
          <p:spPr>
            <a:xfrm flipV="1">
              <a:off x="136744" y="136744"/>
              <a:ext cx="722014" cy="572506"/>
            </a:xfrm>
            <a:prstGeom prst="straightConnector1">
              <a:avLst/>
            </a:prstGeom>
            <a:ln w="38100" cap="flat">
              <a:solidFill>
                <a:srgbClr val="FFFFFF"/>
              </a:solidFill>
              <a:prstDash val="solid"/>
              <a:miter lim="400000"/>
            </a:ln>
            <a:effectLst/>
          </p:spPr>
        </p:cxnSp>
        <p:cxnSp>
          <p:nvCxnSpPr>
            <p:cNvPr id="1255" name="Connection Line"/>
            <p:cNvCxnSpPr>
              <a:stCxn id="1245" idx="0"/>
              <a:endCxn id="1248" idx="0"/>
            </p:cNvCxnSpPr>
            <p:nvPr/>
          </p:nvCxnSpPr>
          <p:spPr>
            <a:xfrm>
              <a:off x="136744" y="709249"/>
              <a:ext cx="722014" cy="1"/>
            </a:xfrm>
            <a:prstGeom prst="straightConnector1">
              <a:avLst/>
            </a:prstGeom>
            <a:ln w="38100" cap="flat">
              <a:solidFill>
                <a:srgbClr val="FFFFFF"/>
              </a:solidFill>
              <a:prstDash val="solid"/>
              <a:miter lim="400000"/>
            </a:ln>
            <a:effectLst/>
          </p:spPr>
        </p:cxnSp>
        <p:cxnSp>
          <p:nvCxnSpPr>
            <p:cNvPr id="1256" name="Connection Line"/>
            <p:cNvCxnSpPr>
              <a:stCxn id="1245" idx="0"/>
              <a:endCxn id="1249" idx="0"/>
            </p:cNvCxnSpPr>
            <p:nvPr/>
          </p:nvCxnSpPr>
          <p:spPr>
            <a:xfrm>
              <a:off x="136744" y="709249"/>
              <a:ext cx="722014" cy="572506"/>
            </a:xfrm>
            <a:prstGeom prst="straightConnector1">
              <a:avLst/>
            </a:prstGeom>
            <a:ln w="38100" cap="flat">
              <a:solidFill>
                <a:srgbClr val="FFFFFF"/>
              </a:solidFill>
              <a:prstDash val="solid"/>
              <a:miter lim="400000"/>
            </a:ln>
            <a:effectLst/>
          </p:spPr>
        </p:cxnSp>
        <p:cxnSp>
          <p:nvCxnSpPr>
            <p:cNvPr id="1257" name="Connection Line"/>
            <p:cNvCxnSpPr>
              <a:stCxn id="1246" idx="0"/>
              <a:endCxn id="1247" idx="0"/>
            </p:cNvCxnSpPr>
            <p:nvPr/>
          </p:nvCxnSpPr>
          <p:spPr>
            <a:xfrm flipV="1">
              <a:off x="136744" y="136744"/>
              <a:ext cx="722014" cy="1145011"/>
            </a:xfrm>
            <a:prstGeom prst="straightConnector1">
              <a:avLst/>
            </a:prstGeom>
            <a:ln w="38100" cap="flat">
              <a:solidFill>
                <a:srgbClr val="FFFFFF"/>
              </a:solidFill>
              <a:prstDash val="solid"/>
              <a:miter lim="400000"/>
            </a:ln>
            <a:effectLst/>
          </p:spPr>
        </p:cxnSp>
        <p:cxnSp>
          <p:nvCxnSpPr>
            <p:cNvPr id="1258" name="Connection Line"/>
            <p:cNvCxnSpPr>
              <a:stCxn id="1246" idx="0"/>
              <a:endCxn id="1248" idx="0"/>
            </p:cNvCxnSpPr>
            <p:nvPr/>
          </p:nvCxnSpPr>
          <p:spPr>
            <a:xfrm flipV="1">
              <a:off x="136744" y="709249"/>
              <a:ext cx="722014" cy="572506"/>
            </a:xfrm>
            <a:prstGeom prst="straightConnector1">
              <a:avLst/>
            </a:prstGeom>
            <a:ln w="38100" cap="flat">
              <a:solidFill>
                <a:srgbClr val="FFFFFF"/>
              </a:solidFill>
              <a:prstDash val="solid"/>
              <a:miter lim="400000"/>
            </a:ln>
            <a:effectLst/>
          </p:spPr>
        </p:cxnSp>
        <p:cxnSp>
          <p:nvCxnSpPr>
            <p:cNvPr id="1259" name="Connection Line"/>
            <p:cNvCxnSpPr>
              <a:stCxn id="1249" idx="0"/>
              <a:endCxn id="1246" idx="0"/>
            </p:cNvCxnSpPr>
            <p:nvPr/>
          </p:nvCxnSpPr>
          <p:spPr>
            <a:xfrm flipH="1">
              <a:off x="136744" y="1281754"/>
              <a:ext cx="722014" cy="1"/>
            </a:xfrm>
            <a:prstGeom prst="straightConnector1">
              <a:avLst/>
            </a:prstGeom>
            <a:ln w="38100" cap="flat">
              <a:solidFill>
                <a:srgbClr val="FFFFFF"/>
              </a:solidFill>
              <a:prstDash val="solid"/>
              <a:miter lim="400000"/>
            </a:ln>
            <a:effectLst/>
          </p:spPr>
        </p:cxnSp>
        <p:sp>
          <p:nvSpPr>
            <p:cNvPr id="1260" name="Circle"/>
            <p:cNvSpPr/>
            <p:nvPr/>
          </p:nvSpPr>
          <p:spPr>
            <a:xfrm>
              <a:off x="1444024" y="572504"/>
              <a:ext cx="273491" cy="273491"/>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61" name="Circle"/>
            <p:cNvSpPr/>
            <p:nvPr/>
          </p:nvSpPr>
          <p:spPr>
            <a:xfrm>
              <a:off x="1444024" y="1145009"/>
              <a:ext cx="273491" cy="273490"/>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262" name="Connection Line"/>
            <p:cNvCxnSpPr>
              <a:stCxn id="1249" idx="0"/>
              <a:endCxn id="1261" idx="0"/>
            </p:cNvCxnSpPr>
            <p:nvPr/>
          </p:nvCxnSpPr>
          <p:spPr>
            <a:xfrm>
              <a:off x="858757" y="1281754"/>
              <a:ext cx="722013" cy="1"/>
            </a:xfrm>
            <a:prstGeom prst="straightConnector1">
              <a:avLst/>
            </a:prstGeom>
            <a:ln w="38100" cap="flat">
              <a:solidFill>
                <a:srgbClr val="FFFFFF"/>
              </a:solidFill>
              <a:prstDash val="solid"/>
              <a:miter lim="400000"/>
            </a:ln>
            <a:effectLst/>
          </p:spPr>
        </p:cxnSp>
        <p:cxnSp>
          <p:nvCxnSpPr>
            <p:cNvPr id="1263" name="Connection Line"/>
            <p:cNvCxnSpPr>
              <a:stCxn id="1249" idx="0"/>
              <a:endCxn id="1260" idx="0"/>
            </p:cNvCxnSpPr>
            <p:nvPr/>
          </p:nvCxnSpPr>
          <p:spPr>
            <a:xfrm flipV="1">
              <a:off x="858757" y="709249"/>
              <a:ext cx="722013" cy="572506"/>
            </a:xfrm>
            <a:prstGeom prst="straightConnector1">
              <a:avLst/>
            </a:prstGeom>
            <a:ln w="38100" cap="flat">
              <a:solidFill>
                <a:srgbClr val="FFFFFF"/>
              </a:solidFill>
              <a:prstDash val="solid"/>
              <a:miter lim="400000"/>
            </a:ln>
            <a:effectLst/>
          </p:spPr>
        </p:cxnSp>
        <p:cxnSp>
          <p:nvCxnSpPr>
            <p:cNvPr id="1264" name="Connection Line"/>
            <p:cNvCxnSpPr>
              <a:stCxn id="1249" idx="0"/>
              <a:endCxn id="1250" idx="0"/>
            </p:cNvCxnSpPr>
            <p:nvPr/>
          </p:nvCxnSpPr>
          <p:spPr>
            <a:xfrm flipV="1">
              <a:off x="858757" y="136744"/>
              <a:ext cx="722013" cy="1145011"/>
            </a:xfrm>
            <a:prstGeom prst="straightConnector1">
              <a:avLst/>
            </a:prstGeom>
            <a:ln w="38100" cap="flat">
              <a:solidFill>
                <a:srgbClr val="FFFFFF"/>
              </a:solidFill>
              <a:prstDash val="solid"/>
              <a:miter lim="400000"/>
            </a:ln>
            <a:effectLst/>
          </p:spPr>
        </p:cxnSp>
        <p:cxnSp>
          <p:nvCxnSpPr>
            <p:cNvPr id="1265" name="Connection Line"/>
            <p:cNvCxnSpPr>
              <a:stCxn id="1248" idx="0"/>
              <a:endCxn id="1260" idx="0"/>
            </p:cNvCxnSpPr>
            <p:nvPr/>
          </p:nvCxnSpPr>
          <p:spPr>
            <a:xfrm>
              <a:off x="858757" y="709249"/>
              <a:ext cx="722013" cy="1"/>
            </a:xfrm>
            <a:prstGeom prst="straightConnector1">
              <a:avLst/>
            </a:prstGeom>
            <a:ln w="38100" cap="flat">
              <a:solidFill>
                <a:srgbClr val="FFFFFF"/>
              </a:solidFill>
              <a:prstDash val="solid"/>
              <a:miter lim="400000"/>
            </a:ln>
            <a:effectLst/>
          </p:spPr>
        </p:cxnSp>
        <p:cxnSp>
          <p:nvCxnSpPr>
            <p:cNvPr id="1266" name="Connection Line"/>
            <p:cNvCxnSpPr>
              <a:stCxn id="1261" idx="0"/>
              <a:endCxn id="1248" idx="0"/>
            </p:cNvCxnSpPr>
            <p:nvPr/>
          </p:nvCxnSpPr>
          <p:spPr>
            <a:xfrm flipH="1" flipV="1">
              <a:off x="858757" y="709249"/>
              <a:ext cx="722013" cy="572506"/>
            </a:xfrm>
            <a:prstGeom prst="straightConnector1">
              <a:avLst/>
            </a:prstGeom>
            <a:ln w="38100" cap="flat">
              <a:solidFill>
                <a:srgbClr val="FFFFFF"/>
              </a:solidFill>
              <a:prstDash val="solid"/>
              <a:miter lim="400000"/>
            </a:ln>
            <a:effectLst/>
          </p:spPr>
        </p:cxnSp>
        <p:cxnSp>
          <p:nvCxnSpPr>
            <p:cNvPr id="1267" name="Connection Line"/>
            <p:cNvCxnSpPr>
              <a:stCxn id="1248" idx="0"/>
              <a:endCxn id="1250" idx="0"/>
            </p:cNvCxnSpPr>
            <p:nvPr/>
          </p:nvCxnSpPr>
          <p:spPr>
            <a:xfrm flipV="1">
              <a:off x="858757" y="136744"/>
              <a:ext cx="722013" cy="572506"/>
            </a:xfrm>
            <a:prstGeom prst="straightConnector1">
              <a:avLst/>
            </a:prstGeom>
            <a:ln w="38100" cap="flat">
              <a:solidFill>
                <a:srgbClr val="FFFFFF"/>
              </a:solidFill>
              <a:prstDash val="solid"/>
              <a:miter lim="400000"/>
            </a:ln>
            <a:effectLst/>
          </p:spPr>
        </p:cxnSp>
        <p:cxnSp>
          <p:nvCxnSpPr>
            <p:cNvPr id="1268" name="Connection Line"/>
            <p:cNvCxnSpPr>
              <a:stCxn id="1261" idx="0"/>
              <a:endCxn id="1247" idx="0"/>
            </p:cNvCxnSpPr>
            <p:nvPr/>
          </p:nvCxnSpPr>
          <p:spPr>
            <a:xfrm flipH="1" flipV="1">
              <a:off x="858757" y="136744"/>
              <a:ext cx="722013" cy="1145011"/>
            </a:xfrm>
            <a:prstGeom prst="straightConnector1">
              <a:avLst/>
            </a:prstGeom>
            <a:ln w="38100" cap="flat">
              <a:solidFill>
                <a:srgbClr val="FFFFFF"/>
              </a:solidFill>
              <a:prstDash val="solid"/>
              <a:miter lim="400000"/>
            </a:ln>
            <a:effectLst/>
          </p:spPr>
        </p:cxnSp>
        <p:cxnSp>
          <p:nvCxnSpPr>
            <p:cNvPr id="1269" name="Connection Line"/>
            <p:cNvCxnSpPr>
              <a:stCxn id="1247" idx="0"/>
              <a:endCxn id="1260" idx="0"/>
            </p:cNvCxnSpPr>
            <p:nvPr/>
          </p:nvCxnSpPr>
          <p:spPr>
            <a:xfrm>
              <a:off x="858757" y="136744"/>
              <a:ext cx="722013" cy="572506"/>
            </a:xfrm>
            <a:prstGeom prst="straightConnector1">
              <a:avLst/>
            </a:prstGeom>
            <a:ln w="38100" cap="flat">
              <a:solidFill>
                <a:srgbClr val="FFFFFF"/>
              </a:solidFill>
              <a:prstDash val="solid"/>
              <a:miter lim="400000"/>
            </a:ln>
            <a:effectLst/>
          </p:spPr>
        </p:cxnSp>
        <p:cxnSp>
          <p:nvCxnSpPr>
            <p:cNvPr id="1270" name="Connection Line"/>
            <p:cNvCxnSpPr>
              <a:stCxn id="1247" idx="0"/>
              <a:endCxn id="1250" idx="0"/>
            </p:cNvCxnSpPr>
            <p:nvPr/>
          </p:nvCxnSpPr>
          <p:spPr>
            <a:xfrm>
              <a:off x="858757" y="136744"/>
              <a:ext cx="722013" cy="1"/>
            </a:xfrm>
            <a:prstGeom prst="straightConnector1">
              <a:avLst/>
            </a:prstGeom>
            <a:ln w="38100" cap="flat">
              <a:solidFill>
                <a:srgbClr val="FFFFFF"/>
              </a:solidFill>
              <a:prstDash val="solid"/>
              <a:miter lim="400000"/>
            </a:ln>
            <a:effectLst/>
          </p:spPr>
        </p:cxnSp>
      </p:grpSp>
      <p:sp>
        <p:nvSpPr>
          <p:cNvPr id="1272"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273"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1274" name="Federated Learning"/>
          <p:cNvSpPr txBox="1">
            <a:spLocks noGrp="1"/>
          </p:cNvSpPr>
          <p:nvPr>
            <p:ph type="title" idx="4294967295"/>
          </p:nvPr>
        </p:nvSpPr>
        <p:spPr>
          <a:xfrm>
            <a:off x="948753" y="734186"/>
            <a:ext cx="11055028" cy="2090675"/>
          </a:xfrm>
          <a:prstGeom prst="rect">
            <a:avLst/>
          </a:prstGeom>
        </p:spPr>
        <p:txBody>
          <a:bodyPr/>
          <a:lstStyle>
            <a:lvl1pPr>
              <a:defRPr sz="7200">
                <a:solidFill>
                  <a:srgbClr val="FFFFFF"/>
                </a:solidFill>
              </a:defRPr>
            </a:lvl1pPr>
          </a:lstStyle>
          <a:p>
            <a:r>
              <a:t>Federated Learning</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6"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277"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1278"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1279"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1280" name="Updated"/>
          <p:cNvSpPr txBox="1"/>
          <p:nvPr/>
        </p:nvSpPr>
        <p:spPr>
          <a:xfrm>
            <a:off x="16865818" y="3371227"/>
            <a:ext cx="2290466"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E19F7A"/>
                </a:solidFill>
              </a:defRPr>
            </a:lvl1pPr>
          </a:lstStyle>
          <a:p>
            <a:r>
              <a:t>Updated</a:t>
            </a:r>
          </a:p>
        </p:txBody>
      </p:sp>
      <p:grpSp>
        <p:nvGrpSpPr>
          <p:cNvPr id="1283" name="Group"/>
          <p:cNvGrpSpPr/>
          <p:nvPr/>
        </p:nvGrpSpPr>
        <p:grpSpPr>
          <a:xfrm>
            <a:off x="917067" y="3576980"/>
            <a:ext cx="4803038" cy="6014677"/>
            <a:chOff x="0" y="325074"/>
            <a:chExt cx="4803037" cy="6014676"/>
          </a:xfrm>
        </p:grpSpPr>
        <p:sp>
          <p:nvSpPr>
            <p:cNvPr id="1281"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82"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284"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1287" name="Group"/>
          <p:cNvGrpSpPr/>
          <p:nvPr/>
        </p:nvGrpSpPr>
        <p:grpSpPr>
          <a:xfrm>
            <a:off x="8175981" y="6889346"/>
            <a:ext cx="3739584" cy="4682950"/>
            <a:chOff x="0" y="253098"/>
            <a:chExt cx="3739582" cy="4682949"/>
          </a:xfrm>
        </p:grpSpPr>
        <p:sp>
          <p:nvSpPr>
            <p:cNvPr id="1285"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86"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288" name="Jack’s Data"/>
          <p:cNvSpPr txBox="1"/>
          <p:nvPr/>
        </p:nvSpPr>
        <p:spPr>
          <a:xfrm>
            <a:off x="9188827" y="10275177"/>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1291" name="Group"/>
          <p:cNvGrpSpPr/>
          <p:nvPr/>
        </p:nvGrpSpPr>
        <p:grpSpPr>
          <a:xfrm>
            <a:off x="14906896" y="8078941"/>
            <a:ext cx="2984383" cy="3737239"/>
            <a:chOff x="0" y="201985"/>
            <a:chExt cx="2984382" cy="3737237"/>
          </a:xfrm>
        </p:grpSpPr>
        <p:sp>
          <p:nvSpPr>
            <p:cNvPr id="1289"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90"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292"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grpSp>
        <p:nvGrpSpPr>
          <p:cNvPr id="1320" name="Group"/>
          <p:cNvGrpSpPr/>
          <p:nvPr/>
        </p:nvGrpSpPr>
        <p:grpSpPr>
          <a:xfrm>
            <a:off x="14247421" y="3017830"/>
            <a:ext cx="2469072" cy="2039212"/>
            <a:chOff x="0" y="0"/>
            <a:chExt cx="2469071" cy="2039211"/>
          </a:xfrm>
        </p:grpSpPr>
        <p:sp>
          <p:nvSpPr>
            <p:cNvPr id="1293" name="Circle"/>
            <p:cNvSpPr/>
            <p:nvPr/>
          </p:nvSpPr>
          <p:spPr>
            <a:xfrm>
              <a:off x="0"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94" name="Circle"/>
            <p:cNvSpPr/>
            <p:nvPr/>
          </p:nvSpPr>
          <p:spPr>
            <a:xfrm>
              <a:off x="0"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95" name="Circle"/>
            <p:cNvSpPr/>
            <p:nvPr/>
          </p:nvSpPr>
          <p:spPr>
            <a:xfrm>
              <a:off x="0"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96" name="Circle"/>
            <p:cNvSpPr/>
            <p:nvPr/>
          </p:nvSpPr>
          <p:spPr>
            <a:xfrm>
              <a:off x="1037953"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97" name="Circle"/>
            <p:cNvSpPr/>
            <p:nvPr/>
          </p:nvSpPr>
          <p:spPr>
            <a:xfrm>
              <a:off x="1037953"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98" name="Circle"/>
            <p:cNvSpPr/>
            <p:nvPr/>
          </p:nvSpPr>
          <p:spPr>
            <a:xfrm>
              <a:off x="1037953"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299" name="Circle"/>
            <p:cNvSpPr/>
            <p:nvPr/>
          </p:nvSpPr>
          <p:spPr>
            <a:xfrm>
              <a:off x="2075907"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300" name="Connection Line"/>
            <p:cNvCxnSpPr>
              <a:stCxn id="1296" idx="0"/>
              <a:endCxn id="1293"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301" name="Connection Line"/>
            <p:cNvCxnSpPr>
              <a:stCxn id="1297" idx="0"/>
              <a:endCxn id="1293"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302" name="Connection Line"/>
            <p:cNvCxnSpPr>
              <a:stCxn id="1298" idx="0"/>
              <a:endCxn id="1293"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303" name="Connection Line"/>
            <p:cNvCxnSpPr>
              <a:stCxn id="1294" idx="0"/>
              <a:endCxn id="1296"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304" name="Connection Line"/>
            <p:cNvCxnSpPr>
              <a:stCxn id="1294" idx="0"/>
              <a:endCxn id="1297"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305" name="Connection Line"/>
            <p:cNvCxnSpPr>
              <a:stCxn id="1294" idx="0"/>
              <a:endCxn id="1298"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306" name="Connection Line"/>
            <p:cNvCxnSpPr>
              <a:stCxn id="1295" idx="0"/>
              <a:endCxn id="1296"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307" name="Connection Line"/>
            <p:cNvCxnSpPr>
              <a:stCxn id="1295" idx="0"/>
              <a:endCxn id="1297"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308" name="Connection Line"/>
            <p:cNvCxnSpPr>
              <a:stCxn id="1298" idx="0"/>
              <a:endCxn id="1295"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309" name="Circle"/>
            <p:cNvSpPr/>
            <p:nvPr/>
          </p:nvSpPr>
          <p:spPr>
            <a:xfrm>
              <a:off x="2075907"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10" name="Circle"/>
            <p:cNvSpPr/>
            <p:nvPr/>
          </p:nvSpPr>
          <p:spPr>
            <a:xfrm>
              <a:off x="2075907"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311" name="Connection Line"/>
            <p:cNvCxnSpPr>
              <a:stCxn id="1298" idx="0"/>
              <a:endCxn id="1310"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312" name="Connection Line"/>
            <p:cNvCxnSpPr>
              <a:stCxn id="1298" idx="0"/>
              <a:endCxn id="1309"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313" name="Connection Line"/>
            <p:cNvCxnSpPr>
              <a:stCxn id="1298" idx="0"/>
              <a:endCxn id="1299"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314" name="Connection Line"/>
            <p:cNvCxnSpPr>
              <a:stCxn id="1297" idx="0"/>
              <a:endCxn id="1309"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315" name="Connection Line"/>
            <p:cNvCxnSpPr>
              <a:stCxn id="1310" idx="0"/>
              <a:endCxn id="1297"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316" name="Connection Line"/>
            <p:cNvCxnSpPr>
              <a:stCxn id="1297" idx="0"/>
              <a:endCxn id="1299"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317" name="Connection Line"/>
            <p:cNvCxnSpPr>
              <a:stCxn id="1310" idx="0"/>
              <a:endCxn id="1296"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318" name="Connection Line"/>
            <p:cNvCxnSpPr>
              <a:stCxn id="1296" idx="0"/>
              <a:endCxn id="1309"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319" name="Connection Line"/>
            <p:cNvCxnSpPr>
              <a:stCxn id="1296" idx="0"/>
              <a:endCxn id="1299"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1348" name="Group"/>
          <p:cNvGrpSpPr/>
          <p:nvPr/>
        </p:nvGrpSpPr>
        <p:grpSpPr>
          <a:xfrm>
            <a:off x="14247421" y="3017830"/>
            <a:ext cx="2469072" cy="2039212"/>
            <a:chOff x="0" y="0"/>
            <a:chExt cx="2469071" cy="2039211"/>
          </a:xfrm>
        </p:grpSpPr>
        <p:sp>
          <p:nvSpPr>
            <p:cNvPr id="1321" name="Circle"/>
            <p:cNvSpPr/>
            <p:nvPr/>
          </p:nvSpPr>
          <p:spPr>
            <a:xfrm>
              <a:off x="0"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22" name="Circle"/>
            <p:cNvSpPr/>
            <p:nvPr/>
          </p:nvSpPr>
          <p:spPr>
            <a:xfrm>
              <a:off x="0"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23" name="Circle"/>
            <p:cNvSpPr/>
            <p:nvPr/>
          </p:nvSpPr>
          <p:spPr>
            <a:xfrm>
              <a:off x="0"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24" name="Circle"/>
            <p:cNvSpPr/>
            <p:nvPr/>
          </p:nvSpPr>
          <p:spPr>
            <a:xfrm>
              <a:off x="1037953"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25" name="Circle"/>
            <p:cNvSpPr/>
            <p:nvPr/>
          </p:nvSpPr>
          <p:spPr>
            <a:xfrm>
              <a:off x="1037953"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26" name="Circle"/>
            <p:cNvSpPr/>
            <p:nvPr/>
          </p:nvSpPr>
          <p:spPr>
            <a:xfrm>
              <a:off x="1037953"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27" name="Circle"/>
            <p:cNvSpPr/>
            <p:nvPr/>
          </p:nvSpPr>
          <p:spPr>
            <a:xfrm>
              <a:off x="2075907"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328" name="Connection Line"/>
            <p:cNvCxnSpPr>
              <a:stCxn id="1324" idx="0"/>
              <a:endCxn id="1321"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329" name="Connection Line"/>
            <p:cNvCxnSpPr>
              <a:stCxn id="1325" idx="0"/>
              <a:endCxn id="1321"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330" name="Connection Line"/>
            <p:cNvCxnSpPr>
              <a:stCxn id="1326" idx="0"/>
              <a:endCxn id="1321"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331" name="Connection Line"/>
            <p:cNvCxnSpPr>
              <a:stCxn id="1322" idx="0"/>
              <a:endCxn id="1324"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332" name="Connection Line"/>
            <p:cNvCxnSpPr>
              <a:stCxn id="1322" idx="0"/>
              <a:endCxn id="1325"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333" name="Connection Line"/>
            <p:cNvCxnSpPr>
              <a:stCxn id="1322" idx="0"/>
              <a:endCxn id="1326"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334" name="Connection Line"/>
            <p:cNvCxnSpPr>
              <a:stCxn id="1323" idx="0"/>
              <a:endCxn id="1324"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335" name="Connection Line"/>
            <p:cNvCxnSpPr>
              <a:stCxn id="1323" idx="0"/>
              <a:endCxn id="1325"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336" name="Connection Line"/>
            <p:cNvCxnSpPr>
              <a:stCxn id="1326" idx="0"/>
              <a:endCxn id="1323"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337" name="Circle"/>
            <p:cNvSpPr/>
            <p:nvPr/>
          </p:nvSpPr>
          <p:spPr>
            <a:xfrm>
              <a:off x="2075907"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38" name="Circle"/>
            <p:cNvSpPr/>
            <p:nvPr/>
          </p:nvSpPr>
          <p:spPr>
            <a:xfrm>
              <a:off x="2075907"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339" name="Connection Line"/>
            <p:cNvCxnSpPr>
              <a:stCxn id="1326" idx="0"/>
              <a:endCxn id="1338"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340" name="Connection Line"/>
            <p:cNvCxnSpPr>
              <a:stCxn id="1326" idx="0"/>
              <a:endCxn id="1337"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341" name="Connection Line"/>
            <p:cNvCxnSpPr>
              <a:stCxn id="1326" idx="0"/>
              <a:endCxn id="1327"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342" name="Connection Line"/>
            <p:cNvCxnSpPr>
              <a:stCxn id="1325" idx="0"/>
              <a:endCxn id="1337"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343" name="Connection Line"/>
            <p:cNvCxnSpPr>
              <a:stCxn id="1338" idx="0"/>
              <a:endCxn id="1325"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344" name="Connection Line"/>
            <p:cNvCxnSpPr>
              <a:stCxn id="1325" idx="0"/>
              <a:endCxn id="1327"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345" name="Connection Line"/>
            <p:cNvCxnSpPr>
              <a:stCxn id="1338" idx="0"/>
              <a:endCxn id="1324"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346" name="Connection Line"/>
            <p:cNvCxnSpPr>
              <a:stCxn id="1324" idx="0"/>
              <a:endCxn id="1337"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347" name="Connection Line"/>
            <p:cNvCxnSpPr>
              <a:stCxn id="1324" idx="0"/>
              <a:endCxn id="1327"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1349"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350"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1351" name="Federated Learning"/>
          <p:cNvSpPr txBox="1">
            <a:spLocks noGrp="1"/>
          </p:cNvSpPr>
          <p:nvPr>
            <p:ph type="title" idx="4294967295"/>
          </p:nvPr>
        </p:nvSpPr>
        <p:spPr>
          <a:xfrm>
            <a:off x="948753" y="734186"/>
            <a:ext cx="11055028" cy="2090675"/>
          </a:xfrm>
          <a:prstGeom prst="rect">
            <a:avLst/>
          </a:prstGeom>
        </p:spPr>
        <p:txBody>
          <a:bodyPr/>
          <a:lstStyle>
            <a:lvl1pPr>
              <a:defRPr sz="7200">
                <a:solidFill>
                  <a:srgbClr val="FFFFFF"/>
                </a:solidFill>
              </a:defRPr>
            </a:lvl1pPr>
          </a:lstStyle>
          <a:p>
            <a:r>
              <a:t>Federated Learning</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3"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354"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1355"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1356"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1357" name="Updated"/>
          <p:cNvSpPr txBox="1"/>
          <p:nvPr/>
        </p:nvSpPr>
        <p:spPr>
          <a:xfrm>
            <a:off x="16865818" y="3371227"/>
            <a:ext cx="2290466"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E19F7A"/>
                </a:solidFill>
              </a:defRPr>
            </a:lvl1pPr>
          </a:lstStyle>
          <a:p>
            <a:r>
              <a:t>Updated</a:t>
            </a:r>
          </a:p>
        </p:txBody>
      </p:sp>
      <p:grpSp>
        <p:nvGrpSpPr>
          <p:cNvPr id="1360" name="Group"/>
          <p:cNvGrpSpPr/>
          <p:nvPr/>
        </p:nvGrpSpPr>
        <p:grpSpPr>
          <a:xfrm>
            <a:off x="917067" y="3576980"/>
            <a:ext cx="4803038" cy="6014677"/>
            <a:chOff x="0" y="325074"/>
            <a:chExt cx="4803037" cy="6014676"/>
          </a:xfrm>
        </p:grpSpPr>
        <p:sp>
          <p:nvSpPr>
            <p:cNvPr id="1358"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59"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361"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1364" name="Group"/>
          <p:cNvGrpSpPr/>
          <p:nvPr/>
        </p:nvGrpSpPr>
        <p:grpSpPr>
          <a:xfrm>
            <a:off x="8175981" y="6889346"/>
            <a:ext cx="3739584" cy="4682950"/>
            <a:chOff x="0" y="253098"/>
            <a:chExt cx="3739582" cy="4682949"/>
          </a:xfrm>
        </p:grpSpPr>
        <p:sp>
          <p:nvSpPr>
            <p:cNvPr id="1362"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63"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365" name="Jack’s Data"/>
          <p:cNvSpPr txBox="1"/>
          <p:nvPr/>
        </p:nvSpPr>
        <p:spPr>
          <a:xfrm>
            <a:off x="9188827" y="10275177"/>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1368" name="Group"/>
          <p:cNvGrpSpPr/>
          <p:nvPr/>
        </p:nvGrpSpPr>
        <p:grpSpPr>
          <a:xfrm>
            <a:off x="14906896" y="8078941"/>
            <a:ext cx="2984383" cy="3737239"/>
            <a:chOff x="0" y="201985"/>
            <a:chExt cx="2984382" cy="3737237"/>
          </a:xfrm>
        </p:grpSpPr>
        <p:sp>
          <p:nvSpPr>
            <p:cNvPr id="1366"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67"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369" name="Joe’s Data"/>
          <p:cNvSpPr txBox="1"/>
          <p:nvPr/>
        </p:nvSpPr>
        <p:spPr>
          <a:xfrm>
            <a:off x="15542142" y="10705193"/>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grpSp>
        <p:nvGrpSpPr>
          <p:cNvPr id="1397" name="Group"/>
          <p:cNvGrpSpPr/>
          <p:nvPr/>
        </p:nvGrpSpPr>
        <p:grpSpPr>
          <a:xfrm>
            <a:off x="14247421" y="3017830"/>
            <a:ext cx="2469072" cy="2039212"/>
            <a:chOff x="0" y="0"/>
            <a:chExt cx="2469071" cy="2039211"/>
          </a:xfrm>
        </p:grpSpPr>
        <p:sp>
          <p:nvSpPr>
            <p:cNvPr id="1370" name="Circle"/>
            <p:cNvSpPr/>
            <p:nvPr/>
          </p:nvSpPr>
          <p:spPr>
            <a:xfrm>
              <a:off x="0"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71" name="Circle"/>
            <p:cNvSpPr/>
            <p:nvPr/>
          </p:nvSpPr>
          <p:spPr>
            <a:xfrm>
              <a:off x="0"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72" name="Circle"/>
            <p:cNvSpPr/>
            <p:nvPr/>
          </p:nvSpPr>
          <p:spPr>
            <a:xfrm>
              <a:off x="0"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73" name="Circle"/>
            <p:cNvSpPr/>
            <p:nvPr/>
          </p:nvSpPr>
          <p:spPr>
            <a:xfrm>
              <a:off x="1037953"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74" name="Circle"/>
            <p:cNvSpPr/>
            <p:nvPr/>
          </p:nvSpPr>
          <p:spPr>
            <a:xfrm>
              <a:off x="1037953"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75" name="Circle"/>
            <p:cNvSpPr/>
            <p:nvPr/>
          </p:nvSpPr>
          <p:spPr>
            <a:xfrm>
              <a:off x="1037953"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76" name="Circle"/>
            <p:cNvSpPr/>
            <p:nvPr/>
          </p:nvSpPr>
          <p:spPr>
            <a:xfrm>
              <a:off x="2075907"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377" name="Connection Line"/>
            <p:cNvCxnSpPr>
              <a:stCxn id="1373" idx="0"/>
              <a:endCxn id="1370"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378" name="Connection Line"/>
            <p:cNvCxnSpPr>
              <a:stCxn id="1374" idx="0"/>
              <a:endCxn id="1370"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379" name="Connection Line"/>
            <p:cNvCxnSpPr>
              <a:stCxn id="1375" idx="0"/>
              <a:endCxn id="1370"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380" name="Connection Line"/>
            <p:cNvCxnSpPr>
              <a:stCxn id="1371" idx="0"/>
              <a:endCxn id="1373"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381" name="Connection Line"/>
            <p:cNvCxnSpPr>
              <a:stCxn id="1371" idx="0"/>
              <a:endCxn id="1374"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382" name="Connection Line"/>
            <p:cNvCxnSpPr>
              <a:stCxn id="1371" idx="0"/>
              <a:endCxn id="1375"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383" name="Connection Line"/>
            <p:cNvCxnSpPr>
              <a:stCxn id="1372" idx="0"/>
              <a:endCxn id="1373"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384" name="Connection Line"/>
            <p:cNvCxnSpPr>
              <a:stCxn id="1372" idx="0"/>
              <a:endCxn id="1374"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385" name="Connection Line"/>
            <p:cNvCxnSpPr>
              <a:stCxn id="1375" idx="0"/>
              <a:endCxn id="1372"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386" name="Circle"/>
            <p:cNvSpPr/>
            <p:nvPr/>
          </p:nvSpPr>
          <p:spPr>
            <a:xfrm>
              <a:off x="2075907"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87" name="Circle"/>
            <p:cNvSpPr/>
            <p:nvPr/>
          </p:nvSpPr>
          <p:spPr>
            <a:xfrm>
              <a:off x="2075907"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388" name="Connection Line"/>
            <p:cNvCxnSpPr>
              <a:stCxn id="1375" idx="0"/>
              <a:endCxn id="1387"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389" name="Connection Line"/>
            <p:cNvCxnSpPr>
              <a:stCxn id="1375" idx="0"/>
              <a:endCxn id="1386"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390" name="Connection Line"/>
            <p:cNvCxnSpPr>
              <a:stCxn id="1375" idx="0"/>
              <a:endCxn id="1376"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391" name="Connection Line"/>
            <p:cNvCxnSpPr>
              <a:stCxn id="1374" idx="0"/>
              <a:endCxn id="1386"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392" name="Connection Line"/>
            <p:cNvCxnSpPr>
              <a:stCxn id="1387" idx="0"/>
              <a:endCxn id="1374"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393" name="Connection Line"/>
            <p:cNvCxnSpPr>
              <a:stCxn id="1374" idx="0"/>
              <a:endCxn id="1376"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394" name="Connection Line"/>
            <p:cNvCxnSpPr>
              <a:stCxn id="1387" idx="0"/>
              <a:endCxn id="1373"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395" name="Connection Line"/>
            <p:cNvCxnSpPr>
              <a:stCxn id="1373" idx="0"/>
              <a:endCxn id="1386"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396" name="Connection Line"/>
            <p:cNvCxnSpPr>
              <a:stCxn id="1373" idx="0"/>
              <a:endCxn id="1376"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1425" name="Group"/>
          <p:cNvGrpSpPr/>
          <p:nvPr/>
        </p:nvGrpSpPr>
        <p:grpSpPr>
          <a:xfrm>
            <a:off x="15737605" y="9388922"/>
            <a:ext cx="1352796" cy="1117277"/>
            <a:chOff x="0" y="0"/>
            <a:chExt cx="1352794" cy="1117276"/>
          </a:xfrm>
        </p:grpSpPr>
        <p:sp>
          <p:nvSpPr>
            <p:cNvPr id="1398" name="Circle"/>
            <p:cNvSpPr/>
            <p:nvPr/>
          </p:nvSpPr>
          <p:spPr>
            <a:xfrm>
              <a:off x="0" y="0"/>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399" name="Circle"/>
            <p:cNvSpPr/>
            <p:nvPr/>
          </p:nvSpPr>
          <p:spPr>
            <a:xfrm>
              <a:off x="0" y="450931"/>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00" name="Circle"/>
            <p:cNvSpPr/>
            <p:nvPr/>
          </p:nvSpPr>
          <p:spPr>
            <a:xfrm>
              <a:off x="0" y="901863"/>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01" name="Circle"/>
            <p:cNvSpPr/>
            <p:nvPr/>
          </p:nvSpPr>
          <p:spPr>
            <a:xfrm>
              <a:off x="568690" y="0"/>
              <a:ext cx="215415"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02" name="Circle"/>
            <p:cNvSpPr/>
            <p:nvPr/>
          </p:nvSpPr>
          <p:spPr>
            <a:xfrm>
              <a:off x="568690" y="450931"/>
              <a:ext cx="215415"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03" name="Circle"/>
            <p:cNvSpPr/>
            <p:nvPr/>
          </p:nvSpPr>
          <p:spPr>
            <a:xfrm>
              <a:off x="568690" y="901863"/>
              <a:ext cx="215415"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04" name="Circle"/>
            <p:cNvSpPr/>
            <p:nvPr/>
          </p:nvSpPr>
          <p:spPr>
            <a:xfrm>
              <a:off x="1137381" y="0"/>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405" name="Connection Line"/>
            <p:cNvCxnSpPr>
              <a:stCxn id="1401" idx="0"/>
              <a:endCxn id="1398" idx="0"/>
            </p:cNvCxnSpPr>
            <p:nvPr/>
          </p:nvCxnSpPr>
          <p:spPr>
            <a:xfrm flipH="1">
              <a:off x="107706" y="107706"/>
              <a:ext cx="568692" cy="1"/>
            </a:xfrm>
            <a:prstGeom prst="straightConnector1">
              <a:avLst/>
            </a:prstGeom>
            <a:ln w="38100" cap="flat">
              <a:solidFill>
                <a:srgbClr val="FFFFFF"/>
              </a:solidFill>
              <a:prstDash val="solid"/>
              <a:miter lim="400000"/>
            </a:ln>
            <a:effectLst/>
          </p:spPr>
        </p:cxnSp>
        <p:cxnSp>
          <p:nvCxnSpPr>
            <p:cNvPr id="1406" name="Connection Line"/>
            <p:cNvCxnSpPr>
              <a:stCxn id="1402" idx="0"/>
              <a:endCxn id="1398" idx="0"/>
            </p:cNvCxnSpPr>
            <p:nvPr/>
          </p:nvCxnSpPr>
          <p:spPr>
            <a:xfrm flipH="1" flipV="1">
              <a:off x="107706" y="107706"/>
              <a:ext cx="568692" cy="450933"/>
            </a:xfrm>
            <a:prstGeom prst="straightConnector1">
              <a:avLst/>
            </a:prstGeom>
            <a:ln w="38100" cap="flat">
              <a:solidFill>
                <a:srgbClr val="FFFFFF"/>
              </a:solidFill>
              <a:prstDash val="solid"/>
              <a:miter lim="400000"/>
            </a:ln>
            <a:effectLst/>
          </p:spPr>
        </p:cxnSp>
        <p:cxnSp>
          <p:nvCxnSpPr>
            <p:cNvPr id="1407" name="Connection Line"/>
            <p:cNvCxnSpPr>
              <a:stCxn id="1403" idx="0"/>
              <a:endCxn id="1398" idx="0"/>
            </p:cNvCxnSpPr>
            <p:nvPr/>
          </p:nvCxnSpPr>
          <p:spPr>
            <a:xfrm flipH="1" flipV="1">
              <a:off x="107706" y="107706"/>
              <a:ext cx="568692" cy="901864"/>
            </a:xfrm>
            <a:prstGeom prst="straightConnector1">
              <a:avLst/>
            </a:prstGeom>
            <a:ln w="38100" cap="flat">
              <a:solidFill>
                <a:srgbClr val="FFFFFF"/>
              </a:solidFill>
              <a:prstDash val="solid"/>
              <a:miter lim="400000"/>
            </a:ln>
            <a:effectLst/>
          </p:spPr>
        </p:cxnSp>
        <p:cxnSp>
          <p:nvCxnSpPr>
            <p:cNvPr id="1408" name="Connection Line"/>
            <p:cNvCxnSpPr>
              <a:stCxn id="1399" idx="0"/>
              <a:endCxn id="1401" idx="0"/>
            </p:cNvCxnSpPr>
            <p:nvPr/>
          </p:nvCxnSpPr>
          <p:spPr>
            <a:xfrm flipV="1">
              <a:off x="107706" y="107706"/>
              <a:ext cx="568692" cy="450933"/>
            </a:xfrm>
            <a:prstGeom prst="straightConnector1">
              <a:avLst/>
            </a:prstGeom>
            <a:ln w="38100" cap="flat">
              <a:solidFill>
                <a:srgbClr val="FFFFFF"/>
              </a:solidFill>
              <a:prstDash val="solid"/>
              <a:miter lim="400000"/>
            </a:ln>
            <a:effectLst/>
          </p:spPr>
        </p:cxnSp>
        <p:cxnSp>
          <p:nvCxnSpPr>
            <p:cNvPr id="1409" name="Connection Line"/>
            <p:cNvCxnSpPr>
              <a:stCxn id="1399" idx="0"/>
              <a:endCxn id="1402" idx="0"/>
            </p:cNvCxnSpPr>
            <p:nvPr/>
          </p:nvCxnSpPr>
          <p:spPr>
            <a:xfrm>
              <a:off x="107706" y="558638"/>
              <a:ext cx="568692" cy="1"/>
            </a:xfrm>
            <a:prstGeom prst="straightConnector1">
              <a:avLst/>
            </a:prstGeom>
            <a:ln w="38100" cap="flat">
              <a:solidFill>
                <a:srgbClr val="FFFFFF"/>
              </a:solidFill>
              <a:prstDash val="solid"/>
              <a:miter lim="400000"/>
            </a:ln>
            <a:effectLst/>
          </p:spPr>
        </p:cxnSp>
        <p:cxnSp>
          <p:nvCxnSpPr>
            <p:cNvPr id="1410" name="Connection Line"/>
            <p:cNvCxnSpPr>
              <a:stCxn id="1399" idx="0"/>
              <a:endCxn id="1403" idx="0"/>
            </p:cNvCxnSpPr>
            <p:nvPr/>
          </p:nvCxnSpPr>
          <p:spPr>
            <a:xfrm>
              <a:off x="107706" y="558638"/>
              <a:ext cx="568692" cy="450932"/>
            </a:xfrm>
            <a:prstGeom prst="straightConnector1">
              <a:avLst/>
            </a:prstGeom>
            <a:ln w="38100" cap="flat">
              <a:solidFill>
                <a:srgbClr val="FFFFFF"/>
              </a:solidFill>
              <a:prstDash val="solid"/>
              <a:miter lim="400000"/>
            </a:ln>
            <a:effectLst/>
          </p:spPr>
        </p:cxnSp>
        <p:cxnSp>
          <p:nvCxnSpPr>
            <p:cNvPr id="1411" name="Connection Line"/>
            <p:cNvCxnSpPr>
              <a:stCxn id="1400" idx="0"/>
              <a:endCxn id="1401" idx="0"/>
            </p:cNvCxnSpPr>
            <p:nvPr/>
          </p:nvCxnSpPr>
          <p:spPr>
            <a:xfrm flipV="1">
              <a:off x="107706" y="107706"/>
              <a:ext cx="568692" cy="901864"/>
            </a:xfrm>
            <a:prstGeom prst="straightConnector1">
              <a:avLst/>
            </a:prstGeom>
            <a:ln w="38100" cap="flat">
              <a:solidFill>
                <a:srgbClr val="FFFFFF"/>
              </a:solidFill>
              <a:prstDash val="solid"/>
              <a:miter lim="400000"/>
            </a:ln>
            <a:effectLst/>
          </p:spPr>
        </p:cxnSp>
        <p:cxnSp>
          <p:nvCxnSpPr>
            <p:cNvPr id="1412" name="Connection Line"/>
            <p:cNvCxnSpPr>
              <a:stCxn id="1400" idx="0"/>
              <a:endCxn id="1402" idx="0"/>
            </p:cNvCxnSpPr>
            <p:nvPr/>
          </p:nvCxnSpPr>
          <p:spPr>
            <a:xfrm flipV="1">
              <a:off x="107706" y="558638"/>
              <a:ext cx="568692" cy="450932"/>
            </a:xfrm>
            <a:prstGeom prst="straightConnector1">
              <a:avLst/>
            </a:prstGeom>
            <a:ln w="38100" cap="flat">
              <a:solidFill>
                <a:srgbClr val="FFFFFF"/>
              </a:solidFill>
              <a:prstDash val="solid"/>
              <a:miter lim="400000"/>
            </a:ln>
            <a:effectLst/>
          </p:spPr>
        </p:cxnSp>
        <p:cxnSp>
          <p:nvCxnSpPr>
            <p:cNvPr id="1413" name="Connection Line"/>
            <p:cNvCxnSpPr>
              <a:stCxn id="1403" idx="0"/>
              <a:endCxn id="1400" idx="0"/>
            </p:cNvCxnSpPr>
            <p:nvPr/>
          </p:nvCxnSpPr>
          <p:spPr>
            <a:xfrm flipH="1">
              <a:off x="107706" y="1009569"/>
              <a:ext cx="568692" cy="1"/>
            </a:xfrm>
            <a:prstGeom prst="straightConnector1">
              <a:avLst/>
            </a:prstGeom>
            <a:ln w="38100" cap="flat">
              <a:solidFill>
                <a:srgbClr val="FFFFFF"/>
              </a:solidFill>
              <a:prstDash val="solid"/>
              <a:miter lim="400000"/>
            </a:ln>
            <a:effectLst/>
          </p:spPr>
        </p:cxnSp>
        <p:sp>
          <p:nvSpPr>
            <p:cNvPr id="1414" name="Circle"/>
            <p:cNvSpPr/>
            <p:nvPr/>
          </p:nvSpPr>
          <p:spPr>
            <a:xfrm>
              <a:off x="1137381" y="450931"/>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15" name="Circle"/>
            <p:cNvSpPr/>
            <p:nvPr/>
          </p:nvSpPr>
          <p:spPr>
            <a:xfrm>
              <a:off x="1137381" y="901863"/>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416" name="Connection Line"/>
            <p:cNvCxnSpPr>
              <a:stCxn id="1403" idx="0"/>
              <a:endCxn id="1415" idx="0"/>
            </p:cNvCxnSpPr>
            <p:nvPr/>
          </p:nvCxnSpPr>
          <p:spPr>
            <a:xfrm>
              <a:off x="676397" y="1009569"/>
              <a:ext cx="568692" cy="1"/>
            </a:xfrm>
            <a:prstGeom prst="straightConnector1">
              <a:avLst/>
            </a:prstGeom>
            <a:ln w="38100" cap="flat">
              <a:solidFill>
                <a:srgbClr val="FFFFFF"/>
              </a:solidFill>
              <a:prstDash val="solid"/>
              <a:miter lim="400000"/>
            </a:ln>
            <a:effectLst/>
          </p:spPr>
        </p:cxnSp>
        <p:cxnSp>
          <p:nvCxnSpPr>
            <p:cNvPr id="1417" name="Connection Line"/>
            <p:cNvCxnSpPr>
              <a:stCxn id="1403" idx="0"/>
              <a:endCxn id="1414" idx="0"/>
            </p:cNvCxnSpPr>
            <p:nvPr/>
          </p:nvCxnSpPr>
          <p:spPr>
            <a:xfrm flipV="1">
              <a:off x="676397" y="558638"/>
              <a:ext cx="568692" cy="450932"/>
            </a:xfrm>
            <a:prstGeom prst="straightConnector1">
              <a:avLst/>
            </a:prstGeom>
            <a:ln w="38100" cap="flat">
              <a:solidFill>
                <a:srgbClr val="FFFFFF"/>
              </a:solidFill>
              <a:prstDash val="solid"/>
              <a:miter lim="400000"/>
            </a:ln>
            <a:effectLst/>
          </p:spPr>
        </p:cxnSp>
        <p:cxnSp>
          <p:nvCxnSpPr>
            <p:cNvPr id="1418" name="Connection Line"/>
            <p:cNvCxnSpPr>
              <a:stCxn id="1403" idx="0"/>
              <a:endCxn id="1404" idx="0"/>
            </p:cNvCxnSpPr>
            <p:nvPr/>
          </p:nvCxnSpPr>
          <p:spPr>
            <a:xfrm flipV="1">
              <a:off x="676397" y="107706"/>
              <a:ext cx="568692" cy="901864"/>
            </a:xfrm>
            <a:prstGeom prst="straightConnector1">
              <a:avLst/>
            </a:prstGeom>
            <a:ln w="38100" cap="flat">
              <a:solidFill>
                <a:srgbClr val="FFFFFF"/>
              </a:solidFill>
              <a:prstDash val="solid"/>
              <a:miter lim="400000"/>
            </a:ln>
            <a:effectLst/>
          </p:spPr>
        </p:cxnSp>
        <p:cxnSp>
          <p:nvCxnSpPr>
            <p:cNvPr id="1419" name="Connection Line"/>
            <p:cNvCxnSpPr>
              <a:stCxn id="1402" idx="0"/>
              <a:endCxn id="1414" idx="0"/>
            </p:cNvCxnSpPr>
            <p:nvPr/>
          </p:nvCxnSpPr>
          <p:spPr>
            <a:xfrm>
              <a:off x="676397" y="558638"/>
              <a:ext cx="568692" cy="1"/>
            </a:xfrm>
            <a:prstGeom prst="straightConnector1">
              <a:avLst/>
            </a:prstGeom>
            <a:ln w="38100" cap="flat">
              <a:solidFill>
                <a:srgbClr val="FFFFFF"/>
              </a:solidFill>
              <a:prstDash val="solid"/>
              <a:miter lim="400000"/>
            </a:ln>
            <a:effectLst/>
          </p:spPr>
        </p:cxnSp>
        <p:cxnSp>
          <p:nvCxnSpPr>
            <p:cNvPr id="1420" name="Connection Line"/>
            <p:cNvCxnSpPr>
              <a:stCxn id="1415" idx="0"/>
              <a:endCxn id="1402" idx="0"/>
            </p:cNvCxnSpPr>
            <p:nvPr/>
          </p:nvCxnSpPr>
          <p:spPr>
            <a:xfrm flipH="1" flipV="1">
              <a:off x="676397" y="558638"/>
              <a:ext cx="568692" cy="450932"/>
            </a:xfrm>
            <a:prstGeom prst="straightConnector1">
              <a:avLst/>
            </a:prstGeom>
            <a:ln w="38100" cap="flat">
              <a:solidFill>
                <a:srgbClr val="FFFFFF"/>
              </a:solidFill>
              <a:prstDash val="solid"/>
              <a:miter lim="400000"/>
            </a:ln>
            <a:effectLst/>
          </p:spPr>
        </p:cxnSp>
        <p:cxnSp>
          <p:nvCxnSpPr>
            <p:cNvPr id="1421" name="Connection Line"/>
            <p:cNvCxnSpPr>
              <a:stCxn id="1402" idx="0"/>
              <a:endCxn id="1404" idx="0"/>
            </p:cNvCxnSpPr>
            <p:nvPr/>
          </p:nvCxnSpPr>
          <p:spPr>
            <a:xfrm flipV="1">
              <a:off x="676397" y="107706"/>
              <a:ext cx="568692" cy="450933"/>
            </a:xfrm>
            <a:prstGeom prst="straightConnector1">
              <a:avLst/>
            </a:prstGeom>
            <a:ln w="38100" cap="flat">
              <a:solidFill>
                <a:srgbClr val="FFFFFF"/>
              </a:solidFill>
              <a:prstDash val="solid"/>
              <a:miter lim="400000"/>
            </a:ln>
            <a:effectLst/>
          </p:spPr>
        </p:cxnSp>
        <p:cxnSp>
          <p:nvCxnSpPr>
            <p:cNvPr id="1422" name="Connection Line"/>
            <p:cNvCxnSpPr>
              <a:stCxn id="1415" idx="0"/>
              <a:endCxn id="1401" idx="0"/>
            </p:cNvCxnSpPr>
            <p:nvPr/>
          </p:nvCxnSpPr>
          <p:spPr>
            <a:xfrm flipH="1" flipV="1">
              <a:off x="676397" y="107706"/>
              <a:ext cx="568692" cy="901864"/>
            </a:xfrm>
            <a:prstGeom prst="straightConnector1">
              <a:avLst/>
            </a:prstGeom>
            <a:ln w="38100" cap="flat">
              <a:solidFill>
                <a:srgbClr val="FFFFFF"/>
              </a:solidFill>
              <a:prstDash val="solid"/>
              <a:miter lim="400000"/>
            </a:ln>
            <a:effectLst/>
          </p:spPr>
        </p:cxnSp>
        <p:cxnSp>
          <p:nvCxnSpPr>
            <p:cNvPr id="1423" name="Connection Line"/>
            <p:cNvCxnSpPr>
              <a:stCxn id="1401" idx="0"/>
              <a:endCxn id="1414" idx="0"/>
            </p:cNvCxnSpPr>
            <p:nvPr/>
          </p:nvCxnSpPr>
          <p:spPr>
            <a:xfrm>
              <a:off x="676397" y="107706"/>
              <a:ext cx="568692" cy="450933"/>
            </a:xfrm>
            <a:prstGeom prst="straightConnector1">
              <a:avLst/>
            </a:prstGeom>
            <a:ln w="38100" cap="flat">
              <a:solidFill>
                <a:srgbClr val="FFFFFF"/>
              </a:solidFill>
              <a:prstDash val="solid"/>
              <a:miter lim="400000"/>
            </a:ln>
            <a:effectLst/>
          </p:spPr>
        </p:cxnSp>
        <p:cxnSp>
          <p:nvCxnSpPr>
            <p:cNvPr id="1424" name="Connection Line"/>
            <p:cNvCxnSpPr>
              <a:stCxn id="1401" idx="0"/>
              <a:endCxn id="1404" idx="0"/>
            </p:cNvCxnSpPr>
            <p:nvPr/>
          </p:nvCxnSpPr>
          <p:spPr>
            <a:xfrm>
              <a:off x="676397" y="107706"/>
              <a:ext cx="568692" cy="1"/>
            </a:xfrm>
            <a:prstGeom prst="straightConnector1">
              <a:avLst/>
            </a:prstGeom>
            <a:ln w="38100" cap="flat">
              <a:solidFill>
                <a:srgbClr val="FFFFFF"/>
              </a:solidFill>
              <a:prstDash val="solid"/>
              <a:miter lim="400000"/>
            </a:ln>
            <a:effectLst/>
          </p:spPr>
        </p:cxnSp>
      </p:grpSp>
      <p:sp>
        <p:nvSpPr>
          <p:cNvPr id="1426"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427"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1428" name="Federated Learning"/>
          <p:cNvSpPr txBox="1">
            <a:spLocks noGrp="1"/>
          </p:cNvSpPr>
          <p:nvPr>
            <p:ph type="title" idx="4294967295"/>
          </p:nvPr>
        </p:nvSpPr>
        <p:spPr>
          <a:xfrm>
            <a:off x="948753" y="734186"/>
            <a:ext cx="11055028" cy="2090675"/>
          </a:xfrm>
          <a:prstGeom prst="rect">
            <a:avLst/>
          </a:prstGeom>
        </p:spPr>
        <p:txBody>
          <a:bodyPr/>
          <a:lstStyle>
            <a:lvl1pPr>
              <a:defRPr sz="7200">
                <a:solidFill>
                  <a:srgbClr val="FFFFFF"/>
                </a:solidFill>
              </a:defRPr>
            </a:lvl1pPr>
          </a:lstStyle>
          <a:p>
            <a:r>
              <a:t>Federated Learning</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0"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431"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1432"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433"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1434"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1435"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1436" name="Optimized"/>
          <p:cNvSpPr txBox="1"/>
          <p:nvPr/>
        </p:nvSpPr>
        <p:spPr>
          <a:xfrm>
            <a:off x="16878005" y="3371227"/>
            <a:ext cx="2603451"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7BB4A4"/>
                </a:solidFill>
              </a:defRPr>
            </a:lvl1pPr>
          </a:lstStyle>
          <a:p>
            <a:r>
              <a:t>Optimized</a:t>
            </a:r>
          </a:p>
        </p:txBody>
      </p:sp>
      <p:grpSp>
        <p:nvGrpSpPr>
          <p:cNvPr id="1439" name="Group"/>
          <p:cNvGrpSpPr/>
          <p:nvPr/>
        </p:nvGrpSpPr>
        <p:grpSpPr>
          <a:xfrm>
            <a:off x="917067" y="3576980"/>
            <a:ext cx="4803038" cy="6014677"/>
            <a:chOff x="0" y="325074"/>
            <a:chExt cx="4803037" cy="6014676"/>
          </a:xfrm>
        </p:grpSpPr>
        <p:sp>
          <p:nvSpPr>
            <p:cNvPr id="1437"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38"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440"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1443" name="Group"/>
          <p:cNvGrpSpPr/>
          <p:nvPr/>
        </p:nvGrpSpPr>
        <p:grpSpPr>
          <a:xfrm>
            <a:off x="8175981" y="6889346"/>
            <a:ext cx="3739584" cy="4682950"/>
            <a:chOff x="0" y="253098"/>
            <a:chExt cx="3739582" cy="4682949"/>
          </a:xfrm>
        </p:grpSpPr>
        <p:sp>
          <p:nvSpPr>
            <p:cNvPr id="1441"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42"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444" name="Jack’s Data"/>
          <p:cNvSpPr txBox="1"/>
          <p:nvPr/>
        </p:nvSpPr>
        <p:spPr>
          <a:xfrm>
            <a:off x="9188827" y="10275177"/>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1447" name="Group"/>
          <p:cNvGrpSpPr/>
          <p:nvPr/>
        </p:nvGrpSpPr>
        <p:grpSpPr>
          <a:xfrm>
            <a:off x="14906896" y="8078941"/>
            <a:ext cx="2984383" cy="3737239"/>
            <a:chOff x="0" y="201985"/>
            <a:chExt cx="2984382" cy="3737237"/>
          </a:xfrm>
        </p:grpSpPr>
        <p:sp>
          <p:nvSpPr>
            <p:cNvPr id="1445"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46"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448" name="Joe’s Data"/>
          <p:cNvSpPr txBox="1"/>
          <p:nvPr/>
        </p:nvSpPr>
        <p:spPr>
          <a:xfrm>
            <a:off x="15542142" y="10705193"/>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grpSp>
        <p:nvGrpSpPr>
          <p:cNvPr id="1476" name="Group"/>
          <p:cNvGrpSpPr/>
          <p:nvPr/>
        </p:nvGrpSpPr>
        <p:grpSpPr>
          <a:xfrm>
            <a:off x="14247421" y="3017830"/>
            <a:ext cx="2469072" cy="2039212"/>
            <a:chOff x="0" y="0"/>
            <a:chExt cx="2469071" cy="2039211"/>
          </a:xfrm>
        </p:grpSpPr>
        <p:sp>
          <p:nvSpPr>
            <p:cNvPr id="1449" name="Circle"/>
            <p:cNvSpPr/>
            <p:nvPr/>
          </p:nvSpPr>
          <p:spPr>
            <a:xfrm>
              <a:off x="0"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50" name="Circle"/>
            <p:cNvSpPr/>
            <p:nvPr/>
          </p:nvSpPr>
          <p:spPr>
            <a:xfrm>
              <a:off x="0"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51" name="Circle"/>
            <p:cNvSpPr/>
            <p:nvPr/>
          </p:nvSpPr>
          <p:spPr>
            <a:xfrm>
              <a:off x="0"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52" name="Circle"/>
            <p:cNvSpPr/>
            <p:nvPr/>
          </p:nvSpPr>
          <p:spPr>
            <a:xfrm>
              <a:off x="1037953"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53" name="Circle"/>
            <p:cNvSpPr/>
            <p:nvPr/>
          </p:nvSpPr>
          <p:spPr>
            <a:xfrm>
              <a:off x="1037953"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54" name="Circle"/>
            <p:cNvSpPr/>
            <p:nvPr/>
          </p:nvSpPr>
          <p:spPr>
            <a:xfrm>
              <a:off x="1037953"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55" name="Circle"/>
            <p:cNvSpPr/>
            <p:nvPr/>
          </p:nvSpPr>
          <p:spPr>
            <a:xfrm>
              <a:off x="2075907"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456" name="Connection Line"/>
            <p:cNvCxnSpPr>
              <a:stCxn id="1452" idx="0"/>
              <a:endCxn id="1449"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457" name="Connection Line"/>
            <p:cNvCxnSpPr>
              <a:stCxn id="1453" idx="0"/>
              <a:endCxn id="1449"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458" name="Connection Line"/>
            <p:cNvCxnSpPr>
              <a:stCxn id="1454" idx="0"/>
              <a:endCxn id="1449"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459" name="Connection Line"/>
            <p:cNvCxnSpPr>
              <a:stCxn id="1450" idx="0"/>
              <a:endCxn id="1452"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460" name="Connection Line"/>
            <p:cNvCxnSpPr>
              <a:stCxn id="1450" idx="0"/>
              <a:endCxn id="1453"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461" name="Connection Line"/>
            <p:cNvCxnSpPr>
              <a:stCxn id="1450" idx="0"/>
              <a:endCxn id="1454"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462" name="Connection Line"/>
            <p:cNvCxnSpPr>
              <a:stCxn id="1451" idx="0"/>
              <a:endCxn id="1452"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463" name="Connection Line"/>
            <p:cNvCxnSpPr>
              <a:stCxn id="1451" idx="0"/>
              <a:endCxn id="1453"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464" name="Connection Line"/>
            <p:cNvCxnSpPr>
              <a:stCxn id="1454" idx="0"/>
              <a:endCxn id="1451"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465" name="Circle"/>
            <p:cNvSpPr/>
            <p:nvPr/>
          </p:nvSpPr>
          <p:spPr>
            <a:xfrm>
              <a:off x="2075907"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66" name="Circle"/>
            <p:cNvSpPr/>
            <p:nvPr/>
          </p:nvSpPr>
          <p:spPr>
            <a:xfrm>
              <a:off x="2075907"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467" name="Connection Line"/>
            <p:cNvCxnSpPr>
              <a:stCxn id="1454" idx="0"/>
              <a:endCxn id="1466"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468" name="Connection Line"/>
            <p:cNvCxnSpPr>
              <a:stCxn id="1454" idx="0"/>
              <a:endCxn id="1465"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469" name="Connection Line"/>
            <p:cNvCxnSpPr>
              <a:stCxn id="1454" idx="0"/>
              <a:endCxn id="1455"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470" name="Connection Line"/>
            <p:cNvCxnSpPr>
              <a:stCxn id="1453" idx="0"/>
              <a:endCxn id="1465"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471" name="Connection Line"/>
            <p:cNvCxnSpPr>
              <a:stCxn id="1466" idx="0"/>
              <a:endCxn id="1453"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472" name="Connection Line"/>
            <p:cNvCxnSpPr>
              <a:stCxn id="1453" idx="0"/>
              <a:endCxn id="1455"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473" name="Connection Line"/>
            <p:cNvCxnSpPr>
              <a:stCxn id="1466" idx="0"/>
              <a:endCxn id="1452"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474" name="Connection Line"/>
            <p:cNvCxnSpPr>
              <a:stCxn id="1452" idx="0"/>
              <a:endCxn id="1465"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475" name="Connection Line"/>
            <p:cNvCxnSpPr>
              <a:stCxn id="1452" idx="0"/>
              <a:endCxn id="1455"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1504" name="Group"/>
          <p:cNvGrpSpPr/>
          <p:nvPr/>
        </p:nvGrpSpPr>
        <p:grpSpPr>
          <a:xfrm>
            <a:off x="14247421" y="3017830"/>
            <a:ext cx="2469072" cy="2039212"/>
            <a:chOff x="0" y="0"/>
            <a:chExt cx="2469071" cy="2039211"/>
          </a:xfrm>
        </p:grpSpPr>
        <p:sp>
          <p:nvSpPr>
            <p:cNvPr id="1477" name="Circle"/>
            <p:cNvSpPr/>
            <p:nvPr/>
          </p:nvSpPr>
          <p:spPr>
            <a:xfrm>
              <a:off x="0"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78" name="Circle"/>
            <p:cNvSpPr/>
            <p:nvPr/>
          </p:nvSpPr>
          <p:spPr>
            <a:xfrm>
              <a:off x="0"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79" name="Circle"/>
            <p:cNvSpPr/>
            <p:nvPr/>
          </p:nvSpPr>
          <p:spPr>
            <a:xfrm>
              <a:off x="0"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80" name="Circle"/>
            <p:cNvSpPr/>
            <p:nvPr/>
          </p:nvSpPr>
          <p:spPr>
            <a:xfrm>
              <a:off x="1037953"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81" name="Circle"/>
            <p:cNvSpPr/>
            <p:nvPr/>
          </p:nvSpPr>
          <p:spPr>
            <a:xfrm>
              <a:off x="1037953"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82" name="Circle"/>
            <p:cNvSpPr/>
            <p:nvPr/>
          </p:nvSpPr>
          <p:spPr>
            <a:xfrm>
              <a:off x="1037953"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83" name="Circle"/>
            <p:cNvSpPr/>
            <p:nvPr/>
          </p:nvSpPr>
          <p:spPr>
            <a:xfrm>
              <a:off x="2075907"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484" name="Connection Line"/>
            <p:cNvCxnSpPr>
              <a:stCxn id="1480" idx="0"/>
              <a:endCxn id="1477"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485" name="Connection Line"/>
            <p:cNvCxnSpPr>
              <a:stCxn id="1481" idx="0"/>
              <a:endCxn id="1477"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486" name="Connection Line"/>
            <p:cNvCxnSpPr>
              <a:stCxn id="1482" idx="0"/>
              <a:endCxn id="1477"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487" name="Connection Line"/>
            <p:cNvCxnSpPr>
              <a:stCxn id="1478" idx="0"/>
              <a:endCxn id="1480"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488" name="Connection Line"/>
            <p:cNvCxnSpPr>
              <a:stCxn id="1478" idx="0"/>
              <a:endCxn id="1481"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489" name="Connection Line"/>
            <p:cNvCxnSpPr>
              <a:stCxn id="1478" idx="0"/>
              <a:endCxn id="1482"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490" name="Connection Line"/>
            <p:cNvCxnSpPr>
              <a:stCxn id="1479" idx="0"/>
              <a:endCxn id="1480"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491" name="Connection Line"/>
            <p:cNvCxnSpPr>
              <a:stCxn id="1479" idx="0"/>
              <a:endCxn id="1481"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492" name="Connection Line"/>
            <p:cNvCxnSpPr>
              <a:stCxn id="1482" idx="0"/>
              <a:endCxn id="1479"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493" name="Circle"/>
            <p:cNvSpPr/>
            <p:nvPr/>
          </p:nvSpPr>
          <p:spPr>
            <a:xfrm>
              <a:off x="2075907"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494" name="Circle"/>
            <p:cNvSpPr/>
            <p:nvPr/>
          </p:nvSpPr>
          <p:spPr>
            <a:xfrm>
              <a:off x="2075907"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495" name="Connection Line"/>
            <p:cNvCxnSpPr>
              <a:stCxn id="1482" idx="0"/>
              <a:endCxn id="1494"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496" name="Connection Line"/>
            <p:cNvCxnSpPr>
              <a:stCxn id="1482" idx="0"/>
              <a:endCxn id="1493"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497" name="Connection Line"/>
            <p:cNvCxnSpPr>
              <a:stCxn id="1482" idx="0"/>
              <a:endCxn id="1483"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498" name="Connection Line"/>
            <p:cNvCxnSpPr>
              <a:stCxn id="1481" idx="0"/>
              <a:endCxn id="1493"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499" name="Connection Line"/>
            <p:cNvCxnSpPr>
              <a:stCxn id="1494" idx="0"/>
              <a:endCxn id="1481"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500" name="Connection Line"/>
            <p:cNvCxnSpPr>
              <a:stCxn id="1481" idx="0"/>
              <a:endCxn id="1483"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501" name="Connection Line"/>
            <p:cNvCxnSpPr>
              <a:stCxn id="1494" idx="0"/>
              <a:endCxn id="1480"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502" name="Connection Line"/>
            <p:cNvCxnSpPr>
              <a:stCxn id="1480" idx="0"/>
              <a:endCxn id="1493"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503" name="Connection Line"/>
            <p:cNvCxnSpPr>
              <a:stCxn id="1480" idx="0"/>
              <a:endCxn id="1483"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1505" name="Federated Learning"/>
          <p:cNvSpPr txBox="1">
            <a:spLocks noGrp="1"/>
          </p:cNvSpPr>
          <p:nvPr>
            <p:ph type="title" idx="4294967295"/>
          </p:nvPr>
        </p:nvSpPr>
        <p:spPr>
          <a:xfrm>
            <a:off x="948753" y="734186"/>
            <a:ext cx="11055028" cy="2090675"/>
          </a:xfrm>
          <a:prstGeom prst="rect">
            <a:avLst/>
          </a:prstGeom>
        </p:spPr>
        <p:txBody>
          <a:bodyPr/>
          <a:lstStyle>
            <a:lvl1pPr>
              <a:defRPr sz="7200">
                <a:solidFill>
                  <a:srgbClr val="FFFFFF"/>
                </a:solidFill>
              </a:defRPr>
            </a:lvl1pPr>
          </a:lstStyle>
          <a:p>
            <a:r>
              <a:t>Federated Learning</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6" name="Train A.I. on data we cannot see - Federated Learning…"/>
          <p:cNvSpPr txBox="1">
            <a:spLocks noGrp="1"/>
          </p:cNvSpPr>
          <p:nvPr>
            <p:ph type="body" idx="4294967295"/>
          </p:nvPr>
        </p:nvSpPr>
        <p:spPr>
          <a:xfrm>
            <a:off x="267908" y="3807184"/>
            <a:ext cx="22435993" cy="7423563"/>
          </a:xfrm>
          <a:prstGeom prst="rect">
            <a:avLst/>
          </a:prstGeom>
        </p:spPr>
        <p:txBody>
          <a:bodyPr/>
          <a:lstStyle/>
          <a:p>
            <a:pPr marL="2654300" lvl="3" indent="-749300">
              <a:spcBef>
                <a:spcPts val="4000"/>
              </a:spcBef>
              <a:buClr>
                <a:srgbClr val="7BB4A4"/>
              </a:buClr>
              <a:buSzPct val="80000"/>
              <a:defRPr sz="5600"/>
            </a:pPr>
            <a:r>
              <a:rPr b="1"/>
              <a:t>Train </a:t>
            </a:r>
            <a:r>
              <a:t>A.I. on data we cannot see</a:t>
            </a:r>
            <a:r>
              <a:rPr>
                <a:solidFill>
                  <a:schemeClr val="accent5"/>
                </a:solidFill>
              </a:rPr>
              <a:t> - Federated Learning</a:t>
            </a:r>
          </a:p>
          <a:p>
            <a:pPr marL="3924300" lvl="5" indent="-749300">
              <a:spcBef>
                <a:spcPts val="4000"/>
              </a:spcBef>
              <a:buClr>
                <a:srgbClr val="7BB4A4"/>
              </a:buClr>
              <a:defRPr sz="5600"/>
            </a:pPr>
            <a:r>
              <a:rPr>
                <a:solidFill>
                  <a:schemeClr val="accent5"/>
                </a:solidFill>
              </a:rPr>
              <a:t>Pro:</a:t>
            </a:r>
            <a:r>
              <a:rPr b="1">
                <a:solidFill>
                  <a:schemeClr val="accent5"/>
                </a:solidFill>
              </a:rPr>
              <a:t> the data is kept private</a:t>
            </a:r>
            <a:endParaRPr>
              <a:solidFill>
                <a:schemeClr val="accent5"/>
              </a:solidFill>
            </a:endParaRPr>
          </a:p>
          <a:p>
            <a:pPr marL="3924300" lvl="5" indent="-749300">
              <a:spcBef>
                <a:spcPts val="4000"/>
              </a:spcBef>
              <a:buClr>
                <a:srgbClr val="7BB4A4"/>
              </a:buClr>
              <a:defRPr sz="5600"/>
            </a:pPr>
            <a:r>
              <a:rPr b="1"/>
              <a:t>Theft:</a:t>
            </a:r>
            <a:r>
              <a:t> the A.I. is put at risk.</a:t>
            </a:r>
          </a:p>
          <a:p>
            <a:pPr marL="3924300" lvl="5" indent="-749300">
              <a:spcBef>
                <a:spcPts val="4000"/>
              </a:spcBef>
              <a:buClr>
                <a:srgbClr val="7BB4A4"/>
              </a:buClr>
              <a:defRPr sz="5600"/>
            </a:pPr>
            <a:r>
              <a:rPr b="1"/>
              <a:t>Privacy</a:t>
            </a:r>
            <a:r>
              <a:t>: Gradients reveal information about the data</a:t>
            </a:r>
          </a:p>
          <a:p>
            <a:pPr marL="3924300" lvl="5" indent="-749300">
              <a:spcBef>
                <a:spcPts val="4000"/>
              </a:spcBef>
              <a:buClr>
                <a:srgbClr val="7BB4A4"/>
              </a:buClr>
              <a:defRPr sz="5600" b="1"/>
            </a:pPr>
            <a:r>
              <a:t>Sensitive Product Problem</a:t>
            </a:r>
          </a:p>
        </p:txBody>
      </p:sp>
      <p:sp>
        <p:nvSpPr>
          <p:cNvPr id="1517" name="Potential Solution"/>
          <p:cNvSpPr txBox="1">
            <a:spLocks noGrp="1"/>
          </p:cNvSpPr>
          <p:nvPr>
            <p:ph type="title" idx="4294967295"/>
          </p:nvPr>
        </p:nvSpPr>
        <p:spPr>
          <a:xfrm>
            <a:off x="1201690" y="689780"/>
            <a:ext cx="21980620" cy="3047653"/>
          </a:xfrm>
          <a:prstGeom prst="rect">
            <a:avLst/>
          </a:prstGeom>
        </p:spPr>
        <p:txBody>
          <a:bodyPr/>
          <a:lstStyle/>
          <a:p>
            <a:r>
              <a:t>Potential Solution</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516">
                                            <p:bg/>
                                          </p:spTgt>
                                        </p:tgtEl>
                                        <p:attrNameLst>
                                          <p:attrName>style.visibility</p:attrName>
                                        </p:attrNameLst>
                                      </p:cBhvr>
                                      <p:to>
                                        <p:strVal val="visible"/>
                                      </p:to>
                                    </p:set>
                                    <p:animEffect transition="in" filter="dissolve">
                                      <p:cBhvr>
                                        <p:cTn id="7" dur="499"/>
                                        <p:tgtEl>
                                          <p:spTgt spid="1516">
                                            <p:bg/>
                                          </p:spTgt>
                                        </p:tgtEl>
                                      </p:cBhvr>
                                    </p:animEffect>
                                  </p:childTnLst>
                                </p:cTn>
                              </p:par>
                              <p:par>
                                <p:cTn id="8" presetID="9" presetClass="entr" presetSubtype="0" fill="hold" grpId="1" nodeType="withEffect">
                                  <p:stCondLst>
                                    <p:cond delay="0"/>
                                  </p:stCondLst>
                                  <p:iterate>
                                    <p:tmAbs val="0"/>
                                  </p:iterate>
                                  <p:childTnLst>
                                    <p:set>
                                      <p:cBhvr>
                                        <p:cTn id="9" fill="hold"/>
                                        <p:tgtEl>
                                          <p:spTgt spid="1516">
                                            <p:txEl>
                                              <p:pRg st="0" end="0"/>
                                            </p:txEl>
                                          </p:spTgt>
                                        </p:tgtEl>
                                        <p:attrNameLst>
                                          <p:attrName>style.visibility</p:attrName>
                                        </p:attrNameLst>
                                      </p:cBhvr>
                                      <p:to>
                                        <p:strVal val="visible"/>
                                      </p:to>
                                    </p:set>
                                    <p:animEffect transition="in" filter="dissolve">
                                      <p:cBhvr>
                                        <p:cTn id="10" dur="499"/>
                                        <p:tgtEl>
                                          <p:spTgt spid="1516">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1" nodeType="clickEffect">
                                  <p:stCondLst>
                                    <p:cond delay="0"/>
                                  </p:stCondLst>
                                  <p:iterate>
                                    <p:tmAbs val="0"/>
                                  </p:iterate>
                                  <p:childTnLst>
                                    <p:set>
                                      <p:cBhvr>
                                        <p:cTn id="14" fill="hold"/>
                                        <p:tgtEl>
                                          <p:spTgt spid="1516">
                                            <p:txEl>
                                              <p:pRg st="1" end="1"/>
                                            </p:txEl>
                                          </p:spTgt>
                                        </p:tgtEl>
                                        <p:attrNameLst>
                                          <p:attrName>style.visibility</p:attrName>
                                        </p:attrNameLst>
                                      </p:cBhvr>
                                      <p:to>
                                        <p:strVal val="visible"/>
                                      </p:to>
                                    </p:set>
                                    <p:animEffect transition="in" filter="dissolve">
                                      <p:cBhvr>
                                        <p:cTn id="15" dur="499"/>
                                        <p:tgtEl>
                                          <p:spTgt spid="1516">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fill="hold" grpId="1" nodeType="clickEffect">
                                  <p:stCondLst>
                                    <p:cond delay="0"/>
                                  </p:stCondLst>
                                  <p:iterate>
                                    <p:tmAbs val="0"/>
                                  </p:iterate>
                                  <p:childTnLst>
                                    <p:set>
                                      <p:cBhvr>
                                        <p:cTn id="19" fill="hold"/>
                                        <p:tgtEl>
                                          <p:spTgt spid="1516">
                                            <p:txEl>
                                              <p:pRg st="2" end="2"/>
                                            </p:txEl>
                                          </p:spTgt>
                                        </p:tgtEl>
                                        <p:attrNameLst>
                                          <p:attrName>style.visibility</p:attrName>
                                        </p:attrNameLst>
                                      </p:cBhvr>
                                      <p:to>
                                        <p:strVal val="visible"/>
                                      </p:to>
                                    </p:set>
                                    <p:animEffect transition="in" filter="dissolve">
                                      <p:cBhvr>
                                        <p:cTn id="20" dur="499"/>
                                        <p:tgtEl>
                                          <p:spTgt spid="1516">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fill="hold" grpId="1" nodeType="clickEffect">
                                  <p:stCondLst>
                                    <p:cond delay="0"/>
                                  </p:stCondLst>
                                  <p:iterate>
                                    <p:tmAbs val="0"/>
                                  </p:iterate>
                                  <p:childTnLst>
                                    <p:set>
                                      <p:cBhvr>
                                        <p:cTn id="24" fill="hold"/>
                                        <p:tgtEl>
                                          <p:spTgt spid="1516">
                                            <p:txEl>
                                              <p:pRg st="3" end="3"/>
                                            </p:txEl>
                                          </p:spTgt>
                                        </p:tgtEl>
                                        <p:attrNameLst>
                                          <p:attrName>style.visibility</p:attrName>
                                        </p:attrNameLst>
                                      </p:cBhvr>
                                      <p:to>
                                        <p:strVal val="visible"/>
                                      </p:to>
                                    </p:set>
                                    <p:animEffect transition="in" filter="dissolve">
                                      <p:cBhvr>
                                        <p:cTn id="25" dur="499"/>
                                        <p:tgtEl>
                                          <p:spTgt spid="1516">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fill="hold" grpId="1" nodeType="clickEffect">
                                  <p:stCondLst>
                                    <p:cond delay="0"/>
                                  </p:stCondLst>
                                  <p:iterate>
                                    <p:tmAbs val="0"/>
                                  </p:iterate>
                                  <p:childTnLst>
                                    <p:set>
                                      <p:cBhvr>
                                        <p:cTn id="29" fill="hold"/>
                                        <p:tgtEl>
                                          <p:spTgt spid="1516">
                                            <p:txEl>
                                              <p:pRg st="4" end="4"/>
                                            </p:txEl>
                                          </p:spTgt>
                                        </p:tgtEl>
                                        <p:attrNameLst>
                                          <p:attrName>style.visibility</p:attrName>
                                        </p:attrNameLst>
                                      </p:cBhvr>
                                      <p:to>
                                        <p:strVal val="visible"/>
                                      </p:to>
                                    </p:set>
                                    <p:animEffect transition="in" filter="dissolve">
                                      <p:cBhvr>
                                        <p:cTn id="30" dur="499"/>
                                        <p:tgtEl>
                                          <p:spTgt spid="151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6" grpId="1" build="p" bldLvl="5" animBg="1" advAuto="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9" name="Train A.I. on data we cannot see without revealing the AI or its training updates to anyone?"/>
          <p:cNvSpPr txBox="1">
            <a:spLocks noGrp="1"/>
          </p:cNvSpPr>
          <p:nvPr>
            <p:ph type="body" sz="quarter" idx="4294967295"/>
          </p:nvPr>
        </p:nvSpPr>
        <p:spPr>
          <a:xfrm>
            <a:off x="267908" y="3807184"/>
            <a:ext cx="22435993" cy="2872500"/>
          </a:xfrm>
          <a:prstGeom prst="rect">
            <a:avLst/>
          </a:prstGeom>
        </p:spPr>
        <p:txBody>
          <a:bodyPr/>
          <a:lstStyle/>
          <a:p>
            <a:pPr marL="2654300" lvl="3" indent="-749300">
              <a:spcBef>
                <a:spcPts val="4000"/>
              </a:spcBef>
              <a:buClr>
                <a:srgbClr val="7BB4A4"/>
              </a:buClr>
              <a:buSzPct val="80000"/>
              <a:defRPr sz="5600"/>
            </a:pPr>
            <a:r>
              <a:rPr b="1"/>
              <a:t>Train </a:t>
            </a:r>
            <a:r>
              <a:t>A.I. on data we cannot see</a:t>
            </a:r>
            <a:r>
              <a:rPr>
                <a:solidFill>
                  <a:schemeClr val="accent5"/>
                </a:solidFill>
              </a:rPr>
              <a:t> without revealing the AI or its training updates to anyone?</a:t>
            </a:r>
          </a:p>
        </p:txBody>
      </p:sp>
      <p:sp>
        <p:nvSpPr>
          <p:cNvPr id="1520" name="Potential Solution"/>
          <p:cNvSpPr txBox="1">
            <a:spLocks noGrp="1"/>
          </p:cNvSpPr>
          <p:nvPr>
            <p:ph type="title" idx="4294967295"/>
          </p:nvPr>
        </p:nvSpPr>
        <p:spPr>
          <a:xfrm>
            <a:off x="1201690" y="689780"/>
            <a:ext cx="21980620" cy="3047653"/>
          </a:xfrm>
          <a:prstGeom prst="rect">
            <a:avLst/>
          </a:prstGeom>
        </p:spPr>
        <p:txBody>
          <a:bodyPr/>
          <a:lstStyle/>
          <a:p>
            <a:r>
              <a:t>Potential Solution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519">
                                            <p:bg/>
                                          </p:spTgt>
                                        </p:tgtEl>
                                        <p:attrNameLst>
                                          <p:attrName>style.visibility</p:attrName>
                                        </p:attrNameLst>
                                      </p:cBhvr>
                                      <p:to>
                                        <p:strVal val="visible"/>
                                      </p:to>
                                    </p:set>
                                    <p:animEffect transition="in" filter="dissolve">
                                      <p:cBhvr>
                                        <p:cTn id="7" dur="499"/>
                                        <p:tgtEl>
                                          <p:spTgt spid="1519">
                                            <p:bg/>
                                          </p:spTgt>
                                        </p:tgtEl>
                                      </p:cBhvr>
                                    </p:animEffect>
                                  </p:childTnLst>
                                </p:cTn>
                              </p:par>
                              <p:par>
                                <p:cTn id="8" presetID="9" presetClass="entr" presetSubtype="0" fill="hold" grpId="1" nodeType="withEffect">
                                  <p:stCondLst>
                                    <p:cond delay="0"/>
                                  </p:stCondLst>
                                  <p:iterate>
                                    <p:tmAbs val="0"/>
                                  </p:iterate>
                                  <p:childTnLst>
                                    <p:set>
                                      <p:cBhvr>
                                        <p:cTn id="9" fill="hold"/>
                                        <p:tgtEl>
                                          <p:spTgt spid="1519">
                                            <p:txEl>
                                              <p:pRg st="0" end="0"/>
                                            </p:txEl>
                                          </p:spTgt>
                                        </p:tgtEl>
                                        <p:attrNameLst>
                                          <p:attrName>style.visibility</p:attrName>
                                        </p:attrNameLst>
                                      </p:cBhvr>
                                      <p:to>
                                        <p:strVal val="visible"/>
                                      </p:to>
                                    </p:set>
                                    <p:animEffect transition="in" filter="dissolve">
                                      <p:cBhvr>
                                        <p:cTn id="10" dur="499"/>
                                        <p:tgtEl>
                                          <p:spTgt spid="15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9" grpId="1" build="p" bldLvl="5" animBg="1" advAuto="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2" name="Train A.I. on data we cannot see without revealing the AI or its training updates to anyone?…"/>
          <p:cNvSpPr txBox="1">
            <a:spLocks noGrp="1"/>
          </p:cNvSpPr>
          <p:nvPr>
            <p:ph type="body" idx="4294967295"/>
          </p:nvPr>
        </p:nvSpPr>
        <p:spPr>
          <a:xfrm>
            <a:off x="267908" y="3807184"/>
            <a:ext cx="22435993" cy="6101632"/>
          </a:xfrm>
          <a:prstGeom prst="rect">
            <a:avLst/>
          </a:prstGeom>
        </p:spPr>
        <p:txBody>
          <a:bodyPr/>
          <a:lstStyle/>
          <a:p>
            <a:pPr marL="2654300" lvl="3" indent="-749300">
              <a:spcBef>
                <a:spcPts val="4000"/>
              </a:spcBef>
              <a:buClr>
                <a:srgbClr val="7BB4A4"/>
              </a:buClr>
              <a:buSzPct val="80000"/>
              <a:defRPr sz="5600"/>
            </a:pPr>
            <a:r>
              <a:rPr b="1"/>
              <a:t>Train </a:t>
            </a:r>
            <a:r>
              <a:t>A.I. on data we cannot see</a:t>
            </a:r>
            <a:r>
              <a:rPr>
                <a:solidFill>
                  <a:schemeClr val="accent5"/>
                </a:solidFill>
              </a:rPr>
              <a:t> without revealing the AI or its training updates to anyone?</a:t>
            </a:r>
          </a:p>
          <a:p>
            <a:pPr marL="3924300" lvl="5" indent="-749300">
              <a:spcBef>
                <a:spcPts val="4000"/>
              </a:spcBef>
              <a:buClr>
                <a:srgbClr val="7BB4A4"/>
              </a:buClr>
              <a:defRPr sz="5600"/>
            </a:pPr>
            <a:r>
              <a:t>Homomorphic Encryption</a:t>
            </a:r>
          </a:p>
          <a:p>
            <a:pPr marL="3924300" lvl="5" indent="-749300">
              <a:spcBef>
                <a:spcPts val="4000"/>
              </a:spcBef>
              <a:buClr>
                <a:srgbClr val="7BB4A4"/>
              </a:buClr>
              <a:defRPr sz="5600"/>
            </a:pPr>
            <a:r>
              <a:t>Multi-Party Computation</a:t>
            </a:r>
          </a:p>
        </p:txBody>
      </p:sp>
      <p:sp>
        <p:nvSpPr>
          <p:cNvPr id="1523" name="Potential Solution"/>
          <p:cNvSpPr txBox="1">
            <a:spLocks noGrp="1"/>
          </p:cNvSpPr>
          <p:nvPr>
            <p:ph type="title" idx="4294967295"/>
          </p:nvPr>
        </p:nvSpPr>
        <p:spPr>
          <a:xfrm>
            <a:off x="1201690" y="689780"/>
            <a:ext cx="21980620" cy="3047653"/>
          </a:xfrm>
          <a:prstGeom prst="rect">
            <a:avLst/>
          </a:prstGeom>
        </p:spPr>
        <p:txBody>
          <a:bodyPr/>
          <a:lstStyle/>
          <a:p>
            <a:r>
              <a:t>Potential Solution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522">
                                            <p:bg/>
                                          </p:spTgt>
                                        </p:tgtEl>
                                        <p:attrNameLst>
                                          <p:attrName>style.visibility</p:attrName>
                                        </p:attrNameLst>
                                      </p:cBhvr>
                                      <p:to>
                                        <p:strVal val="visible"/>
                                      </p:to>
                                    </p:set>
                                    <p:animEffect transition="in" filter="dissolve">
                                      <p:cBhvr>
                                        <p:cTn id="7" dur="499"/>
                                        <p:tgtEl>
                                          <p:spTgt spid="1522">
                                            <p:bg/>
                                          </p:spTgt>
                                        </p:tgtEl>
                                      </p:cBhvr>
                                    </p:animEffect>
                                  </p:childTnLst>
                                </p:cTn>
                              </p:par>
                              <p:par>
                                <p:cTn id="8" presetID="9" presetClass="entr" presetSubtype="0" fill="hold" grpId="1" nodeType="withEffect">
                                  <p:stCondLst>
                                    <p:cond delay="0"/>
                                  </p:stCondLst>
                                  <p:iterate>
                                    <p:tmAbs val="0"/>
                                  </p:iterate>
                                  <p:childTnLst>
                                    <p:set>
                                      <p:cBhvr>
                                        <p:cTn id="9" fill="hold"/>
                                        <p:tgtEl>
                                          <p:spTgt spid="1522">
                                            <p:txEl>
                                              <p:pRg st="0" end="0"/>
                                            </p:txEl>
                                          </p:spTgt>
                                        </p:tgtEl>
                                        <p:attrNameLst>
                                          <p:attrName>style.visibility</p:attrName>
                                        </p:attrNameLst>
                                      </p:cBhvr>
                                      <p:to>
                                        <p:strVal val="visible"/>
                                      </p:to>
                                    </p:set>
                                    <p:animEffect transition="in" filter="dissolve">
                                      <p:cBhvr>
                                        <p:cTn id="10" dur="499"/>
                                        <p:tgtEl>
                                          <p:spTgt spid="1522">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1" nodeType="clickEffect">
                                  <p:stCondLst>
                                    <p:cond delay="0"/>
                                  </p:stCondLst>
                                  <p:iterate>
                                    <p:tmAbs val="0"/>
                                  </p:iterate>
                                  <p:childTnLst>
                                    <p:set>
                                      <p:cBhvr>
                                        <p:cTn id="14" fill="hold"/>
                                        <p:tgtEl>
                                          <p:spTgt spid="1522">
                                            <p:txEl>
                                              <p:pRg st="1" end="1"/>
                                            </p:txEl>
                                          </p:spTgt>
                                        </p:tgtEl>
                                        <p:attrNameLst>
                                          <p:attrName>style.visibility</p:attrName>
                                        </p:attrNameLst>
                                      </p:cBhvr>
                                      <p:to>
                                        <p:strVal val="visible"/>
                                      </p:to>
                                    </p:set>
                                    <p:animEffect transition="in" filter="dissolve">
                                      <p:cBhvr>
                                        <p:cTn id="15" dur="499"/>
                                        <p:tgtEl>
                                          <p:spTgt spid="1522">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fill="hold" grpId="1" nodeType="clickEffect">
                                  <p:stCondLst>
                                    <p:cond delay="0"/>
                                  </p:stCondLst>
                                  <p:iterate>
                                    <p:tmAbs val="0"/>
                                  </p:iterate>
                                  <p:childTnLst>
                                    <p:set>
                                      <p:cBhvr>
                                        <p:cTn id="19" fill="hold"/>
                                        <p:tgtEl>
                                          <p:spTgt spid="1522">
                                            <p:txEl>
                                              <p:pRg st="2" end="2"/>
                                            </p:txEl>
                                          </p:spTgt>
                                        </p:tgtEl>
                                        <p:attrNameLst>
                                          <p:attrName>style.visibility</p:attrName>
                                        </p:attrNameLst>
                                      </p:cBhvr>
                                      <p:to>
                                        <p:strVal val="visible"/>
                                      </p:to>
                                    </p:set>
                                    <p:animEffect transition="in" filter="dissolve">
                                      <p:cBhvr>
                                        <p:cTn id="20" dur="499"/>
                                        <p:tgtEl>
                                          <p:spTgt spid="152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2" grpId="1" build="p" bldLvl="5" animBg="1" advAuto="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25" name="Image" descr="Image"/>
          <p:cNvPicPr>
            <a:picLocks noChangeAspect="1"/>
          </p:cNvPicPr>
          <p:nvPr/>
        </p:nvPicPr>
        <p:blipFill>
          <a:blip r:embed="rId2">
            <a:extLst/>
          </a:blip>
          <a:stretch>
            <a:fillRect/>
          </a:stretch>
        </p:blipFill>
        <p:spPr>
          <a:xfrm>
            <a:off x="-12970675" y="-15568446"/>
            <a:ext cx="50882061" cy="29505586"/>
          </a:xfrm>
          <a:prstGeom prst="rect">
            <a:avLst/>
          </a:prstGeom>
          <a:ln w="12700">
            <a:miter lim="400000"/>
          </a:ln>
        </p:spPr>
      </p:pic>
      <p:sp>
        <p:nvSpPr>
          <p:cNvPr id="1526" name="Multi-Party Computation"/>
          <p:cNvSpPr txBox="1">
            <a:spLocks noGrp="1"/>
          </p:cNvSpPr>
          <p:nvPr>
            <p:ph type="title"/>
          </p:nvPr>
        </p:nvSpPr>
        <p:spPr>
          <a:xfrm>
            <a:off x="264907" y="5680793"/>
            <a:ext cx="23854186" cy="2090674"/>
          </a:xfrm>
          <a:prstGeom prst="rect">
            <a:avLst/>
          </a:prstGeom>
        </p:spPr>
        <p:txBody>
          <a:bodyPr anchor="b"/>
          <a:lstStyle>
            <a:lvl1pPr>
              <a:defRPr sz="12000" b="1">
                <a:solidFill>
                  <a:srgbClr val="FFFFFF"/>
                </a:solidFill>
              </a:defRPr>
            </a:lvl1pPr>
          </a:lstStyle>
          <a:p>
            <a:r>
              <a:t>Multi-Party Computation</a:t>
            </a:r>
          </a:p>
        </p:txBody>
      </p:sp>
      <p:sp>
        <p:nvSpPr>
          <p:cNvPr id="1527" name="Introduction to"/>
          <p:cNvSpPr txBox="1"/>
          <p:nvPr/>
        </p:nvSpPr>
        <p:spPr>
          <a:xfrm>
            <a:off x="1617064" y="4547749"/>
            <a:ext cx="6163271"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b="0">
                <a:solidFill>
                  <a:srgbClr val="FFFFFF"/>
                </a:solidFill>
              </a:defRPr>
            </a:lvl1pPr>
          </a:lstStyle>
          <a:p>
            <a:r>
              <a:t>Introduction to </a:t>
            </a:r>
          </a:p>
        </p:txBody>
      </p:sp>
      <p:sp>
        <p:nvSpPr>
          <p:cNvPr id="1528" name="for Safe AI"/>
          <p:cNvSpPr txBox="1"/>
          <p:nvPr/>
        </p:nvSpPr>
        <p:spPr>
          <a:xfrm>
            <a:off x="18447467" y="7974450"/>
            <a:ext cx="4384478"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b="0">
                <a:solidFill>
                  <a:srgbClr val="FFFFFF"/>
                </a:solidFill>
              </a:defRPr>
            </a:lvl1pPr>
          </a:lstStyle>
          <a:p>
            <a:r>
              <a:t>for Safe AI</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p:cNvSpPr/>
          <p:nvPr/>
        </p:nvSpPr>
        <p:spPr>
          <a:xfrm>
            <a:off x="-60688" y="13341063"/>
            <a:ext cx="24505376" cy="380361"/>
          </a:xfrm>
          <a:prstGeom prst="rect">
            <a:avLst/>
          </a:prstGeom>
          <a:gradFill>
            <a:gsLst>
              <a:gs pos="3">
                <a:srgbClr val="BC6073"/>
              </a:gs>
              <a:gs pos="34020">
                <a:srgbClr val="E9BF83"/>
              </a:gs>
              <a:gs pos="72948">
                <a:srgbClr val="A1C9A6"/>
              </a:gs>
              <a:gs pos="100000">
                <a:srgbClr val="7293A8"/>
              </a:gs>
            </a:gsLst>
          </a:gradFill>
          <a:ln w="12700">
            <a:miter lim="400000"/>
          </a:ln>
        </p:spPr>
        <p:txBody>
          <a:bodyPr lIns="0" tIns="0" rIns="0" bIns="0" anchor="ctr"/>
          <a:lstStyle/>
          <a:p>
            <a:pPr>
              <a:lnSpc>
                <a:spcPct val="70000"/>
              </a:lnSpc>
              <a:defRPr sz="3200">
                <a:solidFill>
                  <a:srgbClr val="FFFFFF"/>
                </a:solidFill>
              </a:defRPr>
            </a:pPr>
            <a:endParaRPr/>
          </a:p>
        </p:txBody>
      </p:sp>
      <p:sp>
        <p:nvSpPr>
          <p:cNvPr id="165" name="Awareness: Raise awareness of the implications of Private ML…"/>
          <p:cNvSpPr txBox="1">
            <a:spLocks noGrp="1"/>
          </p:cNvSpPr>
          <p:nvPr>
            <p:ph type="body" idx="4294967295"/>
          </p:nvPr>
        </p:nvSpPr>
        <p:spPr>
          <a:xfrm>
            <a:off x="4006569" y="3155650"/>
            <a:ext cx="18902956" cy="7696755"/>
          </a:xfrm>
          <a:prstGeom prst="rect">
            <a:avLst/>
          </a:prstGeom>
        </p:spPr>
        <p:txBody>
          <a:bodyPr/>
          <a:lstStyle/>
          <a:p>
            <a:pPr marL="749300" indent="-749300">
              <a:spcBef>
                <a:spcPts val="4000"/>
              </a:spcBef>
              <a:buClr>
                <a:srgbClr val="E19F7A"/>
              </a:buClr>
              <a:buSzPct val="125000"/>
            </a:pPr>
            <a:r>
              <a:rPr b="1"/>
              <a:t>Awareness: </a:t>
            </a:r>
            <a:r>
              <a:t>Raise awareness of the implications of Private ML</a:t>
            </a:r>
          </a:p>
          <a:p>
            <a:pPr marL="749300" indent="-749300">
              <a:spcBef>
                <a:spcPts val="4000"/>
              </a:spcBef>
              <a:buClr>
                <a:srgbClr val="7BB4A4"/>
              </a:buClr>
              <a:buSzPct val="125000"/>
            </a:pPr>
            <a:r>
              <a:rPr b="1"/>
              <a:t>Tools: </a:t>
            </a:r>
            <a:r>
              <a:t>Lower the barrier-to-entry by building open-source tools</a:t>
            </a:r>
          </a:p>
          <a:p>
            <a:pPr marL="749300" indent="-749300">
              <a:spcBef>
                <a:spcPts val="4000"/>
              </a:spcBef>
              <a:buClr>
                <a:srgbClr val="BA7A82"/>
              </a:buClr>
              <a:buSzPct val="125000"/>
            </a:pPr>
            <a:r>
              <a:rPr b="1"/>
              <a:t>Community: </a:t>
            </a:r>
            <a:r>
              <a:t>We have really fun Hackathons…</a:t>
            </a:r>
          </a:p>
        </p:txBody>
      </p:sp>
      <p:sp>
        <p:nvSpPr>
          <p:cNvPr id="166" name="Key Activities"/>
          <p:cNvSpPr txBox="1">
            <a:spLocks noGrp="1"/>
          </p:cNvSpPr>
          <p:nvPr>
            <p:ph type="title" idx="4294967295"/>
          </p:nvPr>
        </p:nvSpPr>
        <p:spPr>
          <a:xfrm>
            <a:off x="1689100" y="1120166"/>
            <a:ext cx="21005800" cy="2286001"/>
          </a:xfrm>
          <a:prstGeom prst="rect">
            <a:avLst/>
          </a:prstGeom>
        </p:spPr>
        <p:txBody>
          <a:bodyPr/>
          <a:lstStyle/>
          <a:p>
            <a:r>
              <a:t>Key Activities</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65">
                                            <p:bg/>
                                          </p:spTgt>
                                        </p:tgtEl>
                                        <p:attrNameLst>
                                          <p:attrName>style.visibility</p:attrName>
                                        </p:attrNameLst>
                                      </p:cBhvr>
                                      <p:to>
                                        <p:strVal val="visible"/>
                                      </p:to>
                                    </p:set>
                                    <p:animEffect transition="in" filter="dissolve">
                                      <p:cBhvr>
                                        <p:cTn id="7" dur="499"/>
                                        <p:tgtEl>
                                          <p:spTgt spid="165">
                                            <p:bg/>
                                          </p:spTgt>
                                        </p:tgtEl>
                                      </p:cBhvr>
                                    </p:animEffect>
                                  </p:childTnLst>
                                </p:cTn>
                              </p:par>
                              <p:par>
                                <p:cTn id="8" presetID="9" presetClass="entr" presetSubtype="0" fill="hold" grpId="1" nodeType="withEffect">
                                  <p:stCondLst>
                                    <p:cond delay="0"/>
                                  </p:stCondLst>
                                  <p:iterate>
                                    <p:tmAbs val="0"/>
                                  </p:iterate>
                                  <p:childTnLst>
                                    <p:set>
                                      <p:cBhvr>
                                        <p:cTn id="9" fill="hold"/>
                                        <p:tgtEl>
                                          <p:spTgt spid="165">
                                            <p:txEl>
                                              <p:pRg st="0" end="0"/>
                                            </p:txEl>
                                          </p:spTgt>
                                        </p:tgtEl>
                                        <p:attrNameLst>
                                          <p:attrName>style.visibility</p:attrName>
                                        </p:attrNameLst>
                                      </p:cBhvr>
                                      <p:to>
                                        <p:strVal val="visible"/>
                                      </p:to>
                                    </p:set>
                                    <p:animEffect transition="in" filter="dissolve">
                                      <p:cBhvr>
                                        <p:cTn id="10" dur="499"/>
                                        <p:tgtEl>
                                          <p:spTgt spid="16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1" nodeType="clickEffect">
                                  <p:stCondLst>
                                    <p:cond delay="0"/>
                                  </p:stCondLst>
                                  <p:iterate>
                                    <p:tmAbs val="0"/>
                                  </p:iterate>
                                  <p:childTnLst>
                                    <p:set>
                                      <p:cBhvr>
                                        <p:cTn id="14" fill="hold"/>
                                        <p:tgtEl>
                                          <p:spTgt spid="165">
                                            <p:txEl>
                                              <p:pRg st="1" end="1"/>
                                            </p:txEl>
                                          </p:spTgt>
                                        </p:tgtEl>
                                        <p:attrNameLst>
                                          <p:attrName>style.visibility</p:attrName>
                                        </p:attrNameLst>
                                      </p:cBhvr>
                                      <p:to>
                                        <p:strVal val="visible"/>
                                      </p:to>
                                    </p:set>
                                    <p:animEffect transition="in" filter="dissolve">
                                      <p:cBhvr>
                                        <p:cTn id="15" dur="499"/>
                                        <p:tgtEl>
                                          <p:spTgt spid="165">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fill="hold" grpId="1" nodeType="clickEffect">
                                  <p:stCondLst>
                                    <p:cond delay="0"/>
                                  </p:stCondLst>
                                  <p:iterate>
                                    <p:tmAbs val="0"/>
                                  </p:iterate>
                                  <p:childTnLst>
                                    <p:set>
                                      <p:cBhvr>
                                        <p:cTn id="19" fill="hold"/>
                                        <p:tgtEl>
                                          <p:spTgt spid="165">
                                            <p:txEl>
                                              <p:pRg st="2" end="2"/>
                                            </p:txEl>
                                          </p:spTgt>
                                        </p:tgtEl>
                                        <p:attrNameLst>
                                          <p:attrName>style.visibility</p:attrName>
                                        </p:attrNameLst>
                                      </p:cBhvr>
                                      <p:to>
                                        <p:strVal val="visible"/>
                                      </p:to>
                                    </p:set>
                                    <p:animEffect transition="in" filter="dissolve">
                                      <p:cBhvr>
                                        <p:cTn id="20" dur="499"/>
                                        <p:tgtEl>
                                          <p:spTgt spid="16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1" build="p" bldLvl="5"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0"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531" name="for Safe AI"/>
          <p:cNvSpPr txBox="1"/>
          <p:nvPr/>
        </p:nvSpPr>
        <p:spPr>
          <a:xfrm>
            <a:off x="10065411"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532" name="Multi-Party Computation"/>
          <p:cNvSpPr txBox="1"/>
          <p:nvPr/>
        </p:nvSpPr>
        <p:spPr>
          <a:xfrm>
            <a:off x="1404729" y="12634619"/>
            <a:ext cx="85267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Multi-Party Computation</a:t>
            </a:r>
          </a:p>
        </p:txBody>
      </p:sp>
      <p:grpSp>
        <p:nvGrpSpPr>
          <p:cNvPr id="1538" name="Group"/>
          <p:cNvGrpSpPr/>
          <p:nvPr/>
        </p:nvGrpSpPr>
        <p:grpSpPr>
          <a:xfrm>
            <a:off x="1647042" y="5874496"/>
            <a:ext cx="21388612" cy="1967008"/>
            <a:chOff x="7252" y="0"/>
            <a:chExt cx="21388610" cy="1967007"/>
          </a:xfrm>
        </p:grpSpPr>
        <p:sp>
          <p:nvSpPr>
            <p:cNvPr id="1533" name="a = 5"/>
            <p:cNvSpPr txBox="1"/>
            <p:nvPr/>
          </p:nvSpPr>
          <p:spPr>
            <a:xfrm>
              <a:off x="7252" y="424703"/>
              <a:ext cx="2030488" cy="11176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700">
                  <a:solidFill>
                    <a:srgbClr val="FFFFFF"/>
                  </a:solidFill>
                </a:defRPr>
              </a:lvl1pPr>
            </a:lstStyle>
            <a:p>
              <a:r>
                <a:t>a = 5</a:t>
              </a:r>
            </a:p>
          </p:txBody>
        </p:sp>
        <p:sp>
          <p:nvSpPr>
            <p:cNvPr id="1534" name="Line"/>
            <p:cNvSpPr/>
            <p:nvPr/>
          </p:nvSpPr>
          <p:spPr>
            <a:xfrm>
              <a:off x="2471654"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35" name="Share Splitter"/>
            <p:cNvSpPr/>
            <p:nvPr/>
          </p:nvSpPr>
          <p:spPr>
            <a:xfrm>
              <a:off x="4158362" y="0"/>
              <a:ext cx="4109092" cy="1967008"/>
            </a:xfrm>
            <a:prstGeom prst="roundRect">
              <a:avLst>
                <a:gd name="adj" fmla="val 9685"/>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4800" baseline="-22916">
                  <a:solidFill>
                    <a:srgbClr val="FFFFFF"/>
                  </a:solidFill>
                </a:defRPr>
              </a:pPr>
              <a:r>
                <a:t>Share</a:t>
              </a:r>
              <a:br/>
              <a:r>
                <a:t>Splitter</a:t>
              </a:r>
            </a:p>
          </p:txBody>
        </p:sp>
        <p:sp>
          <p:nvSpPr>
            <p:cNvPr id="1536" name="Line"/>
            <p:cNvSpPr/>
            <p:nvPr/>
          </p:nvSpPr>
          <p:spPr>
            <a:xfrm>
              <a:off x="8684161"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37" name="[ 1 , -3 , 5 , 0 , 2 ] = shares_a"/>
            <p:cNvSpPr txBox="1"/>
            <p:nvPr/>
          </p:nvSpPr>
          <p:spPr>
            <a:xfrm>
              <a:off x="10095634" y="424703"/>
              <a:ext cx="11300229" cy="11176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700">
                  <a:solidFill>
                    <a:srgbClr val="FFFFFF"/>
                  </a:solidFill>
                </a:defRPr>
              </a:lvl1pPr>
            </a:lstStyle>
            <a:p>
              <a:r>
                <a:t>[ 1 , -3 , 5 , 0 , 2 ] = shares_a</a:t>
              </a:r>
            </a:p>
          </p:txBody>
        </p:sp>
      </p:grpSp>
      <p:sp>
        <p:nvSpPr>
          <p:cNvPr id="1539" name="Multi-Party Computation"/>
          <p:cNvSpPr txBox="1">
            <a:spLocks noGrp="1"/>
          </p:cNvSpPr>
          <p:nvPr>
            <p:ph type="title" idx="4294967295"/>
          </p:nvPr>
        </p:nvSpPr>
        <p:spPr>
          <a:xfrm>
            <a:off x="1283613" y="1002065"/>
            <a:ext cx="14718720" cy="1554917"/>
          </a:xfrm>
          <a:prstGeom prst="rect">
            <a:avLst/>
          </a:prstGeom>
        </p:spPr>
        <p:txBody>
          <a:bodyPr/>
          <a:lstStyle>
            <a:lvl1pPr defTabSz="528319">
              <a:defRPr sz="8320">
                <a:solidFill>
                  <a:srgbClr val="FFFFFF"/>
                </a:solidFill>
              </a:defRPr>
            </a:lvl1pPr>
          </a:lstStyle>
          <a:p>
            <a:r>
              <a:t>Multi-Party Computation</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1"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grpSp>
        <p:nvGrpSpPr>
          <p:cNvPr id="1547" name="Group"/>
          <p:cNvGrpSpPr/>
          <p:nvPr/>
        </p:nvGrpSpPr>
        <p:grpSpPr>
          <a:xfrm>
            <a:off x="1647042" y="4478729"/>
            <a:ext cx="21388612" cy="1967008"/>
            <a:chOff x="7252" y="0"/>
            <a:chExt cx="21388610" cy="1967007"/>
          </a:xfrm>
        </p:grpSpPr>
        <p:sp>
          <p:nvSpPr>
            <p:cNvPr id="1542" name="a = 5"/>
            <p:cNvSpPr txBox="1"/>
            <p:nvPr/>
          </p:nvSpPr>
          <p:spPr>
            <a:xfrm>
              <a:off x="7252" y="424703"/>
              <a:ext cx="2030488" cy="11176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700">
                  <a:solidFill>
                    <a:srgbClr val="FFFFFF"/>
                  </a:solidFill>
                </a:defRPr>
              </a:lvl1pPr>
            </a:lstStyle>
            <a:p>
              <a:r>
                <a:t>a = 5</a:t>
              </a:r>
            </a:p>
          </p:txBody>
        </p:sp>
        <p:sp>
          <p:nvSpPr>
            <p:cNvPr id="1543" name="Line"/>
            <p:cNvSpPr/>
            <p:nvPr/>
          </p:nvSpPr>
          <p:spPr>
            <a:xfrm>
              <a:off x="2471654"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44" name="Share Splitter"/>
            <p:cNvSpPr/>
            <p:nvPr/>
          </p:nvSpPr>
          <p:spPr>
            <a:xfrm>
              <a:off x="4158362" y="0"/>
              <a:ext cx="4109092" cy="1967008"/>
            </a:xfrm>
            <a:prstGeom prst="roundRect">
              <a:avLst>
                <a:gd name="adj" fmla="val 9685"/>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4800" baseline="-22916">
                  <a:solidFill>
                    <a:srgbClr val="FFFFFF"/>
                  </a:solidFill>
                </a:defRPr>
              </a:pPr>
              <a:r>
                <a:t>Share</a:t>
              </a:r>
              <a:br/>
              <a:r>
                <a:t>Splitter</a:t>
              </a:r>
            </a:p>
          </p:txBody>
        </p:sp>
        <p:sp>
          <p:nvSpPr>
            <p:cNvPr id="1545" name="Line"/>
            <p:cNvSpPr/>
            <p:nvPr/>
          </p:nvSpPr>
          <p:spPr>
            <a:xfrm>
              <a:off x="8684161"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46" name="[ 1 , -3 , 5 , 0 , 2 ] = shares_a"/>
            <p:cNvSpPr txBox="1"/>
            <p:nvPr/>
          </p:nvSpPr>
          <p:spPr>
            <a:xfrm>
              <a:off x="10095634" y="424703"/>
              <a:ext cx="11300229" cy="11176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700">
                  <a:solidFill>
                    <a:srgbClr val="FFFFFF"/>
                  </a:solidFill>
                </a:defRPr>
              </a:lvl1pPr>
            </a:lstStyle>
            <a:p>
              <a:r>
                <a:t>[ 1 , -3 , 5 , 0 , 2 ] = shares_a</a:t>
              </a:r>
            </a:p>
          </p:txBody>
        </p:sp>
      </p:grpSp>
      <p:sp>
        <p:nvSpPr>
          <p:cNvPr id="1548" name="Multi-Party Computation"/>
          <p:cNvSpPr txBox="1">
            <a:spLocks noGrp="1"/>
          </p:cNvSpPr>
          <p:nvPr>
            <p:ph type="title" idx="4294967295"/>
          </p:nvPr>
        </p:nvSpPr>
        <p:spPr>
          <a:xfrm>
            <a:off x="1283613" y="1002065"/>
            <a:ext cx="14718720" cy="1554917"/>
          </a:xfrm>
          <a:prstGeom prst="rect">
            <a:avLst/>
          </a:prstGeom>
        </p:spPr>
        <p:txBody>
          <a:bodyPr/>
          <a:lstStyle>
            <a:lvl1pPr defTabSz="528319">
              <a:defRPr sz="8320">
                <a:solidFill>
                  <a:srgbClr val="FFFFFF"/>
                </a:solidFill>
              </a:defRPr>
            </a:lvl1pPr>
          </a:lstStyle>
          <a:p>
            <a:r>
              <a:t>Multi-Party Computation</a:t>
            </a:r>
          </a:p>
        </p:txBody>
      </p:sp>
      <p:grpSp>
        <p:nvGrpSpPr>
          <p:cNvPr id="1554" name="Group"/>
          <p:cNvGrpSpPr/>
          <p:nvPr/>
        </p:nvGrpSpPr>
        <p:grpSpPr>
          <a:xfrm>
            <a:off x="1623776" y="7270263"/>
            <a:ext cx="21576822" cy="1967008"/>
            <a:chOff x="-6654" y="0"/>
            <a:chExt cx="21576821" cy="1967007"/>
          </a:xfrm>
        </p:grpSpPr>
        <p:sp>
          <p:nvSpPr>
            <p:cNvPr id="1549" name="b = 3"/>
            <p:cNvSpPr txBox="1"/>
            <p:nvPr/>
          </p:nvSpPr>
          <p:spPr>
            <a:xfrm>
              <a:off x="-6655" y="424703"/>
              <a:ext cx="2077022" cy="11176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700">
                  <a:solidFill>
                    <a:srgbClr val="FFFFFF"/>
                  </a:solidFill>
                </a:defRPr>
              </a:lvl1pPr>
            </a:lstStyle>
            <a:p>
              <a:r>
                <a:t>b = 3</a:t>
              </a:r>
            </a:p>
          </p:txBody>
        </p:sp>
        <p:sp>
          <p:nvSpPr>
            <p:cNvPr id="1550" name="Line"/>
            <p:cNvSpPr/>
            <p:nvPr/>
          </p:nvSpPr>
          <p:spPr>
            <a:xfrm>
              <a:off x="2481014"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51" name="Share Splitter"/>
            <p:cNvSpPr/>
            <p:nvPr/>
          </p:nvSpPr>
          <p:spPr>
            <a:xfrm>
              <a:off x="4167722" y="0"/>
              <a:ext cx="4109092" cy="1967008"/>
            </a:xfrm>
            <a:prstGeom prst="roundRect">
              <a:avLst>
                <a:gd name="adj" fmla="val 9685"/>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4800" baseline="-22916">
                  <a:solidFill>
                    <a:srgbClr val="FFFFFF"/>
                  </a:solidFill>
                </a:defRPr>
              </a:pPr>
              <a:r>
                <a:t>Share</a:t>
              </a:r>
              <a:br/>
              <a:r>
                <a:t>Splitter</a:t>
              </a:r>
            </a:p>
          </p:txBody>
        </p:sp>
        <p:sp>
          <p:nvSpPr>
            <p:cNvPr id="1552" name="Line"/>
            <p:cNvSpPr/>
            <p:nvPr/>
          </p:nvSpPr>
          <p:spPr>
            <a:xfrm>
              <a:off x="8693520"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53" name="[ 2 , -5 , 8 , -3 , 1 ] = shares_b"/>
            <p:cNvSpPr txBox="1"/>
            <p:nvPr/>
          </p:nvSpPr>
          <p:spPr>
            <a:xfrm>
              <a:off x="9940048" y="424703"/>
              <a:ext cx="11630119" cy="11176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700">
                  <a:solidFill>
                    <a:srgbClr val="FFFFFF"/>
                  </a:solidFill>
                </a:defRPr>
              </a:lvl1pPr>
            </a:lstStyle>
            <a:p>
              <a:r>
                <a:t>[ 2 , -5 , 8 , -3 , 1 ] = shares_b</a:t>
              </a:r>
            </a:p>
          </p:txBody>
        </p:sp>
      </p:grpSp>
      <p:sp>
        <p:nvSpPr>
          <p:cNvPr id="1555" name="for Safe AI"/>
          <p:cNvSpPr txBox="1"/>
          <p:nvPr/>
        </p:nvSpPr>
        <p:spPr>
          <a:xfrm>
            <a:off x="10065411"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556" name="Multi-Party Computation"/>
          <p:cNvSpPr txBox="1"/>
          <p:nvPr/>
        </p:nvSpPr>
        <p:spPr>
          <a:xfrm>
            <a:off x="1404729" y="12634619"/>
            <a:ext cx="85267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Multi-Party Computation</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8"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grpSp>
        <p:nvGrpSpPr>
          <p:cNvPr id="1564" name="Group"/>
          <p:cNvGrpSpPr/>
          <p:nvPr/>
        </p:nvGrpSpPr>
        <p:grpSpPr>
          <a:xfrm>
            <a:off x="2169332" y="3568138"/>
            <a:ext cx="20100598" cy="1254783"/>
            <a:chOff x="6494" y="0"/>
            <a:chExt cx="20100597" cy="1254781"/>
          </a:xfrm>
        </p:grpSpPr>
        <p:sp>
          <p:nvSpPr>
            <p:cNvPr id="1559" name="a = 5"/>
            <p:cNvSpPr txBox="1"/>
            <p:nvPr/>
          </p:nvSpPr>
          <p:spPr>
            <a:xfrm>
              <a:off x="6494" y="119390"/>
              <a:ext cx="1830290" cy="1016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000">
                  <a:solidFill>
                    <a:srgbClr val="FFFFFF"/>
                  </a:solidFill>
                </a:defRPr>
              </a:lvl1pPr>
            </a:lstStyle>
            <a:p>
              <a:r>
                <a:t>a = 5</a:t>
              </a:r>
            </a:p>
          </p:txBody>
        </p:sp>
        <p:sp>
          <p:nvSpPr>
            <p:cNvPr id="1560" name="Line"/>
            <p:cNvSpPr/>
            <p:nvPr/>
          </p:nvSpPr>
          <p:spPr>
            <a:xfrm>
              <a:off x="2370797" y="627390"/>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61" name="Share Splitter"/>
            <p:cNvSpPr/>
            <p:nvPr/>
          </p:nvSpPr>
          <p:spPr>
            <a:xfrm>
              <a:off x="4057505" y="0"/>
              <a:ext cx="4109092" cy="1254782"/>
            </a:xfrm>
            <a:prstGeom prst="roundRect">
              <a:avLst>
                <a:gd name="adj" fmla="val 15182"/>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3500" baseline="-31428">
                  <a:solidFill>
                    <a:srgbClr val="FFFFFF"/>
                  </a:solidFill>
                </a:defRPr>
              </a:pPr>
              <a:r>
                <a:t>Share</a:t>
              </a:r>
              <a:br/>
              <a:r>
                <a:t>Splitter</a:t>
              </a:r>
            </a:p>
          </p:txBody>
        </p:sp>
        <p:sp>
          <p:nvSpPr>
            <p:cNvPr id="1562" name="Line"/>
            <p:cNvSpPr/>
            <p:nvPr/>
          </p:nvSpPr>
          <p:spPr>
            <a:xfrm>
              <a:off x="8583303" y="627390"/>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63" name="[ 1 , -3 , 5 , 0 , 2 ] = shares_a"/>
            <p:cNvSpPr txBox="1"/>
            <p:nvPr/>
          </p:nvSpPr>
          <p:spPr>
            <a:xfrm>
              <a:off x="9975543" y="119390"/>
              <a:ext cx="10131550" cy="1016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000">
                  <a:solidFill>
                    <a:srgbClr val="FFFFFF"/>
                  </a:solidFill>
                </a:defRPr>
              </a:lvl1pPr>
            </a:lstStyle>
            <a:p>
              <a:r>
                <a:t>[ 1 , -3 , 5 , 0 , 2 ] = shares_a</a:t>
              </a:r>
            </a:p>
          </p:txBody>
        </p:sp>
      </p:grpSp>
      <p:sp>
        <p:nvSpPr>
          <p:cNvPr id="1565" name="Multi-Party Computation"/>
          <p:cNvSpPr txBox="1">
            <a:spLocks noGrp="1"/>
          </p:cNvSpPr>
          <p:nvPr>
            <p:ph type="title" idx="4294967295"/>
          </p:nvPr>
        </p:nvSpPr>
        <p:spPr>
          <a:xfrm>
            <a:off x="1283613" y="1002065"/>
            <a:ext cx="14718720" cy="1554917"/>
          </a:xfrm>
          <a:prstGeom prst="rect">
            <a:avLst/>
          </a:prstGeom>
        </p:spPr>
        <p:txBody>
          <a:bodyPr/>
          <a:lstStyle>
            <a:lvl1pPr defTabSz="528319">
              <a:defRPr sz="8320">
                <a:solidFill>
                  <a:srgbClr val="FFFFFF"/>
                </a:solidFill>
              </a:defRPr>
            </a:lvl1pPr>
          </a:lstStyle>
          <a:p>
            <a:r>
              <a:t>Multi-Party Computation</a:t>
            </a:r>
          </a:p>
        </p:txBody>
      </p:sp>
      <p:grpSp>
        <p:nvGrpSpPr>
          <p:cNvPr id="1571" name="Group"/>
          <p:cNvGrpSpPr/>
          <p:nvPr/>
        </p:nvGrpSpPr>
        <p:grpSpPr>
          <a:xfrm>
            <a:off x="2148496" y="5102225"/>
            <a:ext cx="20269145" cy="1254782"/>
            <a:chOff x="-5959" y="0"/>
            <a:chExt cx="20269144" cy="1254781"/>
          </a:xfrm>
        </p:grpSpPr>
        <p:sp>
          <p:nvSpPr>
            <p:cNvPr id="1566" name="b = 3"/>
            <p:cNvSpPr txBox="1"/>
            <p:nvPr/>
          </p:nvSpPr>
          <p:spPr>
            <a:xfrm>
              <a:off x="-5960" y="119390"/>
              <a:ext cx="1871962" cy="1016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000">
                  <a:solidFill>
                    <a:srgbClr val="FFFFFF"/>
                  </a:solidFill>
                </a:defRPr>
              </a:lvl1pPr>
            </a:lstStyle>
            <a:p>
              <a:r>
                <a:t>b = 3</a:t>
              </a:r>
            </a:p>
          </p:txBody>
        </p:sp>
        <p:sp>
          <p:nvSpPr>
            <p:cNvPr id="1567" name="Line"/>
            <p:cNvSpPr/>
            <p:nvPr/>
          </p:nvSpPr>
          <p:spPr>
            <a:xfrm>
              <a:off x="2379179" y="627390"/>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68" name="Share Splitter"/>
            <p:cNvSpPr/>
            <p:nvPr/>
          </p:nvSpPr>
          <p:spPr>
            <a:xfrm>
              <a:off x="4065887" y="0"/>
              <a:ext cx="4109092" cy="1254782"/>
            </a:xfrm>
            <a:prstGeom prst="roundRect">
              <a:avLst>
                <a:gd name="adj" fmla="val 15182"/>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3500" baseline="-31428">
                  <a:solidFill>
                    <a:srgbClr val="FFFFFF"/>
                  </a:solidFill>
                </a:defRPr>
              </a:pPr>
              <a:r>
                <a:t>Share</a:t>
              </a:r>
              <a:br/>
              <a:r>
                <a:t>Splitter</a:t>
              </a:r>
            </a:p>
          </p:txBody>
        </p:sp>
        <p:sp>
          <p:nvSpPr>
            <p:cNvPr id="1569" name="Line"/>
            <p:cNvSpPr/>
            <p:nvPr/>
          </p:nvSpPr>
          <p:spPr>
            <a:xfrm>
              <a:off x="8591686" y="627390"/>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70" name="[ 2 , -5 , 8 , -3 , 1 ] = shares_b"/>
            <p:cNvSpPr txBox="1"/>
            <p:nvPr/>
          </p:nvSpPr>
          <p:spPr>
            <a:xfrm>
              <a:off x="9836212" y="119390"/>
              <a:ext cx="10426974" cy="1016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000">
                  <a:solidFill>
                    <a:srgbClr val="FFFFFF"/>
                  </a:solidFill>
                </a:defRPr>
              </a:lvl1pPr>
            </a:lstStyle>
            <a:p>
              <a:r>
                <a:t>[ 2 , -5 , 8 , -3 , 1 ] = shares_b</a:t>
              </a:r>
            </a:p>
          </p:txBody>
        </p:sp>
      </p:grpSp>
      <p:sp>
        <p:nvSpPr>
          <p:cNvPr id="1572" name="s_a = 1 s_b = 2…"/>
          <p:cNvSpPr txBox="1"/>
          <p:nvPr/>
        </p:nvSpPr>
        <p:spPr>
          <a:xfrm>
            <a:off x="2333327" y="9115916"/>
            <a:ext cx="2367856" cy="312166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spcBef>
                <a:spcPts val="2900"/>
              </a:spcBef>
              <a:defRPr sz="4800">
                <a:solidFill>
                  <a:srgbClr val="FFFFFF"/>
                </a:solidFill>
              </a:defRPr>
            </a:pPr>
            <a:r>
              <a:t>s_a = 1</a:t>
            </a:r>
            <a:br/>
            <a:r>
              <a:t>s_b = 2</a:t>
            </a:r>
          </a:p>
          <a:p>
            <a:pPr algn="l">
              <a:lnSpc>
                <a:spcPct val="70000"/>
              </a:lnSpc>
              <a:spcBef>
                <a:spcPts val="2900"/>
              </a:spcBef>
              <a:defRPr sz="4800">
                <a:solidFill>
                  <a:srgbClr val="FFFFFF"/>
                </a:solidFill>
              </a:defRPr>
            </a:pPr>
            <a:r>
              <a:t>s_c = 3</a:t>
            </a:r>
          </a:p>
        </p:txBody>
      </p:sp>
      <p:sp>
        <p:nvSpPr>
          <p:cNvPr id="1573" name="Person 1"/>
          <p:cNvSpPr/>
          <p:nvPr/>
        </p:nvSpPr>
        <p:spPr>
          <a:xfrm>
            <a:off x="1412485" y="7492630"/>
            <a:ext cx="4109092" cy="1254782"/>
          </a:xfrm>
          <a:prstGeom prst="roundRect">
            <a:avLst>
              <a:gd name="adj" fmla="val 15182"/>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lvl1pPr>
              <a:lnSpc>
                <a:spcPct val="50000"/>
              </a:lnSpc>
              <a:defRPr sz="3500" baseline="-31428">
                <a:solidFill>
                  <a:srgbClr val="FFFFFF"/>
                </a:solidFill>
              </a:defRPr>
            </a:lvl1pPr>
          </a:lstStyle>
          <a:p>
            <a:r>
              <a:t>Person 1</a:t>
            </a:r>
          </a:p>
        </p:txBody>
      </p:sp>
      <p:sp>
        <p:nvSpPr>
          <p:cNvPr id="1574" name="s_a = -3 s_b = -5…"/>
          <p:cNvSpPr txBox="1"/>
          <p:nvPr/>
        </p:nvSpPr>
        <p:spPr>
          <a:xfrm>
            <a:off x="6727014" y="9115916"/>
            <a:ext cx="2570858" cy="312166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spcBef>
                <a:spcPts val="2900"/>
              </a:spcBef>
              <a:defRPr sz="4800">
                <a:solidFill>
                  <a:srgbClr val="FFFFFF"/>
                </a:solidFill>
              </a:defRPr>
            </a:pPr>
            <a:r>
              <a:t>s_a = -3</a:t>
            </a:r>
            <a:br/>
            <a:r>
              <a:t>s_b = -5</a:t>
            </a:r>
          </a:p>
          <a:p>
            <a:pPr algn="l">
              <a:lnSpc>
                <a:spcPct val="70000"/>
              </a:lnSpc>
              <a:spcBef>
                <a:spcPts val="2900"/>
              </a:spcBef>
              <a:defRPr sz="4800">
                <a:solidFill>
                  <a:srgbClr val="FFFFFF"/>
                </a:solidFill>
              </a:defRPr>
            </a:pPr>
            <a:r>
              <a:t>s_c = -8</a:t>
            </a:r>
          </a:p>
        </p:txBody>
      </p:sp>
      <p:sp>
        <p:nvSpPr>
          <p:cNvPr id="1575" name="Person 2"/>
          <p:cNvSpPr/>
          <p:nvPr/>
        </p:nvSpPr>
        <p:spPr>
          <a:xfrm>
            <a:off x="5914147" y="7492630"/>
            <a:ext cx="4109092" cy="1254782"/>
          </a:xfrm>
          <a:prstGeom prst="roundRect">
            <a:avLst>
              <a:gd name="adj" fmla="val 15182"/>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lvl1pPr>
              <a:lnSpc>
                <a:spcPct val="50000"/>
              </a:lnSpc>
              <a:defRPr sz="3500" baseline="-31428">
                <a:solidFill>
                  <a:srgbClr val="FFFFFF"/>
                </a:solidFill>
              </a:defRPr>
            </a:lvl1pPr>
          </a:lstStyle>
          <a:p>
            <a:r>
              <a:t>Person 2</a:t>
            </a:r>
          </a:p>
        </p:txBody>
      </p:sp>
      <p:sp>
        <p:nvSpPr>
          <p:cNvPr id="1576" name="s_a = 5 s_b = 8…"/>
          <p:cNvSpPr txBox="1"/>
          <p:nvPr/>
        </p:nvSpPr>
        <p:spPr>
          <a:xfrm>
            <a:off x="11226924" y="9115916"/>
            <a:ext cx="2673549" cy="312166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spcBef>
                <a:spcPts val="2900"/>
              </a:spcBef>
              <a:defRPr sz="4800">
                <a:solidFill>
                  <a:srgbClr val="FFFFFF"/>
                </a:solidFill>
              </a:defRPr>
            </a:pPr>
            <a:r>
              <a:t>s_a = 5</a:t>
            </a:r>
            <a:br/>
            <a:r>
              <a:t>s_b = 8</a:t>
            </a:r>
          </a:p>
          <a:p>
            <a:pPr algn="l">
              <a:lnSpc>
                <a:spcPct val="70000"/>
              </a:lnSpc>
              <a:spcBef>
                <a:spcPts val="2900"/>
              </a:spcBef>
              <a:defRPr sz="4800">
                <a:solidFill>
                  <a:srgbClr val="FFFFFF"/>
                </a:solidFill>
              </a:defRPr>
            </a:pPr>
            <a:r>
              <a:t>s_c = 13</a:t>
            </a:r>
          </a:p>
        </p:txBody>
      </p:sp>
      <p:sp>
        <p:nvSpPr>
          <p:cNvPr id="1577" name="Person 3"/>
          <p:cNvSpPr/>
          <p:nvPr/>
        </p:nvSpPr>
        <p:spPr>
          <a:xfrm>
            <a:off x="10415809" y="7492630"/>
            <a:ext cx="4109093" cy="1254782"/>
          </a:xfrm>
          <a:prstGeom prst="roundRect">
            <a:avLst>
              <a:gd name="adj" fmla="val 15182"/>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lvl1pPr>
              <a:lnSpc>
                <a:spcPct val="50000"/>
              </a:lnSpc>
              <a:defRPr sz="3500" baseline="-31428">
                <a:solidFill>
                  <a:srgbClr val="FFFFFF"/>
                </a:solidFill>
              </a:defRPr>
            </a:lvl1pPr>
          </a:lstStyle>
          <a:p>
            <a:r>
              <a:t>Person 3</a:t>
            </a:r>
          </a:p>
        </p:txBody>
      </p:sp>
      <p:sp>
        <p:nvSpPr>
          <p:cNvPr id="1578" name="s_a = 0 s_b = -3…"/>
          <p:cNvSpPr txBox="1"/>
          <p:nvPr/>
        </p:nvSpPr>
        <p:spPr>
          <a:xfrm>
            <a:off x="15718528" y="9115916"/>
            <a:ext cx="2570858" cy="312166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spcBef>
                <a:spcPts val="2900"/>
              </a:spcBef>
              <a:defRPr sz="4800">
                <a:solidFill>
                  <a:srgbClr val="FFFFFF"/>
                </a:solidFill>
              </a:defRPr>
            </a:pPr>
            <a:r>
              <a:t>s_a = 0</a:t>
            </a:r>
            <a:br/>
            <a:r>
              <a:t>s_b = -3</a:t>
            </a:r>
          </a:p>
          <a:p>
            <a:pPr algn="l">
              <a:lnSpc>
                <a:spcPct val="70000"/>
              </a:lnSpc>
              <a:spcBef>
                <a:spcPts val="2900"/>
              </a:spcBef>
              <a:defRPr sz="4800">
                <a:solidFill>
                  <a:srgbClr val="FFFFFF"/>
                </a:solidFill>
              </a:defRPr>
            </a:pPr>
            <a:r>
              <a:t>s_c = -3</a:t>
            </a:r>
          </a:p>
        </p:txBody>
      </p:sp>
      <p:sp>
        <p:nvSpPr>
          <p:cNvPr id="1579" name="Person 4"/>
          <p:cNvSpPr/>
          <p:nvPr/>
        </p:nvSpPr>
        <p:spPr>
          <a:xfrm>
            <a:off x="14917472" y="7492630"/>
            <a:ext cx="4109092" cy="1254782"/>
          </a:xfrm>
          <a:prstGeom prst="roundRect">
            <a:avLst>
              <a:gd name="adj" fmla="val 15182"/>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lvl1pPr>
              <a:lnSpc>
                <a:spcPct val="50000"/>
              </a:lnSpc>
              <a:defRPr sz="3500" baseline="-31428">
                <a:solidFill>
                  <a:srgbClr val="FFFFFF"/>
                </a:solidFill>
              </a:defRPr>
            </a:lvl1pPr>
          </a:lstStyle>
          <a:p>
            <a:r>
              <a:t>Person 4</a:t>
            </a:r>
          </a:p>
        </p:txBody>
      </p:sp>
      <p:sp>
        <p:nvSpPr>
          <p:cNvPr id="1580" name="s_a = 2 s_b = 1…"/>
          <p:cNvSpPr txBox="1"/>
          <p:nvPr/>
        </p:nvSpPr>
        <p:spPr>
          <a:xfrm>
            <a:off x="20354303" y="9115916"/>
            <a:ext cx="2367856" cy="312166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spcBef>
                <a:spcPts val="2900"/>
              </a:spcBef>
              <a:defRPr sz="4800">
                <a:solidFill>
                  <a:srgbClr val="FFFFFF"/>
                </a:solidFill>
              </a:defRPr>
            </a:pPr>
            <a:r>
              <a:t>s_a = 2</a:t>
            </a:r>
            <a:br/>
            <a:r>
              <a:t>s_b = 1</a:t>
            </a:r>
          </a:p>
          <a:p>
            <a:pPr algn="l">
              <a:lnSpc>
                <a:spcPct val="70000"/>
              </a:lnSpc>
              <a:spcBef>
                <a:spcPts val="2900"/>
              </a:spcBef>
              <a:defRPr sz="4800">
                <a:solidFill>
                  <a:srgbClr val="FFFFFF"/>
                </a:solidFill>
              </a:defRPr>
            </a:pPr>
            <a:r>
              <a:t>s_c = 3</a:t>
            </a:r>
          </a:p>
        </p:txBody>
      </p:sp>
      <p:sp>
        <p:nvSpPr>
          <p:cNvPr id="1581" name="Person 5"/>
          <p:cNvSpPr/>
          <p:nvPr/>
        </p:nvSpPr>
        <p:spPr>
          <a:xfrm>
            <a:off x="19419135" y="7492630"/>
            <a:ext cx="4109092" cy="1254782"/>
          </a:xfrm>
          <a:prstGeom prst="roundRect">
            <a:avLst>
              <a:gd name="adj" fmla="val 15182"/>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lvl1pPr>
              <a:lnSpc>
                <a:spcPct val="50000"/>
              </a:lnSpc>
              <a:defRPr sz="3500" baseline="-31428">
                <a:solidFill>
                  <a:srgbClr val="FFFFFF"/>
                </a:solidFill>
              </a:defRPr>
            </a:lvl1pPr>
          </a:lstStyle>
          <a:p>
            <a:r>
              <a:t>Person 5</a:t>
            </a:r>
          </a:p>
        </p:txBody>
      </p:sp>
      <p:sp>
        <p:nvSpPr>
          <p:cNvPr id="1582" name="for Safe AI"/>
          <p:cNvSpPr txBox="1"/>
          <p:nvPr/>
        </p:nvSpPr>
        <p:spPr>
          <a:xfrm>
            <a:off x="10065411"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583" name="Multi-Party Computation"/>
          <p:cNvSpPr txBox="1"/>
          <p:nvPr/>
        </p:nvSpPr>
        <p:spPr>
          <a:xfrm>
            <a:off x="1404729" y="12634619"/>
            <a:ext cx="85267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Multi-Party Computation</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5"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grpSp>
        <p:nvGrpSpPr>
          <p:cNvPr id="1591" name="Group"/>
          <p:cNvGrpSpPr/>
          <p:nvPr/>
        </p:nvGrpSpPr>
        <p:grpSpPr>
          <a:xfrm>
            <a:off x="2169332" y="2996413"/>
            <a:ext cx="20100598" cy="1254783"/>
            <a:chOff x="6494" y="0"/>
            <a:chExt cx="20100597" cy="1254781"/>
          </a:xfrm>
        </p:grpSpPr>
        <p:sp>
          <p:nvSpPr>
            <p:cNvPr id="1586" name="a = 5"/>
            <p:cNvSpPr txBox="1"/>
            <p:nvPr/>
          </p:nvSpPr>
          <p:spPr>
            <a:xfrm>
              <a:off x="6494" y="119390"/>
              <a:ext cx="1830290" cy="1016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000">
                  <a:solidFill>
                    <a:srgbClr val="FFFFFF"/>
                  </a:solidFill>
                </a:defRPr>
              </a:lvl1pPr>
            </a:lstStyle>
            <a:p>
              <a:r>
                <a:t>a = 5</a:t>
              </a:r>
            </a:p>
          </p:txBody>
        </p:sp>
        <p:sp>
          <p:nvSpPr>
            <p:cNvPr id="1587" name="Line"/>
            <p:cNvSpPr/>
            <p:nvPr/>
          </p:nvSpPr>
          <p:spPr>
            <a:xfrm>
              <a:off x="2370797" y="627390"/>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88" name="Share Splitter"/>
            <p:cNvSpPr/>
            <p:nvPr/>
          </p:nvSpPr>
          <p:spPr>
            <a:xfrm>
              <a:off x="4057505" y="0"/>
              <a:ext cx="4109092" cy="1254782"/>
            </a:xfrm>
            <a:prstGeom prst="roundRect">
              <a:avLst>
                <a:gd name="adj" fmla="val 15182"/>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3500" baseline="-31428">
                  <a:solidFill>
                    <a:srgbClr val="FFFFFF"/>
                  </a:solidFill>
                </a:defRPr>
              </a:pPr>
              <a:r>
                <a:t>Share</a:t>
              </a:r>
              <a:br/>
              <a:r>
                <a:t>Splitter</a:t>
              </a:r>
            </a:p>
          </p:txBody>
        </p:sp>
        <p:sp>
          <p:nvSpPr>
            <p:cNvPr id="1589" name="Line"/>
            <p:cNvSpPr/>
            <p:nvPr/>
          </p:nvSpPr>
          <p:spPr>
            <a:xfrm>
              <a:off x="8583303" y="627390"/>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90" name="[ 1 , -3 , 5 , 0 , 2 ] = shares_a"/>
            <p:cNvSpPr txBox="1"/>
            <p:nvPr/>
          </p:nvSpPr>
          <p:spPr>
            <a:xfrm>
              <a:off x="9975543" y="119390"/>
              <a:ext cx="10131550" cy="1016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000">
                  <a:solidFill>
                    <a:srgbClr val="FFFFFF"/>
                  </a:solidFill>
                </a:defRPr>
              </a:lvl1pPr>
            </a:lstStyle>
            <a:p>
              <a:r>
                <a:t>[ 1 , -3 , 5 , 0 , 2 ] = shares_a</a:t>
              </a:r>
            </a:p>
          </p:txBody>
        </p:sp>
      </p:grpSp>
      <p:sp>
        <p:nvSpPr>
          <p:cNvPr id="1592" name="Multi-Party Computation"/>
          <p:cNvSpPr txBox="1">
            <a:spLocks noGrp="1"/>
          </p:cNvSpPr>
          <p:nvPr>
            <p:ph type="title" idx="4294967295"/>
          </p:nvPr>
        </p:nvSpPr>
        <p:spPr>
          <a:xfrm>
            <a:off x="1283613" y="1002065"/>
            <a:ext cx="14718720" cy="1554917"/>
          </a:xfrm>
          <a:prstGeom prst="rect">
            <a:avLst/>
          </a:prstGeom>
        </p:spPr>
        <p:txBody>
          <a:bodyPr/>
          <a:lstStyle>
            <a:lvl1pPr defTabSz="528319">
              <a:defRPr sz="8320">
                <a:solidFill>
                  <a:srgbClr val="FFFFFF"/>
                </a:solidFill>
              </a:defRPr>
            </a:lvl1pPr>
          </a:lstStyle>
          <a:p>
            <a:r>
              <a:t>Multi-Party Computation</a:t>
            </a:r>
          </a:p>
        </p:txBody>
      </p:sp>
      <p:grpSp>
        <p:nvGrpSpPr>
          <p:cNvPr id="1598" name="Group"/>
          <p:cNvGrpSpPr/>
          <p:nvPr/>
        </p:nvGrpSpPr>
        <p:grpSpPr>
          <a:xfrm>
            <a:off x="2148496" y="4530499"/>
            <a:ext cx="20269145" cy="1254783"/>
            <a:chOff x="-5959" y="0"/>
            <a:chExt cx="20269144" cy="1254781"/>
          </a:xfrm>
        </p:grpSpPr>
        <p:sp>
          <p:nvSpPr>
            <p:cNvPr id="1593" name="b = 3"/>
            <p:cNvSpPr txBox="1"/>
            <p:nvPr/>
          </p:nvSpPr>
          <p:spPr>
            <a:xfrm>
              <a:off x="-5960" y="119390"/>
              <a:ext cx="1871962" cy="1016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000">
                  <a:solidFill>
                    <a:srgbClr val="FFFFFF"/>
                  </a:solidFill>
                </a:defRPr>
              </a:lvl1pPr>
            </a:lstStyle>
            <a:p>
              <a:r>
                <a:t>b = 3</a:t>
              </a:r>
            </a:p>
          </p:txBody>
        </p:sp>
        <p:sp>
          <p:nvSpPr>
            <p:cNvPr id="1594" name="Line"/>
            <p:cNvSpPr/>
            <p:nvPr/>
          </p:nvSpPr>
          <p:spPr>
            <a:xfrm>
              <a:off x="2379179" y="627390"/>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95" name="Share Splitter"/>
            <p:cNvSpPr/>
            <p:nvPr/>
          </p:nvSpPr>
          <p:spPr>
            <a:xfrm>
              <a:off x="4065887" y="0"/>
              <a:ext cx="4109092" cy="1254782"/>
            </a:xfrm>
            <a:prstGeom prst="roundRect">
              <a:avLst>
                <a:gd name="adj" fmla="val 15182"/>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3500" baseline="-31428">
                  <a:solidFill>
                    <a:srgbClr val="FFFFFF"/>
                  </a:solidFill>
                </a:defRPr>
              </a:pPr>
              <a:r>
                <a:t>Share</a:t>
              </a:r>
              <a:br/>
              <a:r>
                <a:t>Splitter</a:t>
              </a:r>
            </a:p>
          </p:txBody>
        </p:sp>
        <p:sp>
          <p:nvSpPr>
            <p:cNvPr id="1596" name="Line"/>
            <p:cNvSpPr/>
            <p:nvPr/>
          </p:nvSpPr>
          <p:spPr>
            <a:xfrm>
              <a:off x="8591686" y="627390"/>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597" name="[ 2 , -5 , 8 , -3 , 1 ] = shares_b"/>
            <p:cNvSpPr txBox="1"/>
            <p:nvPr/>
          </p:nvSpPr>
          <p:spPr>
            <a:xfrm>
              <a:off x="9836212" y="119390"/>
              <a:ext cx="10426974" cy="1016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000">
                  <a:solidFill>
                    <a:srgbClr val="FFFFFF"/>
                  </a:solidFill>
                </a:defRPr>
              </a:lvl1pPr>
            </a:lstStyle>
            <a:p>
              <a:r>
                <a:t>[ 2 , -5 , 8 , -3 , 1 ] = shares_b</a:t>
              </a:r>
            </a:p>
          </p:txBody>
        </p:sp>
      </p:grpSp>
      <p:sp>
        <p:nvSpPr>
          <p:cNvPr id="1599" name="s_a = 1 s_b = 2…"/>
          <p:cNvSpPr txBox="1"/>
          <p:nvPr/>
        </p:nvSpPr>
        <p:spPr>
          <a:xfrm>
            <a:off x="2333327" y="7687870"/>
            <a:ext cx="2367856" cy="312166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spcBef>
                <a:spcPts val="2900"/>
              </a:spcBef>
              <a:defRPr sz="4800">
                <a:solidFill>
                  <a:srgbClr val="FFFFFF"/>
                </a:solidFill>
              </a:defRPr>
            </a:pPr>
            <a:r>
              <a:t>s_a = 1</a:t>
            </a:r>
            <a:br/>
            <a:r>
              <a:t>s_b = 2</a:t>
            </a:r>
          </a:p>
          <a:p>
            <a:pPr algn="l">
              <a:lnSpc>
                <a:spcPct val="70000"/>
              </a:lnSpc>
              <a:spcBef>
                <a:spcPts val="2900"/>
              </a:spcBef>
              <a:defRPr sz="4800">
                <a:solidFill>
                  <a:srgbClr val="FFFFFF"/>
                </a:solidFill>
              </a:defRPr>
            </a:pPr>
            <a:r>
              <a:t>s_c = 3</a:t>
            </a:r>
          </a:p>
        </p:txBody>
      </p:sp>
      <p:sp>
        <p:nvSpPr>
          <p:cNvPr id="1600" name="Person 1"/>
          <p:cNvSpPr/>
          <p:nvPr/>
        </p:nvSpPr>
        <p:spPr>
          <a:xfrm>
            <a:off x="1412485" y="6064585"/>
            <a:ext cx="4109092" cy="1254783"/>
          </a:xfrm>
          <a:prstGeom prst="roundRect">
            <a:avLst>
              <a:gd name="adj" fmla="val 15182"/>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lvl1pPr>
              <a:lnSpc>
                <a:spcPct val="50000"/>
              </a:lnSpc>
              <a:defRPr sz="3500" baseline="-31428">
                <a:solidFill>
                  <a:srgbClr val="FFFFFF"/>
                </a:solidFill>
              </a:defRPr>
            </a:lvl1pPr>
          </a:lstStyle>
          <a:p>
            <a:r>
              <a:t>Person 1</a:t>
            </a:r>
          </a:p>
        </p:txBody>
      </p:sp>
      <p:sp>
        <p:nvSpPr>
          <p:cNvPr id="1601" name="s_a = -3 s_b = -5…"/>
          <p:cNvSpPr txBox="1"/>
          <p:nvPr/>
        </p:nvSpPr>
        <p:spPr>
          <a:xfrm>
            <a:off x="6727014" y="7687870"/>
            <a:ext cx="2570858" cy="312166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spcBef>
                <a:spcPts val="2900"/>
              </a:spcBef>
              <a:defRPr sz="4800">
                <a:solidFill>
                  <a:srgbClr val="FFFFFF"/>
                </a:solidFill>
              </a:defRPr>
            </a:pPr>
            <a:r>
              <a:t>s_a = -3</a:t>
            </a:r>
            <a:br/>
            <a:r>
              <a:t>s_b = -5</a:t>
            </a:r>
          </a:p>
          <a:p>
            <a:pPr algn="l">
              <a:lnSpc>
                <a:spcPct val="70000"/>
              </a:lnSpc>
              <a:spcBef>
                <a:spcPts val="2900"/>
              </a:spcBef>
              <a:defRPr sz="4800">
                <a:solidFill>
                  <a:srgbClr val="FFFFFF"/>
                </a:solidFill>
              </a:defRPr>
            </a:pPr>
            <a:r>
              <a:t>s_c = -8</a:t>
            </a:r>
          </a:p>
        </p:txBody>
      </p:sp>
      <p:sp>
        <p:nvSpPr>
          <p:cNvPr id="1602" name="Person 2"/>
          <p:cNvSpPr/>
          <p:nvPr/>
        </p:nvSpPr>
        <p:spPr>
          <a:xfrm>
            <a:off x="5914147" y="6064585"/>
            <a:ext cx="4109092" cy="1254783"/>
          </a:xfrm>
          <a:prstGeom prst="roundRect">
            <a:avLst>
              <a:gd name="adj" fmla="val 15182"/>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lvl1pPr>
              <a:lnSpc>
                <a:spcPct val="50000"/>
              </a:lnSpc>
              <a:defRPr sz="3500" baseline="-31428">
                <a:solidFill>
                  <a:srgbClr val="FFFFFF"/>
                </a:solidFill>
              </a:defRPr>
            </a:lvl1pPr>
          </a:lstStyle>
          <a:p>
            <a:r>
              <a:t>Person 2</a:t>
            </a:r>
          </a:p>
        </p:txBody>
      </p:sp>
      <p:sp>
        <p:nvSpPr>
          <p:cNvPr id="1603" name="s_a = 5 s_b = 8…"/>
          <p:cNvSpPr txBox="1"/>
          <p:nvPr/>
        </p:nvSpPr>
        <p:spPr>
          <a:xfrm>
            <a:off x="11226924" y="7687870"/>
            <a:ext cx="2673549" cy="312166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spcBef>
                <a:spcPts val="2900"/>
              </a:spcBef>
              <a:defRPr sz="4800">
                <a:solidFill>
                  <a:srgbClr val="FFFFFF"/>
                </a:solidFill>
              </a:defRPr>
            </a:pPr>
            <a:r>
              <a:t>s_a = 5</a:t>
            </a:r>
            <a:br/>
            <a:r>
              <a:t>s_b = 8</a:t>
            </a:r>
          </a:p>
          <a:p>
            <a:pPr algn="l">
              <a:lnSpc>
                <a:spcPct val="70000"/>
              </a:lnSpc>
              <a:spcBef>
                <a:spcPts val="2900"/>
              </a:spcBef>
              <a:defRPr sz="4800">
                <a:solidFill>
                  <a:srgbClr val="FFFFFF"/>
                </a:solidFill>
              </a:defRPr>
            </a:pPr>
            <a:r>
              <a:t>s_c = 13</a:t>
            </a:r>
          </a:p>
        </p:txBody>
      </p:sp>
      <p:sp>
        <p:nvSpPr>
          <p:cNvPr id="1604" name="Person 3"/>
          <p:cNvSpPr/>
          <p:nvPr/>
        </p:nvSpPr>
        <p:spPr>
          <a:xfrm>
            <a:off x="10415809" y="6064585"/>
            <a:ext cx="4109093" cy="1254783"/>
          </a:xfrm>
          <a:prstGeom prst="roundRect">
            <a:avLst>
              <a:gd name="adj" fmla="val 15182"/>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lvl1pPr>
              <a:lnSpc>
                <a:spcPct val="50000"/>
              </a:lnSpc>
              <a:defRPr sz="3500" baseline="-31428">
                <a:solidFill>
                  <a:srgbClr val="FFFFFF"/>
                </a:solidFill>
              </a:defRPr>
            </a:lvl1pPr>
          </a:lstStyle>
          <a:p>
            <a:r>
              <a:t>Person 3</a:t>
            </a:r>
          </a:p>
        </p:txBody>
      </p:sp>
      <p:sp>
        <p:nvSpPr>
          <p:cNvPr id="1605" name="s_a = 0 s_b = -3…"/>
          <p:cNvSpPr txBox="1"/>
          <p:nvPr/>
        </p:nvSpPr>
        <p:spPr>
          <a:xfrm>
            <a:off x="15718528" y="7687870"/>
            <a:ext cx="2570858" cy="312166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spcBef>
                <a:spcPts val="2900"/>
              </a:spcBef>
              <a:defRPr sz="4800">
                <a:solidFill>
                  <a:srgbClr val="FFFFFF"/>
                </a:solidFill>
              </a:defRPr>
            </a:pPr>
            <a:r>
              <a:t>s_a = 0</a:t>
            </a:r>
            <a:br/>
            <a:r>
              <a:t>s_b = -3</a:t>
            </a:r>
          </a:p>
          <a:p>
            <a:pPr algn="l">
              <a:lnSpc>
                <a:spcPct val="70000"/>
              </a:lnSpc>
              <a:spcBef>
                <a:spcPts val="2900"/>
              </a:spcBef>
              <a:defRPr sz="4800">
                <a:solidFill>
                  <a:srgbClr val="FFFFFF"/>
                </a:solidFill>
              </a:defRPr>
            </a:pPr>
            <a:r>
              <a:t>s_c = -3</a:t>
            </a:r>
          </a:p>
        </p:txBody>
      </p:sp>
      <p:sp>
        <p:nvSpPr>
          <p:cNvPr id="1606" name="Person 4"/>
          <p:cNvSpPr/>
          <p:nvPr/>
        </p:nvSpPr>
        <p:spPr>
          <a:xfrm>
            <a:off x="14917472" y="6064585"/>
            <a:ext cx="4109092" cy="1254783"/>
          </a:xfrm>
          <a:prstGeom prst="roundRect">
            <a:avLst>
              <a:gd name="adj" fmla="val 15182"/>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lvl1pPr>
              <a:lnSpc>
                <a:spcPct val="50000"/>
              </a:lnSpc>
              <a:defRPr sz="3500" baseline="-31428">
                <a:solidFill>
                  <a:srgbClr val="FFFFFF"/>
                </a:solidFill>
              </a:defRPr>
            </a:lvl1pPr>
          </a:lstStyle>
          <a:p>
            <a:r>
              <a:t>Person 4</a:t>
            </a:r>
          </a:p>
        </p:txBody>
      </p:sp>
      <p:sp>
        <p:nvSpPr>
          <p:cNvPr id="1607" name="s_a = 2 s_b = 1…"/>
          <p:cNvSpPr txBox="1"/>
          <p:nvPr/>
        </p:nvSpPr>
        <p:spPr>
          <a:xfrm>
            <a:off x="20354303" y="7687870"/>
            <a:ext cx="2367856" cy="312166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spcBef>
                <a:spcPts val="2900"/>
              </a:spcBef>
              <a:defRPr sz="4800">
                <a:solidFill>
                  <a:srgbClr val="FFFFFF"/>
                </a:solidFill>
              </a:defRPr>
            </a:pPr>
            <a:r>
              <a:t>s_a = 2</a:t>
            </a:r>
            <a:br/>
            <a:r>
              <a:t>s_b = 1</a:t>
            </a:r>
          </a:p>
          <a:p>
            <a:pPr algn="l">
              <a:lnSpc>
                <a:spcPct val="70000"/>
              </a:lnSpc>
              <a:spcBef>
                <a:spcPts val="2900"/>
              </a:spcBef>
              <a:defRPr sz="4800">
                <a:solidFill>
                  <a:srgbClr val="FFFFFF"/>
                </a:solidFill>
              </a:defRPr>
            </a:pPr>
            <a:r>
              <a:t>s_c = 3</a:t>
            </a:r>
          </a:p>
        </p:txBody>
      </p:sp>
      <p:sp>
        <p:nvSpPr>
          <p:cNvPr id="1608" name="Person 5"/>
          <p:cNvSpPr/>
          <p:nvPr/>
        </p:nvSpPr>
        <p:spPr>
          <a:xfrm>
            <a:off x="19419135" y="6064585"/>
            <a:ext cx="4109092" cy="1254783"/>
          </a:xfrm>
          <a:prstGeom prst="roundRect">
            <a:avLst>
              <a:gd name="adj" fmla="val 15182"/>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lvl1pPr>
              <a:lnSpc>
                <a:spcPct val="50000"/>
              </a:lnSpc>
              <a:defRPr sz="3500" baseline="-31428">
                <a:solidFill>
                  <a:srgbClr val="FFFFFF"/>
                </a:solidFill>
              </a:defRPr>
            </a:lvl1pPr>
          </a:lstStyle>
          <a:p>
            <a:r>
              <a:t>Person 5</a:t>
            </a:r>
          </a:p>
        </p:txBody>
      </p:sp>
      <p:grpSp>
        <p:nvGrpSpPr>
          <p:cNvPr id="1614" name="Group"/>
          <p:cNvGrpSpPr/>
          <p:nvPr/>
        </p:nvGrpSpPr>
        <p:grpSpPr>
          <a:xfrm>
            <a:off x="1991116" y="10542354"/>
            <a:ext cx="20066488" cy="1254783"/>
            <a:chOff x="-168461" y="0"/>
            <a:chExt cx="20066487" cy="1254781"/>
          </a:xfrm>
        </p:grpSpPr>
        <p:sp>
          <p:nvSpPr>
            <p:cNvPr id="1609" name="shares_c = [ 3 , -8 , 13 , -3 , 3 ]"/>
            <p:cNvSpPr txBox="1"/>
            <p:nvPr/>
          </p:nvSpPr>
          <p:spPr>
            <a:xfrm>
              <a:off x="-168462" y="82967"/>
              <a:ext cx="10809090" cy="1016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000">
                  <a:solidFill>
                    <a:srgbClr val="FFFFFF"/>
                  </a:solidFill>
                </a:defRPr>
              </a:lvl1pPr>
            </a:lstStyle>
            <a:p>
              <a:r>
                <a:t>shares_c = [ 3 , -8 , 13 , -3 , 3 ]</a:t>
              </a:r>
            </a:p>
          </p:txBody>
        </p:sp>
        <p:sp>
          <p:nvSpPr>
            <p:cNvPr id="1610" name="Line"/>
            <p:cNvSpPr/>
            <p:nvPr/>
          </p:nvSpPr>
          <p:spPr>
            <a:xfrm>
              <a:off x="10953036" y="616367"/>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611" name="Share Combiner"/>
            <p:cNvSpPr/>
            <p:nvPr/>
          </p:nvSpPr>
          <p:spPr>
            <a:xfrm>
              <a:off x="12569477" y="0"/>
              <a:ext cx="4109092" cy="1254782"/>
            </a:xfrm>
            <a:prstGeom prst="roundRect">
              <a:avLst>
                <a:gd name="adj" fmla="val 15182"/>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3500" baseline="-31428">
                  <a:solidFill>
                    <a:srgbClr val="FFFFFF"/>
                  </a:solidFill>
                </a:defRPr>
              </a:pPr>
              <a:r>
                <a:t>Share</a:t>
              </a:r>
              <a:br/>
              <a:r>
                <a:t>Combiner</a:t>
              </a:r>
            </a:p>
          </p:txBody>
        </p:sp>
        <p:sp>
          <p:nvSpPr>
            <p:cNvPr id="1612" name="Line"/>
            <p:cNvSpPr/>
            <p:nvPr/>
          </p:nvSpPr>
          <p:spPr>
            <a:xfrm>
              <a:off x="17433926" y="616367"/>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1613" name="8"/>
            <p:cNvSpPr txBox="1"/>
            <p:nvPr/>
          </p:nvSpPr>
          <p:spPr>
            <a:xfrm>
              <a:off x="19359937" y="119390"/>
              <a:ext cx="538089" cy="1016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6000">
                  <a:solidFill>
                    <a:srgbClr val="FFFFFF"/>
                  </a:solidFill>
                </a:defRPr>
              </a:lvl1pPr>
            </a:lstStyle>
            <a:p>
              <a:r>
                <a:t>8</a:t>
              </a:r>
            </a:p>
          </p:txBody>
        </p:sp>
      </p:grpSp>
      <p:sp>
        <p:nvSpPr>
          <p:cNvPr id="1615" name="for Safe AI"/>
          <p:cNvSpPr txBox="1"/>
          <p:nvPr/>
        </p:nvSpPr>
        <p:spPr>
          <a:xfrm>
            <a:off x="10065411"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616" name="Multi-Party Computation"/>
          <p:cNvSpPr txBox="1"/>
          <p:nvPr/>
        </p:nvSpPr>
        <p:spPr>
          <a:xfrm>
            <a:off x="1404729" y="12634619"/>
            <a:ext cx="85267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Multi-Party Computation</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8"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619"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1620"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1621" name="Initial"/>
          <p:cNvSpPr txBox="1"/>
          <p:nvPr/>
        </p:nvSpPr>
        <p:spPr>
          <a:xfrm>
            <a:off x="16902341" y="3371227"/>
            <a:ext cx="1714278"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BA7A82"/>
                </a:solidFill>
              </a:defRPr>
            </a:lvl1pPr>
          </a:lstStyle>
          <a:p>
            <a:r>
              <a:t>Initial</a:t>
            </a:r>
          </a:p>
        </p:txBody>
      </p:sp>
      <p:grpSp>
        <p:nvGrpSpPr>
          <p:cNvPr id="1624" name="Group"/>
          <p:cNvGrpSpPr/>
          <p:nvPr/>
        </p:nvGrpSpPr>
        <p:grpSpPr>
          <a:xfrm>
            <a:off x="917067" y="3576980"/>
            <a:ext cx="4803038" cy="6014677"/>
            <a:chOff x="0" y="325074"/>
            <a:chExt cx="4803037" cy="6014676"/>
          </a:xfrm>
        </p:grpSpPr>
        <p:sp>
          <p:nvSpPr>
            <p:cNvPr id="1622"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23"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625"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1628" name="Group"/>
          <p:cNvGrpSpPr/>
          <p:nvPr/>
        </p:nvGrpSpPr>
        <p:grpSpPr>
          <a:xfrm>
            <a:off x="8175981" y="6889346"/>
            <a:ext cx="3739584" cy="4682950"/>
            <a:chOff x="0" y="253098"/>
            <a:chExt cx="3739582" cy="4682949"/>
          </a:xfrm>
        </p:grpSpPr>
        <p:sp>
          <p:nvSpPr>
            <p:cNvPr id="1626"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27"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629"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1632" name="Group"/>
          <p:cNvGrpSpPr/>
          <p:nvPr/>
        </p:nvGrpSpPr>
        <p:grpSpPr>
          <a:xfrm>
            <a:off x="14906896" y="8078941"/>
            <a:ext cx="2984383" cy="3737239"/>
            <a:chOff x="0" y="201985"/>
            <a:chExt cx="2984382" cy="3737237"/>
          </a:xfrm>
        </p:grpSpPr>
        <p:sp>
          <p:nvSpPr>
            <p:cNvPr id="1630"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31"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633"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1634"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1662" name="Group"/>
          <p:cNvGrpSpPr/>
          <p:nvPr/>
        </p:nvGrpSpPr>
        <p:grpSpPr>
          <a:xfrm>
            <a:off x="13861539" y="3017830"/>
            <a:ext cx="2469073" cy="2039212"/>
            <a:chOff x="0" y="0"/>
            <a:chExt cx="2469071" cy="2039211"/>
          </a:xfrm>
        </p:grpSpPr>
        <p:sp>
          <p:nvSpPr>
            <p:cNvPr id="1635"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36"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37"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38"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39"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40"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41"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642" name="Connection Line"/>
            <p:cNvCxnSpPr>
              <a:stCxn id="1638" idx="0"/>
              <a:endCxn id="1635"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643" name="Connection Line"/>
            <p:cNvCxnSpPr>
              <a:stCxn id="1639" idx="0"/>
              <a:endCxn id="1635"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644" name="Connection Line"/>
            <p:cNvCxnSpPr>
              <a:stCxn id="1640" idx="0"/>
              <a:endCxn id="1635"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645" name="Connection Line"/>
            <p:cNvCxnSpPr>
              <a:stCxn id="1636" idx="0"/>
              <a:endCxn id="1638"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646" name="Connection Line"/>
            <p:cNvCxnSpPr>
              <a:stCxn id="1636" idx="0"/>
              <a:endCxn id="1639"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647" name="Connection Line"/>
            <p:cNvCxnSpPr>
              <a:stCxn id="1636" idx="0"/>
              <a:endCxn id="1640"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648" name="Connection Line"/>
            <p:cNvCxnSpPr>
              <a:stCxn id="1637" idx="0"/>
              <a:endCxn id="1638"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649" name="Connection Line"/>
            <p:cNvCxnSpPr>
              <a:stCxn id="1637" idx="0"/>
              <a:endCxn id="1639"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650" name="Connection Line"/>
            <p:cNvCxnSpPr>
              <a:stCxn id="1640" idx="0"/>
              <a:endCxn id="1637"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651"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52"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653" name="Connection Line"/>
            <p:cNvCxnSpPr>
              <a:stCxn id="1640" idx="0"/>
              <a:endCxn id="1652"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654" name="Connection Line"/>
            <p:cNvCxnSpPr>
              <a:stCxn id="1640" idx="0"/>
              <a:endCxn id="1651"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655" name="Connection Line"/>
            <p:cNvCxnSpPr>
              <a:stCxn id="1640" idx="0"/>
              <a:endCxn id="1641"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656" name="Connection Line"/>
            <p:cNvCxnSpPr>
              <a:stCxn id="1639" idx="0"/>
              <a:endCxn id="1651"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657" name="Connection Line"/>
            <p:cNvCxnSpPr>
              <a:stCxn id="1652" idx="0"/>
              <a:endCxn id="1639"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658" name="Connection Line"/>
            <p:cNvCxnSpPr>
              <a:stCxn id="1639" idx="0"/>
              <a:endCxn id="1641"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659" name="Connection Line"/>
            <p:cNvCxnSpPr>
              <a:stCxn id="1652" idx="0"/>
              <a:endCxn id="1638"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660" name="Connection Line"/>
            <p:cNvCxnSpPr>
              <a:stCxn id="1638" idx="0"/>
              <a:endCxn id="1651"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661" name="Connection Line"/>
            <p:cNvCxnSpPr>
              <a:stCxn id="1638" idx="0"/>
              <a:endCxn id="1641"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1663"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664"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1665" name="Multi-Party Computation+ Federated Learning"/>
          <p:cNvSpPr txBox="1">
            <a:spLocks noGrp="1"/>
          </p:cNvSpPr>
          <p:nvPr>
            <p:ph type="title" idx="4294967295"/>
          </p:nvPr>
        </p:nvSpPr>
        <p:spPr>
          <a:xfrm>
            <a:off x="948753" y="734186"/>
            <a:ext cx="11055028" cy="2090675"/>
          </a:xfrm>
          <a:prstGeom prst="rect">
            <a:avLst/>
          </a:prstGeom>
        </p:spPr>
        <p:txBody>
          <a:bodyPr/>
          <a:lstStyle>
            <a:lvl1pPr defTabSz="685165">
              <a:defRPr sz="5976">
                <a:solidFill>
                  <a:srgbClr val="FFFFFF"/>
                </a:solidFill>
              </a:defRPr>
            </a:lvl1pPr>
          </a:lstStyle>
          <a:p>
            <a:r>
              <a:t>Multi-Party Computation+ Federated Learning</a:t>
            </a:r>
          </a:p>
        </p:txBody>
      </p:sp>
      <p:grpSp>
        <p:nvGrpSpPr>
          <p:cNvPr id="1693" name="Group"/>
          <p:cNvGrpSpPr/>
          <p:nvPr/>
        </p:nvGrpSpPr>
        <p:grpSpPr>
          <a:xfrm>
            <a:off x="13861539" y="3017830"/>
            <a:ext cx="2469073" cy="2039212"/>
            <a:chOff x="0" y="0"/>
            <a:chExt cx="2469071" cy="2039211"/>
          </a:xfrm>
        </p:grpSpPr>
        <p:sp>
          <p:nvSpPr>
            <p:cNvPr id="1666"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67"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68"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69"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70"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71"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72"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673" name="Connection Line"/>
            <p:cNvCxnSpPr>
              <a:stCxn id="1669" idx="0"/>
              <a:endCxn id="1666"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674" name="Connection Line"/>
            <p:cNvCxnSpPr>
              <a:stCxn id="1670" idx="0"/>
              <a:endCxn id="1666"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675" name="Connection Line"/>
            <p:cNvCxnSpPr>
              <a:stCxn id="1671" idx="0"/>
              <a:endCxn id="1666"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676" name="Connection Line"/>
            <p:cNvCxnSpPr>
              <a:stCxn id="1667" idx="0"/>
              <a:endCxn id="1669"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677" name="Connection Line"/>
            <p:cNvCxnSpPr>
              <a:stCxn id="1667" idx="0"/>
              <a:endCxn id="1670"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678" name="Connection Line"/>
            <p:cNvCxnSpPr>
              <a:stCxn id="1667" idx="0"/>
              <a:endCxn id="1671"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679" name="Connection Line"/>
            <p:cNvCxnSpPr>
              <a:stCxn id="1668" idx="0"/>
              <a:endCxn id="1669"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680" name="Connection Line"/>
            <p:cNvCxnSpPr>
              <a:stCxn id="1668" idx="0"/>
              <a:endCxn id="1670"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681" name="Connection Line"/>
            <p:cNvCxnSpPr>
              <a:stCxn id="1671" idx="0"/>
              <a:endCxn id="1668"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682"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683"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684" name="Connection Line"/>
            <p:cNvCxnSpPr>
              <a:stCxn id="1671" idx="0"/>
              <a:endCxn id="1683"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685" name="Connection Line"/>
            <p:cNvCxnSpPr>
              <a:stCxn id="1671" idx="0"/>
              <a:endCxn id="1682"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686" name="Connection Line"/>
            <p:cNvCxnSpPr>
              <a:stCxn id="1671" idx="0"/>
              <a:endCxn id="1672"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687" name="Connection Line"/>
            <p:cNvCxnSpPr>
              <a:stCxn id="1670" idx="0"/>
              <a:endCxn id="1682"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688" name="Connection Line"/>
            <p:cNvCxnSpPr>
              <a:stCxn id="1683" idx="0"/>
              <a:endCxn id="1670"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689" name="Connection Line"/>
            <p:cNvCxnSpPr>
              <a:stCxn id="1670" idx="0"/>
              <a:endCxn id="1672"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690" name="Connection Line"/>
            <p:cNvCxnSpPr>
              <a:stCxn id="1683" idx="0"/>
              <a:endCxn id="1669"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691" name="Connection Line"/>
            <p:cNvCxnSpPr>
              <a:stCxn id="1669" idx="0"/>
              <a:endCxn id="1682"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692" name="Connection Line"/>
            <p:cNvCxnSpPr>
              <a:stCxn id="1669" idx="0"/>
              <a:endCxn id="1672" idx="0"/>
            </p:cNvCxnSpPr>
            <p:nvPr/>
          </p:nvCxnSpPr>
          <p:spPr>
            <a:xfrm>
              <a:off x="1234535" y="196582"/>
              <a:ext cx="1037955" cy="1"/>
            </a:xfrm>
            <a:prstGeom prst="straightConnector1">
              <a:avLst/>
            </a:prstGeom>
            <a:ln w="38100" cap="flat">
              <a:solidFill>
                <a:srgbClr val="FFFFFF"/>
              </a:solidFill>
              <a:prstDash val="solid"/>
              <a:miter lim="400000"/>
            </a:ln>
            <a:effectLst/>
          </p:spPr>
        </p:cxnSp>
      </p:gr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1" nodeType="afterEffect">
                                  <p:stCondLst>
                                    <p:cond delay="0"/>
                                  </p:stCondLst>
                                  <p:iterate>
                                    <p:tmAbs val="0"/>
                                  </p:iterate>
                                  <p:childTnLst>
                                    <p:set>
                                      <p:cBhvr>
                                        <p:cTn id="6" fill="hold"/>
                                        <p:tgtEl>
                                          <p:spTgt spid="1662"/>
                                        </p:tgtEl>
                                        <p:attrNameLst>
                                          <p:attrName>style.visibility</p:attrName>
                                        </p:attrNameLst>
                                      </p:cBhvr>
                                      <p:to>
                                        <p:strVal val="visible"/>
                                      </p:to>
                                    </p:set>
                                    <p:animEffect transition="in" filter="dissolve">
                                      <p:cBhvr>
                                        <p:cTn id="7" dur="500"/>
                                        <p:tgtEl>
                                          <p:spTgt spid="16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62" grpId="1"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5"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696"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1697"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1698" name="Initial"/>
          <p:cNvSpPr txBox="1"/>
          <p:nvPr/>
        </p:nvSpPr>
        <p:spPr>
          <a:xfrm>
            <a:off x="16902341" y="3371227"/>
            <a:ext cx="1714278"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BA7A82"/>
                </a:solidFill>
              </a:defRPr>
            </a:lvl1pPr>
          </a:lstStyle>
          <a:p>
            <a:r>
              <a:t>Initial</a:t>
            </a:r>
          </a:p>
        </p:txBody>
      </p:sp>
      <p:grpSp>
        <p:nvGrpSpPr>
          <p:cNvPr id="1701" name="Group"/>
          <p:cNvGrpSpPr/>
          <p:nvPr/>
        </p:nvGrpSpPr>
        <p:grpSpPr>
          <a:xfrm>
            <a:off x="917067" y="3576980"/>
            <a:ext cx="4803038" cy="6014677"/>
            <a:chOff x="0" y="325074"/>
            <a:chExt cx="4803037" cy="6014676"/>
          </a:xfrm>
        </p:grpSpPr>
        <p:sp>
          <p:nvSpPr>
            <p:cNvPr id="1699"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00"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702"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1705" name="Group"/>
          <p:cNvGrpSpPr/>
          <p:nvPr/>
        </p:nvGrpSpPr>
        <p:grpSpPr>
          <a:xfrm>
            <a:off x="8175981" y="6889346"/>
            <a:ext cx="3739584" cy="4682950"/>
            <a:chOff x="0" y="253098"/>
            <a:chExt cx="3739582" cy="4682949"/>
          </a:xfrm>
        </p:grpSpPr>
        <p:sp>
          <p:nvSpPr>
            <p:cNvPr id="1703"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04"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706"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1709" name="Group"/>
          <p:cNvGrpSpPr/>
          <p:nvPr/>
        </p:nvGrpSpPr>
        <p:grpSpPr>
          <a:xfrm>
            <a:off x="14906896" y="8078941"/>
            <a:ext cx="2984383" cy="3737239"/>
            <a:chOff x="0" y="201985"/>
            <a:chExt cx="2984382" cy="3737237"/>
          </a:xfrm>
        </p:grpSpPr>
        <p:sp>
          <p:nvSpPr>
            <p:cNvPr id="1707"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08"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710"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1711"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1739" name="Group"/>
          <p:cNvGrpSpPr/>
          <p:nvPr/>
        </p:nvGrpSpPr>
        <p:grpSpPr>
          <a:xfrm>
            <a:off x="13861539" y="3017830"/>
            <a:ext cx="2469073" cy="2039212"/>
            <a:chOff x="0" y="0"/>
            <a:chExt cx="2469071" cy="2039211"/>
          </a:xfrm>
        </p:grpSpPr>
        <p:sp>
          <p:nvSpPr>
            <p:cNvPr id="1712"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13"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14"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15"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16"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17"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18"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719" name="Connection Line"/>
            <p:cNvCxnSpPr>
              <a:stCxn id="1715" idx="0"/>
              <a:endCxn id="1712"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720" name="Connection Line"/>
            <p:cNvCxnSpPr>
              <a:stCxn id="1716" idx="0"/>
              <a:endCxn id="1712"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721" name="Connection Line"/>
            <p:cNvCxnSpPr>
              <a:stCxn id="1717" idx="0"/>
              <a:endCxn id="1712"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722" name="Connection Line"/>
            <p:cNvCxnSpPr>
              <a:stCxn id="1713" idx="0"/>
              <a:endCxn id="1715"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723" name="Connection Line"/>
            <p:cNvCxnSpPr>
              <a:stCxn id="1713" idx="0"/>
              <a:endCxn id="1716"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724" name="Connection Line"/>
            <p:cNvCxnSpPr>
              <a:stCxn id="1713" idx="0"/>
              <a:endCxn id="1717"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725" name="Connection Line"/>
            <p:cNvCxnSpPr>
              <a:stCxn id="1714" idx="0"/>
              <a:endCxn id="1715"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726" name="Connection Line"/>
            <p:cNvCxnSpPr>
              <a:stCxn id="1714" idx="0"/>
              <a:endCxn id="1716"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727" name="Connection Line"/>
            <p:cNvCxnSpPr>
              <a:stCxn id="1717" idx="0"/>
              <a:endCxn id="1714"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728"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29"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730" name="Connection Line"/>
            <p:cNvCxnSpPr>
              <a:stCxn id="1717" idx="0"/>
              <a:endCxn id="1729"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731" name="Connection Line"/>
            <p:cNvCxnSpPr>
              <a:stCxn id="1717" idx="0"/>
              <a:endCxn id="1728"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732" name="Connection Line"/>
            <p:cNvCxnSpPr>
              <a:stCxn id="1717" idx="0"/>
              <a:endCxn id="1718"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733" name="Connection Line"/>
            <p:cNvCxnSpPr>
              <a:stCxn id="1716" idx="0"/>
              <a:endCxn id="1728"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734" name="Connection Line"/>
            <p:cNvCxnSpPr>
              <a:stCxn id="1729" idx="0"/>
              <a:endCxn id="1716"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735" name="Connection Line"/>
            <p:cNvCxnSpPr>
              <a:stCxn id="1716" idx="0"/>
              <a:endCxn id="1718"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736" name="Connection Line"/>
            <p:cNvCxnSpPr>
              <a:stCxn id="1729" idx="0"/>
              <a:endCxn id="1715"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737" name="Connection Line"/>
            <p:cNvCxnSpPr>
              <a:stCxn id="1715" idx="0"/>
              <a:endCxn id="1728"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738" name="Connection Line"/>
            <p:cNvCxnSpPr>
              <a:stCxn id="1715" idx="0"/>
              <a:endCxn id="1718"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1740"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741"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1742" name="Multi-Party Computation+ Federated Learning"/>
          <p:cNvSpPr txBox="1">
            <a:spLocks noGrp="1"/>
          </p:cNvSpPr>
          <p:nvPr>
            <p:ph type="title" idx="4294967295"/>
          </p:nvPr>
        </p:nvSpPr>
        <p:spPr>
          <a:xfrm>
            <a:off x="948753" y="734186"/>
            <a:ext cx="11055028" cy="2090675"/>
          </a:xfrm>
          <a:prstGeom prst="rect">
            <a:avLst/>
          </a:prstGeom>
        </p:spPr>
        <p:txBody>
          <a:bodyPr/>
          <a:lstStyle>
            <a:lvl1pPr defTabSz="685165">
              <a:defRPr sz="5976">
                <a:solidFill>
                  <a:srgbClr val="FFFFFF"/>
                </a:solidFill>
              </a:defRPr>
            </a:lvl1pPr>
          </a:lstStyle>
          <a:p>
            <a:r>
              <a:t>Multi-Party Computation+ Federated Learning</a:t>
            </a:r>
          </a:p>
        </p:txBody>
      </p:sp>
      <p:grpSp>
        <p:nvGrpSpPr>
          <p:cNvPr id="1770" name="Group"/>
          <p:cNvGrpSpPr/>
          <p:nvPr/>
        </p:nvGrpSpPr>
        <p:grpSpPr>
          <a:xfrm>
            <a:off x="13861539" y="3017830"/>
            <a:ext cx="2469073" cy="2039212"/>
            <a:chOff x="0" y="0"/>
            <a:chExt cx="2469071" cy="2039211"/>
          </a:xfrm>
        </p:grpSpPr>
        <p:sp>
          <p:nvSpPr>
            <p:cNvPr id="1743"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44"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45"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46"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47"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48"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49"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750" name="Connection Line"/>
            <p:cNvCxnSpPr>
              <a:stCxn id="1746" idx="0"/>
              <a:endCxn id="1743"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751" name="Connection Line"/>
            <p:cNvCxnSpPr>
              <a:stCxn id="1747" idx="0"/>
              <a:endCxn id="1743"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752" name="Connection Line"/>
            <p:cNvCxnSpPr>
              <a:stCxn id="1748" idx="0"/>
              <a:endCxn id="1743"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753" name="Connection Line"/>
            <p:cNvCxnSpPr>
              <a:stCxn id="1744" idx="0"/>
              <a:endCxn id="1746"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754" name="Connection Line"/>
            <p:cNvCxnSpPr>
              <a:stCxn id="1744" idx="0"/>
              <a:endCxn id="1747"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755" name="Connection Line"/>
            <p:cNvCxnSpPr>
              <a:stCxn id="1744" idx="0"/>
              <a:endCxn id="1748"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756" name="Connection Line"/>
            <p:cNvCxnSpPr>
              <a:stCxn id="1745" idx="0"/>
              <a:endCxn id="1746"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757" name="Connection Line"/>
            <p:cNvCxnSpPr>
              <a:stCxn id="1745" idx="0"/>
              <a:endCxn id="1747"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758" name="Connection Line"/>
            <p:cNvCxnSpPr>
              <a:stCxn id="1748" idx="0"/>
              <a:endCxn id="1745"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759"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60"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761" name="Connection Line"/>
            <p:cNvCxnSpPr>
              <a:stCxn id="1748" idx="0"/>
              <a:endCxn id="1760"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762" name="Connection Line"/>
            <p:cNvCxnSpPr>
              <a:stCxn id="1748" idx="0"/>
              <a:endCxn id="1759"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763" name="Connection Line"/>
            <p:cNvCxnSpPr>
              <a:stCxn id="1748" idx="0"/>
              <a:endCxn id="1749"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764" name="Connection Line"/>
            <p:cNvCxnSpPr>
              <a:stCxn id="1747" idx="0"/>
              <a:endCxn id="1759"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765" name="Connection Line"/>
            <p:cNvCxnSpPr>
              <a:stCxn id="1760" idx="0"/>
              <a:endCxn id="1747"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766" name="Connection Line"/>
            <p:cNvCxnSpPr>
              <a:stCxn id="1747" idx="0"/>
              <a:endCxn id="1749"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767" name="Connection Line"/>
            <p:cNvCxnSpPr>
              <a:stCxn id="1760" idx="0"/>
              <a:endCxn id="1746"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768" name="Connection Line"/>
            <p:cNvCxnSpPr>
              <a:stCxn id="1746" idx="0"/>
              <a:endCxn id="1759"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769" name="Connection Line"/>
            <p:cNvCxnSpPr>
              <a:stCxn id="1746" idx="0"/>
              <a:endCxn id="1749"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1773" name="Group"/>
          <p:cNvGrpSpPr/>
          <p:nvPr/>
        </p:nvGrpSpPr>
        <p:grpSpPr>
          <a:xfrm>
            <a:off x="15974010" y="769972"/>
            <a:ext cx="1957889" cy="2451795"/>
            <a:chOff x="0" y="0"/>
            <a:chExt cx="1957887" cy="2451794"/>
          </a:xfrm>
        </p:grpSpPr>
        <p:sp>
          <p:nvSpPr>
            <p:cNvPr id="1771" name="Shape"/>
            <p:cNvSpPr/>
            <p:nvPr/>
          </p:nvSpPr>
          <p:spPr>
            <a:xfrm>
              <a:off x="0" y="297516"/>
              <a:ext cx="1957512" cy="215427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alpha val="10315"/>
                  </a:srgbClr>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72" name="Shape"/>
            <p:cNvSpPr/>
            <p:nvPr/>
          </p:nvSpPr>
          <p:spPr>
            <a:xfrm>
              <a:off x="0" y="0"/>
              <a:ext cx="1957888" cy="591558"/>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alpha val="50000"/>
                  </a:srgbClr>
                </a:gs>
                <a:gs pos="100000">
                  <a:srgbClr val="808080">
                    <a:alpha val="0"/>
                  </a:srgbClr>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774" name="Jane’s Public Share"/>
          <p:cNvSpPr txBox="1"/>
          <p:nvPr/>
        </p:nvSpPr>
        <p:spPr>
          <a:xfrm>
            <a:off x="15917600" y="1459336"/>
            <a:ext cx="2070711" cy="1597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Public Share</a:t>
            </a:r>
          </a:p>
        </p:txBody>
      </p:sp>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1" nodeType="afterEffect">
                                  <p:stCondLst>
                                    <p:cond delay="0"/>
                                  </p:stCondLst>
                                  <p:iterate>
                                    <p:tmAbs val="0"/>
                                  </p:iterate>
                                  <p:childTnLst>
                                    <p:set>
                                      <p:cBhvr>
                                        <p:cTn id="6" fill="hold"/>
                                        <p:tgtEl>
                                          <p:spTgt spid="1739"/>
                                        </p:tgtEl>
                                        <p:attrNameLst>
                                          <p:attrName>style.visibility</p:attrName>
                                        </p:attrNameLst>
                                      </p:cBhvr>
                                      <p:to>
                                        <p:strVal val="visible"/>
                                      </p:to>
                                    </p:set>
                                    <p:animEffect transition="in" filter="dissolve">
                                      <p:cBhvr>
                                        <p:cTn id="7" dur="500"/>
                                        <p:tgtEl>
                                          <p:spTgt spid="17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9" grpId="1"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6"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777"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1778"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1779" name="Initial"/>
          <p:cNvSpPr txBox="1"/>
          <p:nvPr/>
        </p:nvSpPr>
        <p:spPr>
          <a:xfrm>
            <a:off x="16902341" y="3371227"/>
            <a:ext cx="1714278"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BA7A82"/>
                </a:solidFill>
              </a:defRPr>
            </a:lvl1pPr>
          </a:lstStyle>
          <a:p>
            <a:r>
              <a:t>Initial</a:t>
            </a:r>
          </a:p>
        </p:txBody>
      </p:sp>
      <p:grpSp>
        <p:nvGrpSpPr>
          <p:cNvPr id="1782" name="Group"/>
          <p:cNvGrpSpPr/>
          <p:nvPr/>
        </p:nvGrpSpPr>
        <p:grpSpPr>
          <a:xfrm>
            <a:off x="917067" y="3576980"/>
            <a:ext cx="4803038" cy="6014677"/>
            <a:chOff x="0" y="325074"/>
            <a:chExt cx="4803037" cy="6014676"/>
          </a:xfrm>
        </p:grpSpPr>
        <p:sp>
          <p:nvSpPr>
            <p:cNvPr id="1780"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81"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783"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1786" name="Group"/>
          <p:cNvGrpSpPr/>
          <p:nvPr/>
        </p:nvGrpSpPr>
        <p:grpSpPr>
          <a:xfrm>
            <a:off x="8175981" y="6889346"/>
            <a:ext cx="3739584" cy="4682950"/>
            <a:chOff x="0" y="253098"/>
            <a:chExt cx="3739582" cy="4682949"/>
          </a:xfrm>
        </p:grpSpPr>
        <p:sp>
          <p:nvSpPr>
            <p:cNvPr id="1784"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85"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787"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1790" name="Group"/>
          <p:cNvGrpSpPr/>
          <p:nvPr/>
        </p:nvGrpSpPr>
        <p:grpSpPr>
          <a:xfrm>
            <a:off x="14906896" y="8078941"/>
            <a:ext cx="2984383" cy="3737239"/>
            <a:chOff x="0" y="201985"/>
            <a:chExt cx="2984382" cy="3737237"/>
          </a:xfrm>
        </p:grpSpPr>
        <p:sp>
          <p:nvSpPr>
            <p:cNvPr id="1788"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89"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791"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1792"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1820" name="Group"/>
          <p:cNvGrpSpPr/>
          <p:nvPr/>
        </p:nvGrpSpPr>
        <p:grpSpPr>
          <a:xfrm>
            <a:off x="13861539" y="3017830"/>
            <a:ext cx="2469073" cy="2039212"/>
            <a:chOff x="0" y="0"/>
            <a:chExt cx="2469071" cy="2039211"/>
          </a:xfrm>
        </p:grpSpPr>
        <p:sp>
          <p:nvSpPr>
            <p:cNvPr id="1793"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94"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95"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96"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97"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98"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799"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800" name="Connection Line"/>
            <p:cNvCxnSpPr>
              <a:stCxn id="1796" idx="0"/>
              <a:endCxn id="1793"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801" name="Connection Line"/>
            <p:cNvCxnSpPr>
              <a:stCxn id="1797" idx="0"/>
              <a:endCxn id="1793"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802" name="Connection Line"/>
            <p:cNvCxnSpPr>
              <a:stCxn id="1798" idx="0"/>
              <a:endCxn id="1793"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803" name="Connection Line"/>
            <p:cNvCxnSpPr>
              <a:stCxn id="1794" idx="0"/>
              <a:endCxn id="1796"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804" name="Connection Line"/>
            <p:cNvCxnSpPr>
              <a:stCxn id="1794" idx="0"/>
              <a:endCxn id="1797"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805" name="Connection Line"/>
            <p:cNvCxnSpPr>
              <a:stCxn id="1794" idx="0"/>
              <a:endCxn id="1798"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806" name="Connection Line"/>
            <p:cNvCxnSpPr>
              <a:stCxn id="1795" idx="0"/>
              <a:endCxn id="1796"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807" name="Connection Line"/>
            <p:cNvCxnSpPr>
              <a:stCxn id="1795" idx="0"/>
              <a:endCxn id="1797"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808" name="Connection Line"/>
            <p:cNvCxnSpPr>
              <a:stCxn id="1798" idx="0"/>
              <a:endCxn id="1795"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809"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10"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811" name="Connection Line"/>
            <p:cNvCxnSpPr>
              <a:stCxn id="1798" idx="0"/>
              <a:endCxn id="1810"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812" name="Connection Line"/>
            <p:cNvCxnSpPr>
              <a:stCxn id="1798" idx="0"/>
              <a:endCxn id="1809"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813" name="Connection Line"/>
            <p:cNvCxnSpPr>
              <a:stCxn id="1798" idx="0"/>
              <a:endCxn id="1799"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814" name="Connection Line"/>
            <p:cNvCxnSpPr>
              <a:stCxn id="1797" idx="0"/>
              <a:endCxn id="1809"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815" name="Connection Line"/>
            <p:cNvCxnSpPr>
              <a:stCxn id="1810" idx="0"/>
              <a:endCxn id="1797"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816" name="Connection Line"/>
            <p:cNvCxnSpPr>
              <a:stCxn id="1797" idx="0"/>
              <a:endCxn id="1799"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817" name="Connection Line"/>
            <p:cNvCxnSpPr>
              <a:stCxn id="1810" idx="0"/>
              <a:endCxn id="1796"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818" name="Connection Line"/>
            <p:cNvCxnSpPr>
              <a:stCxn id="1796" idx="0"/>
              <a:endCxn id="1809"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819" name="Connection Line"/>
            <p:cNvCxnSpPr>
              <a:stCxn id="1796" idx="0"/>
              <a:endCxn id="1799"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1821"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822"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1823" name="Multi-Party Computation+ Federated Learning"/>
          <p:cNvSpPr txBox="1">
            <a:spLocks noGrp="1"/>
          </p:cNvSpPr>
          <p:nvPr>
            <p:ph type="title" idx="4294967295"/>
          </p:nvPr>
        </p:nvSpPr>
        <p:spPr>
          <a:xfrm>
            <a:off x="948753" y="734186"/>
            <a:ext cx="11055028" cy="2090675"/>
          </a:xfrm>
          <a:prstGeom prst="rect">
            <a:avLst/>
          </a:prstGeom>
        </p:spPr>
        <p:txBody>
          <a:bodyPr/>
          <a:lstStyle>
            <a:lvl1pPr defTabSz="685165">
              <a:defRPr sz="5976">
                <a:solidFill>
                  <a:srgbClr val="FFFFFF"/>
                </a:solidFill>
              </a:defRPr>
            </a:lvl1pPr>
          </a:lstStyle>
          <a:p>
            <a:r>
              <a:t>Multi-Party Computation+ Federated Learning</a:t>
            </a:r>
          </a:p>
        </p:txBody>
      </p:sp>
      <p:grpSp>
        <p:nvGrpSpPr>
          <p:cNvPr id="1851" name="Group"/>
          <p:cNvGrpSpPr/>
          <p:nvPr/>
        </p:nvGrpSpPr>
        <p:grpSpPr>
          <a:xfrm>
            <a:off x="13861539" y="3017830"/>
            <a:ext cx="2469073" cy="2039212"/>
            <a:chOff x="0" y="0"/>
            <a:chExt cx="2469071" cy="2039211"/>
          </a:xfrm>
        </p:grpSpPr>
        <p:sp>
          <p:nvSpPr>
            <p:cNvPr id="1824"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25"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26"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27"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28"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29"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30"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831" name="Connection Line"/>
            <p:cNvCxnSpPr>
              <a:stCxn id="1827" idx="0"/>
              <a:endCxn id="1824"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832" name="Connection Line"/>
            <p:cNvCxnSpPr>
              <a:stCxn id="1828" idx="0"/>
              <a:endCxn id="1824"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833" name="Connection Line"/>
            <p:cNvCxnSpPr>
              <a:stCxn id="1829" idx="0"/>
              <a:endCxn id="1824"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834" name="Connection Line"/>
            <p:cNvCxnSpPr>
              <a:stCxn id="1825" idx="0"/>
              <a:endCxn id="1827"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835" name="Connection Line"/>
            <p:cNvCxnSpPr>
              <a:stCxn id="1825" idx="0"/>
              <a:endCxn id="1828"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836" name="Connection Line"/>
            <p:cNvCxnSpPr>
              <a:stCxn id="1825" idx="0"/>
              <a:endCxn id="1829"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837" name="Connection Line"/>
            <p:cNvCxnSpPr>
              <a:stCxn id="1826" idx="0"/>
              <a:endCxn id="1827"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838" name="Connection Line"/>
            <p:cNvCxnSpPr>
              <a:stCxn id="1826" idx="0"/>
              <a:endCxn id="1828"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839" name="Connection Line"/>
            <p:cNvCxnSpPr>
              <a:stCxn id="1829" idx="0"/>
              <a:endCxn id="1826"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840"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41"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842" name="Connection Line"/>
            <p:cNvCxnSpPr>
              <a:stCxn id="1829" idx="0"/>
              <a:endCxn id="1841"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843" name="Connection Line"/>
            <p:cNvCxnSpPr>
              <a:stCxn id="1829" idx="0"/>
              <a:endCxn id="1840"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844" name="Connection Line"/>
            <p:cNvCxnSpPr>
              <a:stCxn id="1829" idx="0"/>
              <a:endCxn id="1830"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845" name="Connection Line"/>
            <p:cNvCxnSpPr>
              <a:stCxn id="1828" idx="0"/>
              <a:endCxn id="1840"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846" name="Connection Line"/>
            <p:cNvCxnSpPr>
              <a:stCxn id="1841" idx="0"/>
              <a:endCxn id="1828"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847" name="Connection Line"/>
            <p:cNvCxnSpPr>
              <a:stCxn id="1828" idx="0"/>
              <a:endCxn id="1830"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848" name="Connection Line"/>
            <p:cNvCxnSpPr>
              <a:stCxn id="1841" idx="0"/>
              <a:endCxn id="1827"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849" name="Connection Line"/>
            <p:cNvCxnSpPr>
              <a:stCxn id="1827" idx="0"/>
              <a:endCxn id="1840"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850" name="Connection Line"/>
            <p:cNvCxnSpPr>
              <a:stCxn id="1827" idx="0"/>
              <a:endCxn id="1830"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1854" name="Group"/>
          <p:cNvGrpSpPr/>
          <p:nvPr/>
        </p:nvGrpSpPr>
        <p:grpSpPr>
          <a:xfrm>
            <a:off x="15974010" y="769972"/>
            <a:ext cx="1957889" cy="2451795"/>
            <a:chOff x="0" y="0"/>
            <a:chExt cx="1957887" cy="2451794"/>
          </a:xfrm>
        </p:grpSpPr>
        <p:sp>
          <p:nvSpPr>
            <p:cNvPr id="1852" name="Shape"/>
            <p:cNvSpPr/>
            <p:nvPr/>
          </p:nvSpPr>
          <p:spPr>
            <a:xfrm>
              <a:off x="0" y="297516"/>
              <a:ext cx="1957512" cy="215427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alpha val="10315"/>
                  </a:srgbClr>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53" name="Shape"/>
            <p:cNvSpPr/>
            <p:nvPr/>
          </p:nvSpPr>
          <p:spPr>
            <a:xfrm>
              <a:off x="0" y="0"/>
              <a:ext cx="1957888" cy="591558"/>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alpha val="50000"/>
                  </a:srgbClr>
                </a:gs>
                <a:gs pos="100000">
                  <a:srgbClr val="808080">
                    <a:alpha val="0"/>
                  </a:srgbClr>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855" name="Jane’s Public Share"/>
          <p:cNvSpPr txBox="1"/>
          <p:nvPr/>
        </p:nvSpPr>
        <p:spPr>
          <a:xfrm>
            <a:off x="15917600" y="1459336"/>
            <a:ext cx="2070711" cy="1597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Public Share</a:t>
            </a:r>
          </a:p>
        </p:txBody>
      </p:sp>
      <p:grpSp>
        <p:nvGrpSpPr>
          <p:cNvPr id="1883" name="Group"/>
          <p:cNvGrpSpPr/>
          <p:nvPr/>
        </p:nvGrpSpPr>
        <p:grpSpPr>
          <a:xfrm>
            <a:off x="1351291" y="5564712"/>
            <a:ext cx="2469071" cy="2039212"/>
            <a:chOff x="0" y="0"/>
            <a:chExt cx="2469070" cy="2039211"/>
          </a:xfrm>
        </p:grpSpPr>
        <p:sp>
          <p:nvSpPr>
            <p:cNvPr id="1856" name="Circle"/>
            <p:cNvSpPr/>
            <p:nvPr/>
          </p:nvSpPr>
          <p:spPr>
            <a:xfrm>
              <a:off x="0"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57" name="Circle"/>
            <p:cNvSpPr/>
            <p:nvPr/>
          </p:nvSpPr>
          <p:spPr>
            <a:xfrm>
              <a:off x="0"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58" name="Circle"/>
            <p:cNvSpPr/>
            <p:nvPr/>
          </p:nvSpPr>
          <p:spPr>
            <a:xfrm>
              <a:off x="0"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59" name="Circle"/>
            <p:cNvSpPr/>
            <p:nvPr/>
          </p:nvSpPr>
          <p:spPr>
            <a:xfrm>
              <a:off x="1037953"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60" name="Circle"/>
            <p:cNvSpPr/>
            <p:nvPr/>
          </p:nvSpPr>
          <p:spPr>
            <a:xfrm>
              <a:off x="1037953"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61" name="Circle"/>
            <p:cNvSpPr/>
            <p:nvPr/>
          </p:nvSpPr>
          <p:spPr>
            <a:xfrm>
              <a:off x="1037953"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62" name="Circle"/>
            <p:cNvSpPr/>
            <p:nvPr/>
          </p:nvSpPr>
          <p:spPr>
            <a:xfrm>
              <a:off x="2075906"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863" name="Connection Line"/>
            <p:cNvCxnSpPr>
              <a:stCxn id="1859" idx="0"/>
              <a:endCxn id="1856"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864" name="Connection Line"/>
            <p:cNvCxnSpPr>
              <a:stCxn id="1860" idx="0"/>
              <a:endCxn id="1856"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865" name="Connection Line"/>
            <p:cNvCxnSpPr>
              <a:stCxn id="1861" idx="0"/>
              <a:endCxn id="1856"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866" name="Connection Line"/>
            <p:cNvCxnSpPr>
              <a:stCxn id="1857" idx="0"/>
              <a:endCxn id="1859"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867" name="Connection Line"/>
            <p:cNvCxnSpPr>
              <a:stCxn id="1857" idx="0"/>
              <a:endCxn id="1860"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868" name="Connection Line"/>
            <p:cNvCxnSpPr>
              <a:stCxn id="1857" idx="0"/>
              <a:endCxn id="1861"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869" name="Connection Line"/>
            <p:cNvCxnSpPr>
              <a:stCxn id="1858" idx="0"/>
              <a:endCxn id="1859"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870" name="Connection Line"/>
            <p:cNvCxnSpPr>
              <a:stCxn id="1858" idx="0"/>
              <a:endCxn id="1860"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871" name="Connection Line"/>
            <p:cNvCxnSpPr>
              <a:stCxn id="1861" idx="0"/>
              <a:endCxn id="1858"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872" name="Circle"/>
            <p:cNvSpPr/>
            <p:nvPr/>
          </p:nvSpPr>
          <p:spPr>
            <a:xfrm>
              <a:off x="2075906"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73" name="Circle"/>
            <p:cNvSpPr/>
            <p:nvPr/>
          </p:nvSpPr>
          <p:spPr>
            <a:xfrm>
              <a:off x="2075906"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874" name="Connection Line"/>
            <p:cNvCxnSpPr>
              <a:stCxn id="1861" idx="0"/>
              <a:endCxn id="1873" idx="0"/>
            </p:cNvCxnSpPr>
            <p:nvPr/>
          </p:nvCxnSpPr>
          <p:spPr>
            <a:xfrm>
              <a:off x="1234535" y="1842629"/>
              <a:ext cx="1037954" cy="1"/>
            </a:xfrm>
            <a:prstGeom prst="straightConnector1">
              <a:avLst/>
            </a:prstGeom>
            <a:ln w="38100" cap="flat">
              <a:solidFill>
                <a:srgbClr val="FFFFFF"/>
              </a:solidFill>
              <a:prstDash val="solid"/>
              <a:miter lim="400000"/>
            </a:ln>
            <a:effectLst/>
          </p:spPr>
        </p:cxnSp>
        <p:cxnSp>
          <p:nvCxnSpPr>
            <p:cNvPr id="1875" name="Connection Line"/>
            <p:cNvCxnSpPr>
              <a:stCxn id="1861" idx="0"/>
              <a:endCxn id="1872" idx="0"/>
            </p:cNvCxnSpPr>
            <p:nvPr/>
          </p:nvCxnSpPr>
          <p:spPr>
            <a:xfrm flipV="1">
              <a:off x="1234535" y="1019605"/>
              <a:ext cx="1037954" cy="823025"/>
            </a:xfrm>
            <a:prstGeom prst="straightConnector1">
              <a:avLst/>
            </a:prstGeom>
            <a:ln w="38100" cap="flat">
              <a:solidFill>
                <a:srgbClr val="FFFFFF"/>
              </a:solidFill>
              <a:prstDash val="solid"/>
              <a:miter lim="400000"/>
            </a:ln>
            <a:effectLst/>
          </p:spPr>
        </p:cxnSp>
        <p:cxnSp>
          <p:nvCxnSpPr>
            <p:cNvPr id="1876" name="Connection Line"/>
            <p:cNvCxnSpPr>
              <a:stCxn id="1861" idx="0"/>
              <a:endCxn id="1862" idx="0"/>
            </p:cNvCxnSpPr>
            <p:nvPr/>
          </p:nvCxnSpPr>
          <p:spPr>
            <a:xfrm flipV="1">
              <a:off x="1234535" y="196582"/>
              <a:ext cx="1037954" cy="1646048"/>
            </a:xfrm>
            <a:prstGeom prst="straightConnector1">
              <a:avLst/>
            </a:prstGeom>
            <a:ln w="38100" cap="flat">
              <a:solidFill>
                <a:srgbClr val="FFFFFF"/>
              </a:solidFill>
              <a:prstDash val="solid"/>
              <a:miter lim="400000"/>
            </a:ln>
            <a:effectLst/>
          </p:spPr>
        </p:cxnSp>
        <p:cxnSp>
          <p:nvCxnSpPr>
            <p:cNvPr id="1877" name="Connection Line"/>
            <p:cNvCxnSpPr>
              <a:stCxn id="1860" idx="0"/>
              <a:endCxn id="1872" idx="0"/>
            </p:cNvCxnSpPr>
            <p:nvPr/>
          </p:nvCxnSpPr>
          <p:spPr>
            <a:xfrm>
              <a:off x="1234535" y="1019605"/>
              <a:ext cx="1037954" cy="1"/>
            </a:xfrm>
            <a:prstGeom prst="straightConnector1">
              <a:avLst/>
            </a:prstGeom>
            <a:ln w="38100" cap="flat">
              <a:solidFill>
                <a:srgbClr val="FFFFFF"/>
              </a:solidFill>
              <a:prstDash val="solid"/>
              <a:miter lim="400000"/>
            </a:ln>
            <a:effectLst/>
          </p:spPr>
        </p:cxnSp>
        <p:cxnSp>
          <p:nvCxnSpPr>
            <p:cNvPr id="1878" name="Connection Line"/>
            <p:cNvCxnSpPr>
              <a:stCxn id="1873" idx="0"/>
              <a:endCxn id="1860" idx="0"/>
            </p:cNvCxnSpPr>
            <p:nvPr/>
          </p:nvCxnSpPr>
          <p:spPr>
            <a:xfrm flipH="1" flipV="1">
              <a:off x="1234535" y="1019605"/>
              <a:ext cx="1037954" cy="823025"/>
            </a:xfrm>
            <a:prstGeom prst="straightConnector1">
              <a:avLst/>
            </a:prstGeom>
            <a:ln w="38100" cap="flat">
              <a:solidFill>
                <a:srgbClr val="FFFFFF"/>
              </a:solidFill>
              <a:prstDash val="solid"/>
              <a:miter lim="400000"/>
            </a:ln>
            <a:effectLst/>
          </p:spPr>
        </p:cxnSp>
        <p:cxnSp>
          <p:nvCxnSpPr>
            <p:cNvPr id="1879" name="Connection Line"/>
            <p:cNvCxnSpPr>
              <a:stCxn id="1860" idx="0"/>
              <a:endCxn id="1862" idx="0"/>
            </p:cNvCxnSpPr>
            <p:nvPr/>
          </p:nvCxnSpPr>
          <p:spPr>
            <a:xfrm flipV="1">
              <a:off x="1234535" y="196582"/>
              <a:ext cx="1037954" cy="823024"/>
            </a:xfrm>
            <a:prstGeom prst="straightConnector1">
              <a:avLst/>
            </a:prstGeom>
            <a:ln w="38100" cap="flat">
              <a:solidFill>
                <a:srgbClr val="FFFFFF"/>
              </a:solidFill>
              <a:prstDash val="solid"/>
              <a:miter lim="400000"/>
            </a:ln>
            <a:effectLst/>
          </p:spPr>
        </p:cxnSp>
        <p:cxnSp>
          <p:nvCxnSpPr>
            <p:cNvPr id="1880" name="Connection Line"/>
            <p:cNvCxnSpPr>
              <a:stCxn id="1873" idx="0"/>
              <a:endCxn id="1859" idx="0"/>
            </p:cNvCxnSpPr>
            <p:nvPr/>
          </p:nvCxnSpPr>
          <p:spPr>
            <a:xfrm flipH="1" flipV="1">
              <a:off x="1234535" y="196582"/>
              <a:ext cx="1037954" cy="1646048"/>
            </a:xfrm>
            <a:prstGeom prst="straightConnector1">
              <a:avLst/>
            </a:prstGeom>
            <a:ln w="38100" cap="flat">
              <a:solidFill>
                <a:srgbClr val="FFFFFF"/>
              </a:solidFill>
              <a:prstDash val="solid"/>
              <a:miter lim="400000"/>
            </a:ln>
            <a:effectLst/>
          </p:spPr>
        </p:cxnSp>
        <p:cxnSp>
          <p:nvCxnSpPr>
            <p:cNvPr id="1881" name="Connection Line"/>
            <p:cNvCxnSpPr>
              <a:stCxn id="1859" idx="0"/>
              <a:endCxn id="1872" idx="0"/>
            </p:cNvCxnSpPr>
            <p:nvPr/>
          </p:nvCxnSpPr>
          <p:spPr>
            <a:xfrm>
              <a:off x="1234535" y="196582"/>
              <a:ext cx="1037954" cy="823024"/>
            </a:xfrm>
            <a:prstGeom prst="straightConnector1">
              <a:avLst/>
            </a:prstGeom>
            <a:ln w="38100" cap="flat">
              <a:solidFill>
                <a:srgbClr val="FFFFFF"/>
              </a:solidFill>
              <a:prstDash val="solid"/>
              <a:miter lim="400000"/>
            </a:ln>
            <a:effectLst/>
          </p:spPr>
        </p:cxnSp>
        <p:cxnSp>
          <p:nvCxnSpPr>
            <p:cNvPr id="1882" name="Connection Line"/>
            <p:cNvCxnSpPr>
              <a:stCxn id="1859" idx="0"/>
              <a:endCxn id="1862" idx="0"/>
            </p:cNvCxnSpPr>
            <p:nvPr/>
          </p:nvCxnSpPr>
          <p:spPr>
            <a:xfrm>
              <a:off x="1234535" y="196582"/>
              <a:ext cx="1037954" cy="1"/>
            </a:xfrm>
            <a:prstGeom prst="straightConnector1">
              <a:avLst/>
            </a:prstGeom>
            <a:ln w="38100" cap="flat">
              <a:solidFill>
                <a:srgbClr val="FFFFFF"/>
              </a:solidFill>
              <a:prstDash val="solid"/>
              <a:miter lim="400000"/>
            </a:ln>
            <a:effectLst/>
          </p:spPr>
        </p:cxnSp>
      </p:grpSp>
      <p:sp>
        <p:nvSpPr>
          <p:cNvPr id="1884" name="Model’s…"/>
          <p:cNvSpPr txBox="1"/>
          <p:nvPr/>
        </p:nvSpPr>
        <p:spPr>
          <a:xfrm>
            <a:off x="3638459" y="6059169"/>
            <a:ext cx="2070710" cy="1597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pPr>
              <a:lnSpc>
                <a:spcPct val="70000"/>
              </a:lnSpc>
              <a:defRPr sz="3200">
                <a:solidFill>
                  <a:srgbClr val="FFFFFF"/>
                </a:solidFill>
              </a:defRPr>
            </a:pPr>
            <a:r>
              <a:t>Model’s</a:t>
            </a:r>
          </a:p>
          <a:p>
            <a:pPr>
              <a:lnSpc>
                <a:spcPct val="70000"/>
              </a:lnSpc>
              <a:defRPr sz="3200">
                <a:solidFill>
                  <a:srgbClr val="FFFFFF"/>
                </a:solidFill>
              </a:defRPr>
            </a:pPr>
            <a:r>
              <a:t>Public </a:t>
            </a:r>
          </a:p>
          <a:p>
            <a:pPr>
              <a:lnSpc>
                <a:spcPct val="70000"/>
              </a:lnSpc>
              <a:defRPr sz="3200">
                <a:solidFill>
                  <a:srgbClr val="FFFFFF"/>
                </a:solidFill>
              </a:defRPr>
            </a:pPr>
            <a:r>
              <a:t>Share</a:t>
            </a:r>
          </a:p>
        </p:txBody>
      </p:sp>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1" nodeType="afterEffect">
                                  <p:stCondLst>
                                    <p:cond delay="0"/>
                                  </p:stCondLst>
                                  <p:iterate>
                                    <p:tmAbs val="0"/>
                                  </p:iterate>
                                  <p:childTnLst>
                                    <p:set>
                                      <p:cBhvr>
                                        <p:cTn id="6" fill="hold"/>
                                        <p:tgtEl>
                                          <p:spTgt spid="1820"/>
                                        </p:tgtEl>
                                        <p:attrNameLst>
                                          <p:attrName>style.visibility</p:attrName>
                                        </p:attrNameLst>
                                      </p:cBhvr>
                                      <p:to>
                                        <p:strVal val="visible"/>
                                      </p:to>
                                    </p:set>
                                    <p:animEffect transition="in" filter="dissolve">
                                      <p:cBhvr>
                                        <p:cTn id="7" dur="500"/>
                                        <p:tgtEl>
                                          <p:spTgt spid="18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20" grpId="1" animBg="1" advAuto="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6"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887"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1888"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1889" name="Initial"/>
          <p:cNvSpPr txBox="1"/>
          <p:nvPr/>
        </p:nvSpPr>
        <p:spPr>
          <a:xfrm>
            <a:off x="16902341" y="3371227"/>
            <a:ext cx="1714278"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BA7A82"/>
                </a:solidFill>
              </a:defRPr>
            </a:lvl1pPr>
          </a:lstStyle>
          <a:p>
            <a:r>
              <a:t>Initial</a:t>
            </a:r>
          </a:p>
        </p:txBody>
      </p:sp>
      <p:grpSp>
        <p:nvGrpSpPr>
          <p:cNvPr id="1892" name="Group"/>
          <p:cNvGrpSpPr/>
          <p:nvPr/>
        </p:nvGrpSpPr>
        <p:grpSpPr>
          <a:xfrm>
            <a:off x="917067" y="3576980"/>
            <a:ext cx="4803038" cy="6014677"/>
            <a:chOff x="0" y="325074"/>
            <a:chExt cx="4803037" cy="6014676"/>
          </a:xfrm>
        </p:grpSpPr>
        <p:sp>
          <p:nvSpPr>
            <p:cNvPr id="1890"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91"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893"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1896" name="Group"/>
          <p:cNvGrpSpPr/>
          <p:nvPr/>
        </p:nvGrpSpPr>
        <p:grpSpPr>
          <a:xfrm>
            <a:off x="8175981" y="6889346"/>
            <a:ext cx="3739584" cy="4682950"/>
            <a:chOff x="0" y="253098"/>
            <a:chExt cx="3739582" cy="4682949"/>
          </a:xfrm>
        </p:grpSpPr>
        <p:sp>
          <p:nvSpPr>
            <p:cNvPr id="1894"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95"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897"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1900" name="Group"/>
          <p:cNvGrpSpPr/>
          <p:nvPr/>
        </p:nvGrpSpPr>
        <p:grpSpPr>
          <a:xfrm>
            <a:off x="14906896" y="8078941"/>
            <a:ext cx="2984383" cy="3737239"/>
            <a:chOff x="0" y="201985"/>
            <a:chExt cx="2984382" cy="3737237"/>
          </a:xfrm>
        </p:grpSpPr>
        <p:sp>
          <p:nvSpPr>
            <p:cNvPr id="1898"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899"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901"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1902"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1930" name="Group"/>
          <p:cNvGrpSpPr/>
          <p:nvPr/>
        </p:nvGrpSpPr>
        <p:grpSpPr>
          <a:xfrm>
            <a:off x="13861539" y="3017830"/>
            <a:ext cx="2469073" cy="2039212"/>
            <a:chOff x="0" y="0"/>
            <a:chExt cx="2469071" cy="2039211"/>
          </a:xfrm>
        </p:grpSpPr>
        <p:sp>
          <p:nvSpPr>
            <p:cNvPr id="1903"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04"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05"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06"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07"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08"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09"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910" name="Connection Line"/>
            <p:cNvCxnSpPr>
              <a:stCxn id="1906" idx="0"/>
              <a:endCxn id="1903"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911" name="Connection Line"/>
            <p:cNvCxnSpPr>
              <a:stCxn id="1907" idx="0"/>
              <a:endCxn id="1903"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912" name="Connection Line"/>
            <p:cNvCxnSpPr>
              <a:stCxn id="1908" idx="0"/>
              <a:endCxn id="1903"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913" name="Connection Line"/>
            <p:cNvCxnSpPr>
              <a:stCxn id="1904" idx="0"/>
              <a:endCxn id="1906"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914" name="Connection Line"/>
            <p:cNvCxnSpPr>
              <a:stCxn id="1904" idx="0"/>
              <a:endCxn id="1907"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915" name="Connection Line"/>
            <p:cNvCxnSpPr>
              <a:stCxn id="1904" idx="0"/>
              <a:endCxn id="1908"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916" name="Connection Line"/>
            <p:cNvCxnSpPr>
              <a:stCxn id="1905" idx="0"/>
              <a:endCxn id="1906"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917" name="Connection Line"/>
            <p:cNvCxnSpPr>
              <a:stCxn id="1905" idx="0"/>
              <a:endCxn id="1907"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918" name="Connection Line"/>
            <p:cNvCxnSpPr>
              <a:stCxn id="1908" idx="0"/>
              <a:endCxn id="1905"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919"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20"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921" name="Connection Line"/>
            <p:cNvCxnSpPr>
              <a:stCxn id="1908" idx="0"/>
              <a:endCxn id="1920"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922" name="Connection Line"/>
            <p:cNvCxnSpPr>
              <a:stCxn id="1908" idx="0"/>
              <a:endCxn id="1919"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923" name="Connection Line"/>
            <p:cNvCxnSpPr>
              <a:stCxn id="1908" idx="0"/>
              <a:endCxn id="1909"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924" name="Connection Line"/>
            <p:cNvCxnSpPr>
              <a:stCxn id="1907" idx="0"/>
              <a:endCxn id="1919"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925" name="Connection Line"/>
            <p:cNvCxnSpPr>
              <a:stCxn id="1920" idx="0"/>
              <a:endCxn id="1907"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926" name="Connection Line"/>
            <p:cNvCxnSpPr>
              <a:stCxn id="1907" idx="0"/>
              <a:endCxn id="1909"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927" name="Connection Line"/>
            <p:cNvCxnSpPr>
              <a:stCxn id="1920" idx="0"/>
              <a:endCxn id="1906"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928" name="Connection Line"/>
            <p:cNvCxnSpPr>
              <a:stCxn id="1906" idx="0"/>
              <a:endCxn id="1919"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929" name="Connection Line"/>
            <p:cNvCxnSpPr>
              <a:stCxn id="1906" idx="0"/>
              <a:endCxn id="1909"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1931"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1932"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1933" name="Multi-Party Computation+ Federated Learning"/>
          <p:cNvSpPr txBox="1">
            <a:spLocks noGrp="1"/>
          </p:cNvSpPr>
          <p:nvPr>
            <p:ph type="title" idx="4294967295"/>
          </p:nvPr>
        </p:nvSpPr>
        <p:spPr>
          <a:xfrm>
            <a:off x="948753" y="734186"/>
            <a:ext cx="11055028" cy="2090675"/>
          </a:xfrm>
          <a:prstGeom prst="rect">
            <a:avLst/>
          </a:prstGeom>
        </p:spPr>
        <p:txBody>
          <a:bodyPr/>
          <a:lstStyle>
            <a:lvl1pPr defTabSz="685165">
              <a:defRPr sz="5976">
                <a:solidFill>
                  <a:srgbClr val="FFFFFF"/>
                </a:solidFill>
              </a:defRPr>
            </a:lvl1pPr>
          </a:lstStyle>
          <a:p>
            <a:r>
              <a:t>Multi-Party Computation+ Federated Learning</a:t>
            </a:r>
          </a:p>
        </p:txBody>
      </p:sp>
      <p:grpSp>
        <p:nvGrpSpPr>
          <p:cNvPr id="1961" name="Group"/>
          <p:cNvGrpSpPr/>
          <p:nvPr/>
        </p:nvGrpSpPr>
        <p:grpSpPr>
          <a:xfrm>
            <a:off x="13861539" y="3017830"/>
            <a:ext cx="2469073" cy="2039212"/>
            <a:chOff x="0" y="0"/>
            <a:chExt cx="2469071" cy="2039211"/>
          </a:xfrm>
        </p:grpSpPr>
        <p:sp>
          <p:nvSpPr>
            <p:cNvPr id="1934"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35"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36"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37"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38"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39"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40"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941" name="Connection Line"/>
            <p:cNvCxnSpPr>
              <a:stCxn id="1937" idx="0"/>
              <a:endCxn id="1934"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942" name="Connection Line"/>
            <p:cNvCxnSpPr>
              <a:stCxn id="1938" idx="0"/>
              <a:endCxn id="1934"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943" name="Connection Line"/>
            <p:cNvCxnSpPr>
              <a:stCxn id="1939" idx="0"/>
              <a:endCxn id="1934"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944" name="Connection Line"/>
            <p:cNvCxnSpPr>
              <a:stCxn id="1935" idx="0"/>
              <a:endCxn id="1937"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945" name="Connection Line"/>
            <p:cNvCxnSpPr>
              <a:stCxn id="1935" idx="0"/>
              <a:endCxn id="1938"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946" name="Connection Line"/>
            <p:cNvCxnSpPr>
              <a:stCxn id="1935" idx="0"/>
              <a:endCxn id="1939"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947" name="Connection Line"/>
            <p:cNvCxnSpPr>
              <a:stCxn id="1936" idx="0"/>
              <a:endCxn id="1937"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948" name="Connection Line"/>
            <p:cNvCxnSpPr>
              <a:stCxn id="1936" idx="0"/>
              <a:endCxn id="1938"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949" name="Connection Line"/>
            <p:cNvCxnSpPr>
              <a:stCxn id="1939" idx="0"/>
              <a:endCxn id="1936"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950"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51"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952" name="Connection Line"/>
            <p:cNvCxnSpPr>
              <a:stCxn id="1939" idx="0"/>
              <a:endCxn id="1951"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1953" name="Connection Line"/>
            <p:cNvCxnSpPr>
              <a:stCxn id="1939" idx="0"/>
              <a:endCxn id="1950"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1954" name="Connection Line"/>
            <p:cNvCxnSpPr>
              <a:stCxn id="1939" idx="0"/>
              <a:endCxn id="1940"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1955" name="Connection Line"/>
            <p:cNvCxnSpPr>
              <a:stCxn id="1938" idx="0"/>
              <a:endCxn id="1950"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1956" name="Connection Line"/>
            <p:cNvCxnSpPr>
              <a:stCxn id="1951" idx="0"/>
              <a:endCxn id="1938"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1957" name="Connection Line"/>
            <p:cNvCxnSpPr>
              <a:stCxn id="1938" idx="0"/>
              <a:endCxn id="1940"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1958" name="Connection Line"/>
            <p:cNvCxnSpPr>
              <a:stCxn id="1951" idx="0"/>
              <a:endCxn id="1937"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1959" name="Connection Line"/>
            <p:cNvCxnSpPr>
              <a:stCxn id="1937" idx="0"/>
              <a:endCxn id="1950"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1960" name="Connection Line"/>
            <p:cNvCxnSpPr>
              <a:stCxn id="1937" idx="0"/>
              <a:endCxn id="1940"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1964" name="Group"/>
          <p:cNvGrpSpPr/>
          <p:nvPr/>
        </p:nvGrpSpPr>
        <p:grpSpPr>
          <a:xfrm>
            <a:off x="15974010" y="769972"/>
            <a:ext cx="1957889" cy="2451795"/>
            <a:chOff x="0" y="0"/>
            <a:chExt cx="1957887" cy="2451794"/>
          </a:xfrm>
        </p:grpSpPr>
        <p:sp>
          <p:nvSpPr>
            <p:cNvPr id="1962" name="Shape"/>
            <p:cNvSpPr/>
            <p:nvPr/>
          </p:nvSpPr>
          <p:spPr>
            <a:xfrm>
              <a:off x="0" y="297516"/>
              <a:ext cx="1957512" cy="215427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alpha val="10315"/>
                  </a:srgbClr>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63" name="Shape"/>
            <p:cNvSpPr/>
            <p:nvPr/>
          </p:nvSpPr>
          <p:spPr>
            <a:xfrm>
              <a:off x="0" y="0"/>
              <a:ext cx="1957888" cy="591558"/>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alpha val="50000"/>
                  </a:srgbClr>
                </a:gs>
                <a:gs pos="100000">
                  <a:srgbClr val="808080">
                    <a:alpha val="0"/>
                  </a:srgbClr>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1965" name="Jane’s Public Share"/>
          <p:cNvSpPr txBox="1"/>
          <p:nvPr/>
        </p:nvSpPr>
        <p:spPr>
          <a:xfrm>
            <a:off x="15917600" y="1459336"/>
            <a:ext cx="2070711" cy="1597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Public Share</a:t>
            </a:r>
          </a:p>
        </p:txBody>
      </p:sp>
      <p:grpSp>
        <p:nvGrpSpPr>
          <p:cNvPr id="1993" name="Group"/>
          <p:cNvGrpSpPr/>
          <p:nvPr/>
        </p:nvGrpSpPr>
        <p:grpSpPr>
          <a:xfrm>
            <a:off x="1351291" y="5564712"/>
            <a:ext cx="2469071" cy="2039212"/>
            <a:chOff x="0" y="0"/>
            <a:chExt cx="2469070" cy="2039211"/>
          </a:xfrm>
        </p:grpSpPr>
        <p:sp>
          <p:nvSpPr>
            <p:cNvPr id="1966" name="Circle"/>
            <p:cNvSpPr/>
            <p:nvPr/>
          </p:nvSpPr>
          <p:spPr>
            <a:xfrm>
              <a:off x="0"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67" name="Circle"/>
            <p:cNvSpPr/>
            <p:nvPr/>
          </p:nvSpPr>
          <p:spPr>
            <a:xfrm>
              <a:off x="0"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68" name="Circle"/>
            <p:cNvSpPr/>
            <p:nvPr/>
          </p:nvSpPr>
          <p:spPr>
            <a:xfrm>
              <a:off x="0"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69" name="Circle"/>
            <p:cNvSpPr/>
            <p:nvPr/>
          </p:nvSpPr>
          <p:spPr>
            <a:xfrm>
              <a:off x="1037953"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70" name="Circle"/>
            <p:cNvSpPr/>
            <p:nvPr/>
          </p:nvSpPr>
          <p:spPr>
            <a:xfrm>
              <a:off x="1037953"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71" name="Circle"/>
            <p:cNvSpPr/>
            <p:nvPr/>
          </p:nvSpPr>
          <p:spPr>
            <a:xfrm>
              <a:off x="1037953"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72" name="Circle"/>
            <p:cNvSpPr/>
            <p:nvPr/>
          </p:nvSpPr>
          <p:spPr>
            <a:xfrm>
              <a:off x="2075906"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973" name="Connection Line"/>
            <p:cNvCxnSpPr>
              <a:stCxn id="1969" idx="0"/>
              <a:endCxn id="1966"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1974" name="Connection Line"/>
            <p:cNvCxnSpPr>
              <a:stCxn id="1970" idx="0"/>
              <a:endCxn id="1966"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1975" name="Connection Line"/>
            <p:cNvCxnSpPr>
              <a:stCxn id="1971" idx="0"/>
              <a:endCxn id="1966"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1976" name="Connection Line"/>
            <p:cNvCxnSpPr>
              <a:stCxn id="1967" idx="0"/>
              <a:endCxn id="1969"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1977" name="Connection Line"/>
            <p:cNvCxnSpPr>
              <a:stCxn id="1967" idx="0"/>
              <a:endCxn id="1970"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1978" name="Connection Line"/>
            <p:cNvCxnSpPr>
              <a:stCxn id="1967" idx="0"/>
              <a:endCxn id="1971"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1979" name="Connection Line"/>
            <p:cNvCxnSpPr>
              <a:stCxn id="1968" idx="0"/>
              <a:endCxn id="1969"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1980" name="Connection Line"/>
            <p:cNvCxnSpPr>
              <a:stCxn id="1968" idx="0"/>
              <a:endCxn id="1970"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1981" name="Connection Line"/>
            <p:cNvCxnSpPr>
              <a:stCxn id="1971" idx="0"/>
              <a:endCxn id="1968"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1982" name="Circle"/>
            <p:cNvSpPr/>
            <p:nvPr/>
          </p:nvSpPr>
          <p:spPr>
            <a:xfrm>
              <a:off x="2075906"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83" name="Circle"/>
            <p:cNvSpPr/>
            <p:nvPr/>
          </p:nvSpPr>
          <p:spPr>
            <a:xfrm>
              <a:off x="2075906"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1984" name="Connection Line"/>
            <p:cNvCxnSpPr>
              <a:stCxn id="1971" idx="0"/>
              <a:endCxn id="1983" idx="0"/>
            </p:cNvCxnSpPr>
            <p:nvPr/>
          </p:nvCxnSpPr>
          <p:spPr>
            <a:xfrm>
              <a:off x="1234535" y="1842629"/>
              <a:ext cx="1037954" cy="1"/>
            </a:xfrm>
            <a:prstGeom prst="straightConnector1">
              <a:avLst/>
            </a:prstGeom>
            <a:ln w="38100" cap="flat">
              <a:solidFill>
                <a:srgbClr val="FFFFFF"/>
              </a:solidFill>
              <a:prstDash val="solid"/>
              <a:miter lim="400000"/>
            </a:ln>
            <a:effectLst/>
          </p:spPr>
        </p:cxnSp>
        <p:cxnSp>
          <p:nvCxnSpPr>
            <p:cNvPr id="1985" name="Connection Line"/>
            <p:cNvCxnSpPr>
              <a:stCxn id="1971" idx="0"/>
              <a:endCxn id="1982" idx="0"/>
            </p:cNvCxnSpPr>
            <p:nvPr/>
          </p:nvCxnSpPr>
          <p:spPr>
            <a:xfrm flipV="1">
              <a:off x="1234535" y="1019605"/>
              <a:ext cx="1037954" cy="823025"/>
            </a:xfrm>
            <a:prstGeom prst="straightConnector1">
              <a:avLst/>
            </a:prstGeom>
            <a:ln w="38100" cap="flat">
              <a:solidFill>
                <a:srgbClr val="FFFFFF"/>
              </a:solidFill>
              <a:prstDash val="solid"/>
              <a:miter lim="400000"/>
            </a:ln>
            <a:effectLst/>
          </p:spPr>
        </p:cxnSp>
        <p:cxnSp>
          <p:nvCxnSpPr>
            <p:cNvPr id="1986" name="Connection Line"/>
            <p:cNvCxnSpPr>
              <a:stCxn id="1971" idx="0"/>
              <a:endCxn id="1972" idx="0"/>
            </p:cNvCxnSpPr>
            <p:nvPr/>
          </p:nvCxnSpPr>
          <p:spPr>
            <a:xfrm flipV="1">
              <a:off x="1234535" y="196582"/>
              <a:ext cx="1037954" cy="1646048"/>
            </a:xfrm>
            <a:prstGeom prst="straightConnector1">
              <a:avLst/>
            </a:prstGeom>
            <a:ln w="38100" cap="flat">
              <a:solidFill>
                <a:srgbClr val="FFFFFF"/>
              </a:solidFill>
              <a:prstDash val="solid"/>
              <a:miter lim="400000"/>
            </a:ln>
            <a:effectLst/>
          </p:spPr>
        </p:cxnSp>
        <p:cxnSp>
          <p:nvCxnSpPr>
            <p:cNvPr id="1987" name="Connection Line"/>
            <p:cNvCxnSpPr>
              <a:stCxn id="1970" idx="0"/>
              <a:endCxn id="1982" idx="0"/>
            </p:cNvCxnSpPr>
            <p:nvPr/>
          </p:nvCxnSpPr>
          <p:spPr>
            <a:xfrm>
              <a:off x="1234535" y="1019605"/>
              <a:ext cx="1037954" cy="1"/>
            </a:xfrm>
            <a:prstGeom prst="straightConnector1">
              <a:avLst/>
            </a:prstGeom>
            <a:ln w="38100" cap="flat">
              <a:solidFill>
                <a:srgbClr val="FFFFFF"/>
              </a:solidFill>
              <a:prstDash val="solid"/>
              <a:miter lim="400000"/>
            </a:ln>
            <a:effectLst/>
          </p:spPr>
        </p:cxnSp>
        <p:cxnSp>
          <p:nvCxnSpPr>
            <p:cNvPr id="1988" name="Connection Line"/>
            <p:cNvCxnSpPr>
              <a:stCxn id="1983" idx="0"/>
              <a:endCxn id="1970" idx="0"/>
            </p:cNvCxnSpPr>
            <p:nvPr/>
          </p:nvCxnSpPr>
          <p:spPr>
            <a:xfrm flipH="1" flipV="1">
              <a:off x="1234535" y="1019605"/>
              <a:ext cx="1037954" cy="823025"/>
            </a:xfrm>
            <a:prstGeom prst="straightConnector1">
              <a:avLst/>
            </a:prstGeom>
            <a:ln w="38100" cap="flat">
              <a:solidFill>
                <a:srgbClr val="FFFFFF"/>
              </a:solidFill>
              <a:prstDash val="solid"/>
              <a:miter lim="400000"/>
            </a:ln>
            <a:effectLst/>
          </p:spPr>
        </p:cxnSp>
        <p:cxnSp>
          <p:nvCxnSpPr>
            <p:cNvPr id="1989" name="Connection Line"/>
            <p:cNvCxnSpPr>
              <a:stCxn id="1970" idx="0"/>
              <a:endCxn id="1972" idx="0"/>
            </p:cNvCxnSpPr>
            <p:nvPr/>
          </p:nvCxnSpPr>
          <p:spPr>
            <a:xfrm flipV="1">
              <a:off x="1234535" y="196582"/>
              <a:ext cx="1037954" cy="823024"/>
            </a:xfrm>
            <a:prstGeom prst="straightConnector1">
              <a:avLst/>
            </a:prstGeom>
            <a:ln w="38100" cap="flat">
              <a:solidFill>
                <a:srgbClr val="FFFFFF"/>
              </a:solidFill>
              <a:prstDash val="solid"/>
              <a:miter lim="400000"/>
            </a:ln>
            <a:effectLst/>
          </p:spPr>
        </p:cxnSp>
        <p:cxnSp>
          <p:nvCxnSpPr>
            <p:cNvPr id="1990" name="Connection Line"/>
            <p:cNvCxnSpPr>
              <a:stCxn id="1983" idx="0"/>
              <a:endCxn id="1969" idx="0"/>
            </p:cNvCxnSpPr>
            <p:nvPr/>
          </p:nvCxnSpPr>
          <p:spPr>
            <a:xfrm flipH="1" flipV="1">
              <a:off x="1234535" y="196582"/>
              <a:ext cx="1037954" cy="1646048"/>
            </a:xfrm>
            <a:prstGeom prst="straightConnector1">
              <a:avLst/>
            </a:prstGeom>
            <a:ln w="38100" cap="flat">
              <a:solidFill>
                <a:srgbClr val="FFFFFF"/>
              </a:solidFill>
              <a:prstDash val="solid"/>
              <a:miter lim="400000"/>
            </a:ln>
            <a:effectLst/>
          </p:spPr>
        </p:cxnSp>
        <p:cxnSp>
          <p:nvCxnSpPr>
            <p:cNvPr id="1991" name="Connection Line"/>
            <p:cNvCxnSpPr>
              <a:stCxn id="1969" idx="0"/>
              <a:endCxn id="1982" idx="0"/>
            </p:cNvCxnSpPr>
            <p:nvPr/>
          </p:nvCxnSpPr>
          <p:spPr>
            <a:xfrm>
              <a:off x="1234535" y="196582"/>
              <a:ext cx="1037954" cy="823024"/>
            </a:xfrm>
            <a:prstGeom prst="straightConnector1">
              <a:avLst/>
            </a:prstGeom>
            <a:ln w="38100" cap="flat">
              <a:solidFill>
                <a:srgbClr val="FFFFFF"/>
              </a:solidFill>
              <a:prstDash val="solid"/>
              <a:miter lim="400000"/>
            </a:ln>
            <a:effectLst/>
          </p:spPr>
        </p:cxnSp>
        <p:cxnSp>
          <p:nvCxnSpPr>
            <p:cNvPr id="1992" name="Connection Line"/>
            <p:cNvCxnSpPr>
              <a:stCxn id="1969" idx="0"/>
              <a:endCxn id="1972" idx="0"/>
            </p:cNvCxnSpPr>
            <p:nvPr/>
          </p:nvCxnSpPr>
          <p:spPr>
            <a:xfrm>
              <a:off x="1234535" y="196582"/>
              <a:ext cx="1037954" cy="1"/>
            </a:xfrm>
            <a:prstGeom prst="straightConnector1">
              <a:avLst/>
            </a:prstGeom>
            <a:ln w="38100" cap="flat">
              <a:solidFill>
                <a:srgbClr val="FFFFFF"/>
              </a:solidFill>
              <a:prstDash val="solid"/>
              <a:miter lim="400000"/>
            </a:ln>
            <a:effectLst/>
          </p:spPr>
        </p:cxnSp>
      </p:grpSp>
      <p:sp>
        <p:nvSpPr>
          <p:cNvPr id="1994" name="Model’s…"/>
          <p:cNvSpPr txBox="1"/>
          <p:nvPr/>
        </p:nvSpPr>
        <p:spPr>
          <a:xfrm>
            <a:off x="3638459" y="6059169"/>
            <a:ext cx="2070710" cy="1597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pPr>
              <a:lnSpc>
                <a:spcPct val="70000"/>
              </a:lnSpc>
              <a:defRPr sz="3200">
                <a:solidFill>
                  <a:srgbClr val="FFFFFF"/>
                </a:solidFill>
              </a:defRPr>
            </a:pPr>
            <a:r>
              <a:t>Model’s</a:t>
            </a:r>
          </a:p>
          <a:p>
            <a:pPr>
              <a:lnSpc>
                <a:spcPct val="70000"/>
              </a:lnSpc>
              <a:defRPr sz="3200">
                <a:solidFill>
                  <a:srgbClr val="FFFFFF"/>
                </a:solidFill>
              </a:defRPr>
            </a:pPr>
            <a:r>
              <a:t>Public </a:t>
            </a:r>
          </a:p>
          <a:p>
            <a:pPr>
              <a:lnSpc>
                <a:spcPct val="70000"/>
              </a:lnSpc>
              <a:defRPr sz="3200">
                <a:solidFill>
                  <a:srgbClr val="FFFFFF"/>
                </a:solidFill>
              </a:defRPr>
            </a:pPr>
            <a:r>
              <a:t>Share</a:t>
            </a:r>
          </a:p>
        </p:txBody>
      </p:sp>
      <p:sp>
        <p:nvSpPr>
          <p:cNvPr id="1995" name="Arrow"/>
          <p:cNvSpPr/>
          <p:nvPr/>
        </p:nvSpPr>
        <p:spPr>
          <a:xfrm rot="20341318">
            <a:off x="5805226" y="4676502"/>
            <a:ext cx="6563587" cy="683335"/>
          </a:xfrm>
          <a:prstGeom prst="rightArrow">
            <a:avLst>
              <a:gd name="adj1" fmla="val 32000"/>
              <a:gd name="adj2" fmla="val 118946"/>
            </a:avLst>
          </a:prstGeom>
          <a:solidFill>
            <a:schemeClr val="accent1"/>
          </a:solidFill>
          <a:ln w="12700">
            <a:miter lim="400000"/>
          </a:ln>
        </p:spPr>
        <p:txBody>
          <a:bodyPr lIns="0" tIns="0" rIns="0" bIns="0" anchor="ctr"/>
          <a:lstStyle/>
          <a:p>
            <a:pPr>
              <a:lnSpc>
                <a:spcPct val="70000"/>
              </a:lnSpc>
              <a:defRPr sz="3200">
                <a:solidFill>
                  <a:srgbClr val="FFFFFF"/>
                </a:solidFill>
              </a:defRPr>
            </a:pPr>
            <a:endParaRPr/>
          </a:p>
        </p:txBody>
      </p:sp>
      <p:sp>
        <p:nvSpPr>
          <p:cNvPr id="1996" name="Arrow"/>
          <p:cNvSpPr/>
          <p:nvPr/>
        </p:nvSpPr>
        <p:spPr>
          <a:xfrm rot="9488710">
            <a:off x="5805226" y="5324202"/>
            <a:ext cx="6563587" cy="683335"/>
          </a:xfrm>
          <a:prstGeom prst="rightArrow">
            <a:avLst>
              <a:gd name="adj1" fmla="val 32000"/>
              <a:gd name="adj2" fmla="val 118946"/>
            </a:avLst>
          </a:prstGeom>
          <a:solidFill>
            <a:schemeClr val="accent1"/>
          </a:solidFill>
          <a:ln w="12700">
            <a:miter lim="400000"/>
          </a:ln>
        </p:spPr>
        <p:txBody>
          <a:bodyPr lIns="0" tIns="0" rIns="0" bIns="0" anchor="ctr"/>
          <a:lstStyle/>
          <a:p>
            <a:pPr>
              <a:lnSpc>
                <a:spcPct val="70000"/>
              </a:lnSpc>
              <a:defRPr sz="3200">
                <a:solidFill>
                  <a:srgbClr val="FFFFFF"/>
                </a:solidFill>
              </a:defRPr>
            </a:pPr>
            <a:endParaRPr/>
          </a:p>
        </p:txBody>
      </p:sp>
      <p:sp>
        <p:nvSpPr>
          <p:cNvPr id="1997" name="Training Ensues"/>
          <p:cNvSpPr txBox="1"/>
          <p:nvPr/>
        </p:nvSpPr>
        <p:spPr>
          <a:xfrm>
            <a:off x="8250424" y="4781036"/>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Training Ensues</a:t>
            </a:r>
          </a:p>
        </p:txBody>
      </p:sp>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1" nodeType="afterEffect">
                                  <p:stCondLst>
                                    <p:cond delay="0"/>
                                  </p:stCondLst>
                                  <p:iterate>
                                    <p:tmAbs val="0"/>
                                  </p:iterate>
                                  <p:childTnLst>
                                    <p:set>
                                      <p:cBhvr>
                                        <p:cTn id="6" fill="hold"/>
                                        <p:tgtEl>
                                          <p:spTgt spid="1930"/>
                                        </p:tgtEl>
                                        <p:attrNameLst>
                                          <p:attrName>style.visibility</p:attrName>
                                        </p:attrNameLst>
                                      </p:cBhvr>
                                      <p:to>
                                        <p:strVal val="visible"/>
                                      </p:to>
                                    </p:set>
                                    <p:animEffect transition="in" filter="dissolve">
                                      <p:cBhvr>
                                        <p:cTn id="7" dur="500"/>
                                        <p:tgtEl>
                                          <p:spTgt spid="19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0" grpId="1" animBg="1" advAuto="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9" name="Train A.I. on data we cannot see without revealing the AI or its training updates to anyone?…"/>
          <p:cNvSpPr txBox="1">
            <a:spLocks noGrp="1"/>
          </p:cNvSpPr>
          <p:nvPr>
            <p:ph type="body" idx="4294967295"/>
          </p:nvPr>
        </p:nvSpPr>
        <p:spPr>
          <a:xfrm>
            <a:off x="267908" y="3807184"/>
            <a:ext cx="22435993" cy="6101632"/>
          </a:xfrm>
          <a:prstGeom prst="rect">
            <a:avLst/>
          </a:prstGeom>
        </p:spPr>
        <p:txBody>
          <a:bodyPr/>
          <a:lstStyle/>
          <a:p>
            <a:pPr marL="2654300" lvl="3" indent="-749300">
              <a:spcBef>
                <a:spcPts val="4000"/>
              </a:spcBef>
              <a:buClr>
                <a:srgbClr val="7BB4A4"/>
              </a:buClr>
              <a:buSzPct val="80000"/>
              <a:defRPr sz="5600"/>
            </a:pPr>
            <a:r>
              <a:rPr b="1"/>
              <a:t>Train </a:t>
            </a:r>
            <a:r>
              <a:t>A.I. on data we cannot see</a:t>
            </a:r>
            <a:r>
              <a:rPr>
                <a:solidFill>
                  <a:schemeClr val="accent5"/>
                </a:solidFill>
              </a:rPr>
              <a:t> without revealing the AI or its training updates to anyone?</a:t>
            </a:r>
          </a:p>
          <a:p>
            <a:pPr marL="3924300" lvl="5" indent="-749300">
              <a:spcBef>
                <a:spcPts val="4000"/>
              </a:spcBef>
              <a:buClr>
                <a:srgbClr val="7BB4A4"/>
              </a:buClr>
              <a:defRPr sz="5600"/>
            </a:pPr>
            <a:r>
              <a:t>Homomorphic Encryption</a:t>
            </a:r>
          </a:p>
          <a:p>
            <a:pPr marL="3924300" lvl="5" indent="-749300">
              <a:spcBef>
                <a:spcPts val="4000"/>
              </a:spcBef>
              <a:buClr>
                <a:srgbClr val="7BB4A4"/>
              </a:buClr>
              <a:defRPr sz="5600"/>
            </a:pPr>
            <a:r>
              <a:t>Multi-Party Computation</a:t>
            </a:r>
          </a:p>
        </p:txBody>
      </p:sp>
      <p:sp>
        <p:nvSpPr>
          <p:cNvPr id="2000" name="Potential Solution"/>
          <p:cNvSpPr txBox="1">
            <a:spLocks noGrp="1"/>
          </p:cNvSpPr>
          <p:nvPr>
            <p:ph type="title" idx="4294967295"/>
          </p:nvPr>
        </p:nvSpPr>
        <p:spPr>
          <a:xfrm>
            <a:off x="1201690" y="689780"/>
            <a:ext cx="21980620" cy="3047653"/>
          </a:xfrm>
          <a:prstGeom prst="rect">
            <a:avLst/>
          </a:prstGeom>
        </p:spPr>
        <p:txBody>
          <a:bodyPr/>
          <a:lstStyle/>
          <a:p>
            <a:r>
              <a:t>Potential Solution</a:t>
            </a:r>
          </a:p>
        </p:txBody>
      </p:sp>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999">
                                            <p:bg/>
                                          </p:spTgt>
                                        </p:tgtEl>
                                        <p:attrNameLst>
                                          <p:attrName>style.visibility</p:attrName>
                                        </p:attrNameLst>
                                      </p:cBhvr>
                                      <p:to>
                                        <p:strVal val="visible"/>
                                      </p:to>
                                    </p:set>
                                    <p:animEffect transition="in" filter="dissolve">
                                      <p:cBhvr>
                                        <p:cTn id="7" dur="499"/>
                                        <p:tgtEl>
                                          <p:spTgt spid="1999">
                                            <p:bg/>
                                          </p:spTgt>
                                        </p:tgtEl>
                                      </p:cBhvr>
                                    </p:animEffect>
                                  </p:childTnLst>
                                </p:cTn>
                              </p:par>
                              <p:par>
                                <p:cTn id="8" presetID="9" presetClass="entr" presetSubtype="0" fill="hold" grpId="1" nodeType="withEffect">
                                  <p:stCondLst>
                                    <p:cond delay="0"/>
                                  </p:stCondLst>
                                  <p:iterate>
                                    <p:tmAbs val="0"/>
                                  </p:iterate>
                                  <p:childTnLst>
                                    <p:set>
                                      <p:cBhvr>
                                        <p:cTn id="9" fill="hold"/>
                                        <p:tgtEl>
                                          <p:spTgt spid="1999">
                                            <p:txEl>
                                              <p:pRg st="0" end="0"/>
                                            </p:txEl>
                                          </p:spTgt>
                                        </p:tgtEl>
                                        <p:attrNameLst>
                                          <p:attrName>style.visibility</p:attrName>
                                        </p:attrNameLst>
                                      </p:cBhvr>
                                      <p:to>
                                        <p:strVal val="visible"/>
                                      </p:to>
                                    </p:set>
                                    <p:animEffect transition="in" filter="dissolve">
                                      <p:cBhvr>
                                        <p:cTn id="10" dur="499"/>
                                        <p:tgtEl>
                                          <p:spTgt spid="1999">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1" nodeType="clickEffect">
                                  <p:stCondLst>
                                    <p:cond delay="0"/>
                                  </p:stCondLst>
                                  <p:iterate>
                                    <p:tmAbs val="0"/>
                                  </p:iterate>
                                  <p:childTnLst>
                                    <p:set>
                                      <p:cBhvr>
                                        <p:cTn id="14" fill="hold"/>
                                        <p:tgtEl>
                                          <p:spTgt spid="1999">
                                            <p:txEl>
                                              <p:pRg st="1" end="1"/>
                                            </p:txEl>
                                          </p:spTgt>
                                        </p:tgtEl>
                                        <p:attrNameLst>
                                          <p:attrName>style.visibility</p:attrName>
                                        </p:attrNameLst>
                                      </p:cBhvr>
                                      <p:to>
                                        <p:strVal val="visible"/>
                                      </p:to>
                                    </p:set>
                                    <p:animEffect transition="in" filter="dissolve">
                                      <p:cBhvr>
                                        <p:cTn id="15" dur="499"/>
                                        <p:tgtEl>
                                          <p:spTgt spid="1999">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fill="hold" grpId="1" nodeType="clickEffect">
                                  <p:stCondLst>
                                    <p:cond delay="0"/>
                                  </p:stCondLst>
                                  <p:iterate>
                                    <p:tmAbs val="0"/>
                                  </p:iterate>
                                  <p:childTnLst>
                                    <p:set>
                                      <p:cBhvr>
                                        <p:cTn id="19" fill="hold"/>
                                        <p:tgtEl>
                                          <p:spTgt spid="1999">
                                            <p:txEl>
                                              <p:pRg st="2" end="2"/>
                                            </p:txEl>
                                          </p:spTgt>
                                        </p:tgtEl>
                                        <p:attrNameLst>
                                          <p:attrName>style.visibility</p:attrName>
                                        </p:attrNameLst>
                                      </p:cBhvr>
                                      <p:to>
                                        <p:strVal val="visible"/>
                                      </p:to>
                                    </p:set>
                                    <p:animEffect transition="in" filter="dissolve">
                                      <p:cBhvr>
                                        <p:cTn id="20" dur="499"/>
                                        <p:tgtEl>
                                          <p:spTgt spid="199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99" grpId="1" build="p" bldLvl="5" animBg="1" advAuto="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2" name="Train AI on data we cannot see without revealing that AI or its training gradients to anyone  (FL + HE + MPC)…"/>
          <p:cNvSpPr txBox="1">
            <a:spLocks noGrp="1"/>
          </p:cNvSpPr>
          <p:nvPr>
            <p:ph type="body" idx="4294967295"/>
          </p:nvPr>
        </p:nvSpPr>
        <p:spPr>
          <a:xfrm>
            <a:off x="267908" y="3807184"/>
            <a:ext cx="22435993" cy="8186407"/>
          </a:xfrm>
          <a:prstGeom prst="rect">
            <a:avLst/>
          </a:prstGeom>
        </p:spPr>
        <p:txBody>
          <a:bodyPr/>
          <a:lstStyle/>
          <a:p>
            <a:pPr marL="2654300" lvl="3" indent="-749300">
              <a:spcBef>
                <a:spcPts val="4000"/>
              </a:spcBef>
              <a:buClr>
                <a:srgbClr val="7BB4A4"/>
              </a:buClr>
              <a:buSzPct val="80000"/>
              <a:defRPr sz="5600"/>
            </a:pPr>
            <a:r>
              <a:rPr b="1" dirty="0"/>
              <a:t>Train </a:t>
            </a:r>
            <a:r>
              <a:rPr dirty="0"/>
              <a:t>AI on data we cannot see without revealing that AI or its training gradients to anyone  (FL + HE + MPC)</a:t>
            </a:r>
          </a:p>
          <a:p>
            <a:pPr marL="2654300" lvl="3" indent="-749300">
              <a:spcBef>
                <a:spcPts val="4000"/>
              </a:spcBef>
              <a:buClr>
                <a:srgbClr val="7BB4A4"/>
              </a:buClr>
              <a:buSzPct val="80000"/>
              <a:defRPr sz="5600"/>
            </a:pPr>
            <a:r>
              <a:rPr b="1" dirty="0"/>
              <a:t>Price</a:t>
            </a:r>
            <a:r>
              <a:rPr dirty="0"/>
              <a:t> training data we cannot see competitively with other data which we also cannot not see (</a:t>
            </a:r>
            <a:r>
              <a:rPr lang="en-US"/>
              <a:t>Distance Estimation</a:t>
            </a:r>
            <a:r>
              <a:t>)</a:t>
            </a:r>
            <a:endParaRPr dirty="0"/>
          </a:p>
        </p:txBody>
      </p:sp>
      <p:sp>
        <p:nvSpPr>
          <p:cNvPr id="2003" name="Potential Solution"/>
          <p:cNvSpPr txBox="1">
            <a:spLocks noGrp="1"/>
          </p:cNvSpPr>
          <p:nvPr>
            <p:ph type="title" idx="4294967295"/>
          </p:nvPr>
        </p:nvSpPr>
        <p:spPr>
          <a:xfrm>
            <a:off x="1201690" y="689780"/>
            <a:ext cx="21980620" cy="3047653"/>
          </a:xfrm>
          <a:prstGeom prst="rect">
            <a:avLst/>
          </a:prstGeom>
        </p:spPr>
        <p:txBody>
          <a:bodyPr/>
          <a:lstStyle/>
          <a:p>
            <a:r>
              <a:t>Potential Solution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002">
                                            <p:bg/>
                                          </p:spTgt>
                                        </p:tgtEl>
                                        <p:attrNameLst>
                                          <p:attrName>style.visibility</p:attrName>
                                        </p:attrNameLst>
                                      </p:cBhvr>
                                      <p:to>
                                        <p:strVal val="visible"/>
                                      </p:to>
                                    </p:set>
                                    <p:animEffect transition="in" filter="dissolve">
                                      <p:cBhvr>
                                        <p:cTn id="7" dur="499"/>
                                        <p:tgtEl>
                                          <p:spTgt spid="2002">
                                            <p:bg/>
                                          </p:spTgt>
                                        </p:tgtEl>
                                      </p:cBhvr>
                                    </p:animEffect>
                                  </p:childTnLst>
                                </p:cTn>
                              </p:par>
                              <p:par>
                                <p:cTn id="8" presetID="9" presetClass="entr" presetSubtype="0" fill="hold" grpId="1" nodeType="withEffect">
                                  <p:stCondLst>
                                    <p:cond delay="0"/>
                                  </p:stCondLst>
                                  <p:iterate>
                                    <p:tmAbs val="0"/>
                                  </p:iterate>
                                  <p:childTnLst>
                                    <p:set>
                                      <p:cBhvr>
                                        <p:cTn id="9" fill="hold"/>
                                        <p:tgtEl>
                                          <p:spTgt spid="2002">
                                            <p:txEl>
                                              <p:pRg st="0" end="0"/>
                                            </p:txEl>
                                          </p:spTgt>
                                        </p:tgtEl>
                                        <p:attrNameLst>
                                          <p:attrName>style.visibility</p:attrName>
                                        </p:attrNameLst>
                                      </p:cBhvr>
                                      <p:to>
                                        <p:strVal val="visible"/>
                                      </p:to>
                                    </p:set>
                                    <p:animEffect transition="in" filter="dissolve">
                                      <p:cBhvr>
                                        <p:cTn id="10" dur="499"/>
                                        <p:tgtEl>
                                          <p:spTgt spid="2002">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1" nodeType="clickEffect">
                                  <p:stCondLst>
                                    <p:cond delay="0"/>
                                  </p:stCondLst>
                                  <p:iterate>
                                    <p:tmAbs val="0"/>
                                  </p:iterate>
                                  <p:childTnLst>
                                    <p:set>
                                      <p:cBhvr>
                                        <p:cTn id="14" fill="hold"/>
                                        <p:tgtEl>
                                          <p:spTgt spid="2002">
                                            <p:txEl>
                                              <p:pRg st="1" end="1"/>
                                            </p:txEl>
                                          </p:spTgt>
                                        </p:tgtEl>
                                        <p:attrNameLst>
                                          <p:attrName>style.visibility</p:attrName>
                                        </p:attrNameLst>
                                      </p:cBhvr>
                                      <p:to>
                                        <p:strVal val="visible"/>
                                      </p:to>
                                    </p:set>
                                    <p:animEffect transition="in" filter="dissolve">
                                      <p:cBhvr>
                                        <p:cTn id="15" dur="499"/>
                                        <p:tgtEl>
                                          <p:spTgt spid="200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2" grpId="1" build="p" bldLvl="5"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 name="The Salvation of the Blockchain.JPG" descr="The Salvation of the Blockchain.JPG"/>
          <p:cNvPicPr>
            <a:picLocks noChangeAspect="1"/>
          </p:cNvPicPr>
          <p:nvPr/>
        </p:nvPicPr>
        <p:blipFill>
          <a:blip r:embed="rId2">
            <a:extLst/>
          </a:blip>
          <a:stretch>
            <a:fillRect/>
          </a:stretch>
        </p:blipFill>
        <p:spPr>
          <a:xfrm>
            <a:off x="12642446" y="9423819"/>
            <a:ext cx="7895486" cy="4342407"/>
          </a:xfrm>
          <a:prstGeom prst="rect">
            <a:avLst/>
          </a:prstGeom>
          <a:ln w="12700">
            <a:miter lim="400000"/>
          </a:ln>
        </p:spPr>
      </p:pic>
      <p:pic>
        <p:nvPicPr>
          <p:cNvPr id="169" name="IMG_0886.JPG" descr="IMG_0886.JPG"/>
          <p:cNvPicPr>
            <a:picLocks noChangeAspect="1"/>
          </p:cNvPicPr>
          <p:nvPr/>
        </p:nvPicPr>
        <p:blipFill>
          <a:blip r:embed="rId3">
            <a:extLst/>
          </a:blip>
          <a:stretch>
            <a:fillRect/>
          </a:stretch>
        </p:blipFill>
        <p:spPr>
          <a:xfrm>
            <a:off x="7054873" y="4359301"/>
            <a:ext cx="6651708" cy="4997398"/>
          </a:xfrm>
          <a:prstGeom prst="rect">
            <a:avLst/>
          </a:prstGeom>
          <a:ln w="12700">
            <a:miter lim="400000"/>
          </a:ln>
        </p:spPr>
      </p:pic>
      <p:pic>
        <p:nvPicPr>
          <p:cNvPr id="170" name="20180113_152750.jpg" descr="20180113_152750.jpg"/>
          <p:cNvPicPr>
            <a:picLocks noChangeAspect="1"/>
          </p:cNvPicPr>
          <p:nvPr/>
        </p:nvPicPr>
        <p:blipFill>
          <a:blip r:embed="rId4">
            <a:extLst/>
          </a:blip>
          <a:stretch>
            <a:fillRect/>
          </a:stretch>
        </p:blipFill>
        <p:spPr>
          <a:xfrm>
            <a:off x="20335" y="4341885"/>
            <a:ext cx="7029672" cy="9372895"/>
          </a:xfrm>
          <a:prstGeom prst="rect">
            <a:avLst/>
          </a:prstGeom>
          <a:ln w="12700">
            <a:miter lim="400000"/>
          </a:ln>
        </p:spPr>
      </p:pic>
      <p:pic>
        <p:nvPicPr>
          <p:cNvPr id="171" name="image (1).png" descr="image (1).png"/>
          <p:cNvPicPr>
            <a:picLocks noChangeAspect="1"/>
          </p:cNvPicPr>
          <p:nvPr/>
        </p:nvPicPr>
        <p:blipFill>
          <a:blip r:embed="rId5">
            <a:extLst/>
          </a:blip>
          <a:stretch>
            <a:fillRect/>
          </a:stretch>
        </p:blipFill>
        <p:spPr>
          <a:xfrm>
            <a:off x="17586165" y="4703297"/>
            <a:ext cx="6783086" cy="9040939"/>
          </a:xfrm>
          <a:prstGeom prst="rect">
            <a:avLst/>
          </a:prstGeom>
          <a:ln w="12700">
            <a:miter lim="400000"/>
          </a:ln>
        </p:spPr>
      </p:pic>
      <p:pic>
        <p:nvPicPr>
          <p:cNvPr id="172" name="IMG_20180113_122100.jpg" descr="IMG_20180113_122100.jpg"/>
          <p:cNvPicPr>
            <a:picLocks noChangeAspect="1"/>
          </p:cNvPicPr>
          <p:nvPr/>
        </p:nvPicPr>
        <p:blipFill>
          <a:blip r:embed="rId6">
            <a:extLst/>
          </a:blip>
          <a:stretch>
            <a:fillRect/>
          </a:stretch>
        </p:blipFill>
        <p:spPr>
          <a:xfrm>
            <a:off x="17530990" y="-54956"/>
            <a:ext cx="6893437" cy="5170078"/>
          </a:xfrm>
          <a:prstGeom prst="rect">
            <a:avLst/>
          </a:prstGeom>
          <a:ln w="12700">
            <a:miter lim="400000"/>
          </a:ln>
        </p:spPr>
      </p:pic>
      <p:pic>
        <p:nvPicPr>
          <p:cNvPr id="173" name="20180113_143721.jpg" descr="20180113_143721.jpg"/>
          <p:cNvPicPr>
            <a:picLocks noChangeAspect="1"/>
          </p:cNvPicPr>
          <p:nvPr/>
        </p:nvPicPr>
        <p:blipFill>
          <a:blip r:embed="rId7">
            <a:extLst/>
          </a:blip>
          <a:stretch>
            <a:fillRect/>
          </a:stretch>
        </p:blipFill>
        <p:spPr>
          <a:xfrm>
            <a:off x="7043384" y="9007423"/>
            <a:ext cx="6663197" cy="4997398"/>
          </a:xfrm>
          <a:prstGeom prst="rect">
            <a:avLst/>
          </a:prstGeom>
          <a:ln w="12700">
            <a:miter lim="400000"/>
          </a:ln>
        </p:spPr>
      </p:pic>
      <p:pic>
        <p:nvPicPr>
          <p:cNvPr id="174" name="download_20180113_234937.jpg" descr="download_20180113_234937.jpg"/>
          <p:cNvPicPr>
            <a:picLocks noChangeAspect="1"/>
          </p:cNvPicPr>
          <p:nvPr/>
        </p:nvPicPr>
        <p:blipFill>
          <a:blip r:embed="rId8">
            <a:extLst/>
          </a:blip>
          <a:stretch>
            <a:fillRect/>
          </a:stretch>
        </p:blipFill>
        <p:spPr>
          <a:xfrm>
            <a:off x="11624410" y="11068"/>
            <a:ext cx="5895955" cy="4421967"/>
          </a:xfrm>
          <a:prstGeom prst="rect">
            <a:avLst/>
          </a:prstGeom>
          <a:ln w="12700">
            <a:miter lim="400000"/>
          </a:ln>
        </p:spPr>
      </p:pic>
      <p:pic>
        <p:nvPicPr>
          <p:cNvPr id="175" name="Image uploaded from iOS (3).jpg" descr="Image uploaded from iOS (3).jpg"/>
          <p:cNvPicPr>
            <a:picLocks noChangeAspect="1"/>
          </p:cNvPicPr>
          <p:nvPr/>
        </p:nvPicPr>
        <p:blipFill>
          <a:blip r:embed="rId9">
            <a:extLst/>
          </a:blip>
          <a:stretch>
            <a:fillRect/>
          </a:stretch>
        </p:blipFill>
        <p:spPr>
          <a:xfrm>
            <a:off x="5880127" y="50848"/>
            <a:ext cx="5789876" cy="4342407"/>
          </a:xfrm>
          <a:prstGeom prst="rect">
            <a:avLst/>
          </a:prstGeom>
          <a:ln w="12700">
            <a:miter lim="400000"/>
          </a:ln>
        </p:spPr>
      </p:pic>
      <p:pic>
        <p:nvPicPr>
          <p:cNvPr id="176" name="Image uploaded from iOS (2).jpg" descr="Image uploaded from iOS (2).jpg"/>
          <p:cNvPicPr>
            <a:picLocks noChangeAspect="1"/>
          </p:cNvPicPr>
          <p:nvPr/>
        </p:nvPicPr>
        <p:blipFill>
          <a:blip r:embed="rId10">
            <a:extLst/>
          </a:blip>
          <a:stretch>
            <a:fillRect/>
          </a:stretch>
        </p:blipFill>
        <p:spPr>
          <a:xfrm>
            <a:off x="-3010" y="11068"/>
            <a:ext cx="5895955" cy="4421967"/>
          </a:xfrm>
          <a:prstGeom prst="rect">
            <a:avLst/>
          </a:prstGeom>
          <a:ln w="12700">
            <a:miter lim="400000"/>
          </a:ln>
        </p:spPr>
      </p:pic>
      <p:pic>
        <p:nvPicPr>
          <p:cNvPr id="177" name="IMG_0366.JPG" descr="IMG_0366.JPG"/>
          <p:cNvPicPr>
            <a:picLocks noChangeAspect="1"/>
          </p:cNvPicPr>
          <p:nvPr/>
        </p:nvPicPr>
        <p:blipFill>
          <a:blip r:embed="rId11">
            <a:extLst/>
          </a:blip>
          <a:stretch>
            <a:fillRect/>
          </a:stretch>
        </p:blipFill>
        <p:spPr>
          <a:xfrm>
            <a:off x="13651909" y="4359301"/>
            <a:ext cx="6663196" cy="4997398"/>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05" name="Image" descr="Image"/>
          <p:cNvPicPr>
            <a:picLocks noChangeAspect="1"/>
          </p:cNvPicPr>
          <p:nvPr/>
        </p:nvPicPr>
        <p:blipFill>
          <a:blip r:embed="rId2">
            <a:extLst/>
          </a:blip>
          <a:stretch>
            <a:fillRect/>
          </a:stretch>
        </p:blipFill>
        <p:spPr>
          <a:xfrm>
            <a:off x="-19025883" y="-14914254"/>
            <a:ext cx="50882062" cy="29505586"/>
          </a:xfrm>
          <a:prstGeom prst="rect">
            <a:avLst/>
          </a:prstGeom>
          <a:ln w="12700">
            <a:miter lim="400000"/>
          </a:ln>
        </p:spPr>
      </p:pic>
      <p:sp>
        <p:nvSpPr>
          <p:cNvPr id="2006" name="Gradient Marketplaces"/>
          <p:cNvSpPr txBox="1">
            <a:spLocks noGrp="1"/>
          </p:cNvSpPr>
          <p:nvPr>
            <p:ph type="title"/>
          </p:nvPr>
        </p:nvSpPr>
        <p:spPr>
          <a:xfrm>
            <a:off x="264907" y="5680793"/>
            <a:ext cx="23854186" cy="2090674"/>
          </a:xfrm>
          <a:prstGeom prst="rect">
            <a:avLst/>
          </a:prstGeom>
        </p:spPr>
        <p:txBody>
          <a:bodyPr anchor="b"/>
          <a:lstStyle>
            <a:lvl1pPr>
              <a:defRPr sz="13000" b="1">
                <a:solidFill>
                  <a:srgbClr val="FFFFFF"/>
                </a:solidFill>
              </a:defRPr>
            </a:lvl1pPr>
          </a:lstStyle>
          <a:p>
            <a:r>
              <a:t>Gradient Marketplaces</a:t>
            </a:r>
          </a:p>
        </p:txBody>
      </p:sp>
      <p:sp>
        <p:nvSpPr>
          <p:cNvPr id="2007" name="Introduction to"/>
          <p:cNvSpPr txBox="1"/>
          <p:nvPr/>
        </p:nvSpPr>
        <p:spPr>
          <a:xfrm>
            <a:off x="1230246" y="4547749"/>
            <a:ext cx="6163271"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b="0">
                <a:solidFill>
                  <a:srgbClr val="FFFFFF"/>
                </a:solidFill>
              </a:defRPr>
            </a:lvl1pPr>
          </a:lstStyle>
          <a:p>
            <a:r>
              <a:t>Introduction to </a:t>
            </a:r>
          </a:p>
        </p:txBody>
      </p:sp>
      <p:sp>
        <p:nvSpPr>
          <p:cNvPr id="2008" name="for Safe AI"/>
          <p:cNvSpPr txBox="1"/>
          <p:nvPr/>
        </p:nvSpPr>
        <p:spPr>
          <a:xfrm>
            <a:off x="18754010" y="7974450"/>
            <a:ext cx="438447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b="0">
                <a:solidFill>
                  <a:srgbClr val="FFFFFF"/>
                </a:solidFill>
              </a:defRPr>
            </a:lvl1pPr>
          </a:lstStyle>
          <a:p>
            <a:r>
              <a:t>for Safe AI</a:t>
            </a: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0"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011"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2012"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2013" name="Initial"/>
          <p:cNvSpPr txBox="1"/>
          <p:nvPr/>
        </p:nvSpPr>
        <p:spPr>
          <a:xfrm>
            <a:off x="16902341" y="3371227"/>
            <a:ext cx="1714278"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BA7A82"/>
                </a:solidFill>
              </a:defRPr>
            </a:lvl1pPr>
          </a:lstStyle>
          <a:p>
            <a:r>
              <a:t>Initial</a:t>
            </a:r>
          </a:p>
        </p:txBody>
      </p:sp>
      <p:grpSp>
        <p:nvGrpSpPr>
          <p:cNvPr id="2016" name="Group"/>
          <p:cNvGrpSpPr/>
          <p:nvPr/>
        </p:nvGrpSpPr>
        <p:grpSpPr>
          <a:xfrm>
            <a:off x="917067" y="3576980"/>
            <a:ext cx="4803038" cy="6014677"/>
            <a:chOff x="0" y="325074"/>
            <a:chExt cx="4803037" cy="6014676"/>
          </a:xfrm>
        </p:grpSpPr>
        <p:sp>
          <p:nvSpPr>
            <p:cNvPr id="2014"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15"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017"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2020" name="Group"/>
          <p:cNvGrpSpPr/>
          <p:nvPr/>
        </p:nvGrpSpPr>
        <p:grpSpPr>
          <a:xfrm>
            <a:off x="8175981" y="6889346"/>
            <a:ext cx="3739584" cy="4682950"/>
            <a:chOff x="0" y="253098"/>
            <a:chExt cx="3739582" cy="4682949"/>
          </a:xfrm>
        </p:grpSpPr>
        <p:sp>
          <p:nvSpPr>
            <p:cNvPr id="2018"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19"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021"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2024" name="Group"/>
          <p:cNvGrpSpPr/>
          <p:nvPr/>
        </p:nvGrpSpPr>
        <p:grpSpPr>
          <a:xfrm>
            <a:off x="14906896" y="8078941"/>
            <a:ext cx="2984383" cy="3737239"/>
            <a:chOff x="0" y="201985"/>
            <a:chExt cx="2984382" cy="3737237"/>
          </a:xfrm>
        </p:grpSpPr>
        <p:sp>
          <p:nvSpPr>
            <p:cNvPr id="2022"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23"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025"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2026"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2054" name="Group"/>
          <p:cNvGrpSpPr/>
          <p:nvPr/>
        </p:nvGrpSpPr>
        <p:grpSpPr>
          <a:xfrm>
            <a:off x="13861539" y="3017830"/>
            <a:ext cx="2469073" cy="2039212"/>
            <a:chOff x="0" y="0"/>
            <a:chExt cx="2469071" cy="2039211"/>
          </a:xfrm>
        </p:grpSpPr>
        <p:sp>
          <p:nvSpPr>
            <p:cNvPr id="2027"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28"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29"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30"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31"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32"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33"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034" name="Connection Line"/>
            <p:cNvCxnSpPr>
              <a:stCxn id="2030" idx="0"/>
              <a:endCxn id="2027"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2035" name="Connection Line"/>
            <p:cNvCxnSpPr>
              <a:stCxn id="2031" idx="0"/>
              <a:endCxn id="2027"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2036" name="Connection Line"/>
            <p:cNvCxnSpPr>
              <a:stCxn id="2032" idx="0"/>
              <a:endCxn id="2027"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2037" name="Connection Line"/>
            <p:cNvCxnSpPr>
              <a:stCxn id="2028" idx="0"/>
              <a:endCxn id="2030"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2038" name="Connection Line"/>
            <p:cNvCxnSpPr>
              <a:stCxn id="2028" idx="0"/>
              <a:endCxn id="2031"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2039" name="Connection Line"/>
            <p:cNvCxnSpPr>
              <a:stCxn id="2028" idx="0"/>
              <a:endCxn id="2032"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2040" name="Connection Line"/>
            <p:cNvCxnSpPr>
              <a:stCxn id="2029" idx="0"/>
              <a:endCxn id="2030"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2041" name="Connection Line"/>
            <p:cNvCxnSpPr>
              <a:stCxn id="2029" idx="0"/>
              <a:endCxn id="2031"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2042" name="Connection Line"/>
            <p:cNvCxnSpPr>
              <a:stCxn id="2032" idx="0"/>
              <a:endCxn id="2029"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2043"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44"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045" name="Connection Line"/>
            <p:cNvCxnSpPr>
              <a:stCxn id="2032" idx="0"/>
              <a:endCxn id="2044"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2046" name="Connection Line"/>
            <p:cNvCxnSpPr>
              <a:stCxn id="2032" idx="0"/>
              <a:endCxn id="2043"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2047" name="Connection Line"/>
            <p:cNvCxnSpPr>
              <a:stCxn id="2032" idx="0"/>
              <a:endCxn id="2033"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2048" name="Connection Line"/>
            <p:cNvCxnSpPr>
              <a:stCxn id="2031" idx="0"/>
              <a:endCxn id="2043"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2049" name="Connection Line"/>
            <p:cNvCxnSpPr>
              <a:stCxn id="2044" idx="0"/>
              <a:endCxn id="2031"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2050" name="Connection Line"/>
            <p:cNvCxnSpPr>
              <a:stCxn id="2031" idx="0"/>
              <a:endCxn id="2033"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2051" name="Connection Line"/>
            <p:cNvCxnSpPr>
              <a:stCxn id="2044" idx="0"/>
              <a:endCxn id="2030"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2052" name="Connection Line"/>
            <p:cNvCxnSpPr>
              <a:stCxn id="2030" idx="0"/>
              <a:endCxn id="2043"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2053" name="Connection Line"/>
            <p:cNvCxnSpPr>
              <a:stCxn id="2030" idx="0"/>
              <a:endCxn id="2033"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2055"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056"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2057" name="Pricing Unseen Data"/>
          <p:cNvSpPr txBox="1">
            <a:spLocks noGrp="1"/>
          </p:cNvSpPr>
          <p:nvPr>
            <p:ph type="title" idx="4294967295"/>
          </p:nvPr>
        </p:nvSpPr>
        <p:spPr>
          <a:xfrm>
            <a:off x="948753" y="734186"/>
            <a:ext cx="11055028" cy="2090675"/>
          </a:xfrm>
          <a:prstGeom prst="rect">
            <a:avLst/>
          </a:prstGeom>
        </p:spPr>
        <p:txBody>
          <a:bodyPr/>
          <a:lstStyle>
            <a:lvl1pPr>
              <a:defRPr sz="7200">
                <a:solidFill>
                  <a:srgbClr val="FFFFFF"/>
                </a:solidFill>
              </a:defRPr>
            </a:lvl1pPr>
          </a:lstStyle>
          <a:p>
            <a:r>
              <a:t>Pricing Unseen Data</a:t>
            </a:r>
          </a:p>
        </p:txBody>
      </p:sp>
      <p:grpSp>
        <p:nvGrpSpPr>
          <p:cNvPr id="2085" name="Group"/>
          <p:cNvGrpSpPr/>
          <p:nvPr/>
        </p:nvGrpSpPr>
        <p:grpSpPr>
          <a:xfrm>
            <a:off x="13861539" y="3017830"/>
            <a:ext cx="2469073" cy="2039212"/>
            <a:chOff x="0" y="0"/>
            <a:chExt cx="2469071" cy="2039211"/>
          </a:xfrm>
        </p:grpSpPr>
        <p:sp>
          <p:nvSpPr>
            <p:cNvPr id="2058"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59"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60"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61"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62"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63"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64"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065" name="Connection Line"/>
            <p:cNvCxnSpPr>
              <a:stCxn id="2061" idx="0"/>
              <a:endCxn id="2058"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2066" name="Connection Line"/>
            <p:cNvCxnSpPr>
              <a:stCxn id="2062" idx="0"/>
              <a:endCxn id="2058"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2067" name="Connection Line"/>
            <p:cNvCxnSpPr>
              <a:stCxn id="2063" idx="0"/>
              <a:endCxn id="2058"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2068" name="Connection Line"/>
            <p:cNvCxnSpPr>
              <a:stCxn id="2059" idx="0"/>
              <a:endCxn id="2061"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2069" name="Connection Line"/>
            <p:cNvCxnSpPr>
              <a:stCxn id="2059" idx="0"/>
              <a:endCxn id="2062"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2070" name="Connection Line"/>
            <p:cNvCxnSpPr>
              <a:stCxn id="2059" idx="0"/>
              <a:endCxn id="2063"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2071" name="Connection Line"/>
            <p:cNvCxnSpPr>
              <a:stCxn id="2060" idx="0"/>
              <a:endCxn id="2061"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2072" name="Connection Line"/>
            <p:cNvCxnSpPr>
              <a:stCxn id="2060" idx="0"/>
              <a:endCxn id="2062"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2073" name="Connection Line"/>
            <p:cNvCxnSpPr>
              <a:stCxn id="2063" idx="0"/>
              <a:endCxn id="2060"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2074"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75"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076" name="Connection Line"/>
            <p:cNvCxnSpPr>
              <a:stCxn id="2063" idx="0"/>
              <a:endCxn id="2075"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2077" name="Connection Line"/>
            <p:cNvCxnSpPr>
              <a:stCxn id="2063" idx="0"/>
              <a:endCxn id="2074"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2078" name="Connection Line"/>
            <p:cNvCxnSpPr>
              <a:stCxn id="2063" idx="0"/>
              <a:endCxn id="2064"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2079" name="Connection Line"/>
            <p:cNvCxnSpPr>
              <a:stCxn id="2062" idx="0"/>
              <a:endCxn id="2074"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2080" name="Connection Line"/>
            <p:cNvCxnSpPr>
              <a:stCxn id="2075" idx="0"/>
              <a:endCxn id="2062"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2081" name="Connection Line"/>
            <p:cNvCxnSpPr>
              <a:stCxn id="2062" idx="0"/>
              <a:endCxn id="2064"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2082" name="Connection Line"/>
            <p:cNvCxnSpPr>
              <a:stCxn id="2075" idx="0"/>
              <a:endCxn id="2061"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2083" name="Connection Line"/>
            <p:cNvCxnSpPr>
              <a:stCxn id="2061" idx="0"/>
              <a:endCxn id="2074"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2084" name="Connection Line"/>
            <p:cNvCxnSpPr>
              <a:stCxn id="2061" idx="0"/>
              <a:endCxn id="2064"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2088" name="Group"/>
          <p:cNvGrpSpPr/>
          <p:nvPr/>
        </p:nvGrpSpPr>
        <p:grpSpPr>
          <a:xfrm>
            <a:off x="15974010" y="769972"/>
            <a:ext cx="1957889" cy="2451795"/>
            <a:chOff x="0" y="0"/>
            <a:chExt cx="1957887" cy="2451794"/>
          </a:xfrm>
        </p:grpSpPr>
        <p:sp>
          <p:nvSpPr>
            <p:cNvPr id="2086" name="Shape"/>
            <p:cNvSpPr/>
            <p:nvPr/>
          </p:nvSpPr>
          <p:spPr>
            <a:xfrm>
              <a:off x="0" y="297516"/>
              <a:ext cx="1957512" cy="215427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alpha val="10315"/>
                  </a:srgbClr>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87" name="Shape"/>
            <p:cNvSpPr/>
            <p:nvPr/>
          </p:nvSpPr>
          <p:spPr>
            <a:xfrm>
              <a:off x="0" y="0"/>
              <a:ext cx="1957888" cy="591558"/>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alpha val="50000"/>
                  </a:srgbClr>
                </a:gs>
                <a:gs pos="100000">
                  <a:srgbClr val="808080">
                    <a:alpha val="0"/>
                  </a:srgbClr>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089" name="Jane’s Public Share"/>
          <p:cNvSpPr txBox="1"/>
          <p:nvPr/>
        </p:nvSpPr>
        <p:spPr>
          <a:xfrm>
            <a:off x="15917600" y="1459336"/>
            <a:ext cx="2070711" cy="1597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Public Share</a:t>
            </a:r>
          </a:p>
        </p:txBody>
      </p:sp>
      <p:grpSp>
        <p:nvGrpSpPr>
          <p:cNvPr id="2117" name="Group"/>
          <p:cNvGrpSpPr/>
          <p:nvPr/>
        </p:nvGrpSpPr>
        <p:grpSpPr>
          <a:xfrm>
            <a:off x="1351291" y="5564712"/>
            <a:ext cx="2469071" cy="2039212"/>
            <a:chOff x="0" y="0"/>
            <a:chExt cx="2469070" cy="2039211"/>
          </a:xfrm>
        </p:grpSpPr>
        <p:sp>
          <p:nvSpPr>
            <p:cNvPr id="2090" name="Circle"/>
            <p:cNvSpPr/>
            <p:nvPr/>
          </p:nvSpPr>
          <p:spPr>
            <a:xfrm>
              <a:off x="0"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91" name="Circle"/>
            <p:cNvSpPr/>
            <p:nvPr/>
          </p:nvSpPr>
          <p:spPr>
            <a:xfrm>
              <a:off x="0"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92" name="Circle"/>
            <p:cNvSpPr/>
            <p:nvPr/>
          </p:nvSpPr>
          <p:spPr>
            <a:xfrm>
              <a:off x="0"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93" name="Circle"/>
            <p:cNvSpPr/>
            <p:nvPr/>
          </p:nvSpPr>
          <p:spPr>
            <a:xfrm>
              <a:off x="1037953"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94" name="Circle"/>
            <p:cNvSpPr/>
            <p:nvPr/>
          </p:nvSpPr>
          <p:spPr>
            <a:xfrm>
              <a:off x="1037953"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95" name="Circle"/>
            <p:cNvSpPr/>
            <p:nvPr/>
          </p:nvSpPr>
          <p:spPr>
            <a:xfrm>
              <a:off x="1037953"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96" name="Circle"/>
            <p:cNvSpPr/>
            <p:nvPr/>
          </p:nvSpPr>
          <p:spPr>
            <a:xfrm>
              <a:off x="2075906"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097" name="Connection Line"/>
            <p:cNvCxnSpPr>
              <a:stCxn id="2093" idx="0"/>
              <a:endCxn id="2090"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2098" name="Connection Line"/>
            <p:cNvCxnSpPr>
              <a:stCxn id="2094" idx="0"/>
              <a:endCxn id="2090"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2099" name="Connection Line"/>
            <p:cNvCxnSpPr>
              <a:stCxn id="2095" idx="0"/>
              <a:endCxn id="2090"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2100" name="Connection Line"/>
            <p:cNvCxnSpPr>
              <a:stCxn id="2091" idx="0"/>
              <a:endCxn id="2093"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2101" name="Connection Line"/>
            <p:cNvCxnSpPr>
              <a:stCxn id="2091" idx="0"/>
              <a:endCxn id="2094"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2102" name="Connection Line"/>
            <p:cNvCxnSpPr>
              <a:stCxn id="2091" idx="0"/>
              <a:endCxn id="2095"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2103" name="Connection Line"/>
            <p:cNvCxnSpPr>
              <a:stCxn id="2092" idx="0"/>
              <a:endCxn id="2093"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2104" name="Connection Line"/>
            <p:cNvCxnSpPr>
              <a:stCxn id="2092" idx="0"/>
              <a:endCxn id="2094"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2105" name="Connection Line"/>
            <p:cNvCxnSpPr>
              <a:stCxn id="2095" idx="0"/>
              <a:endCxn id="2092"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2106" name="Circle"/>
            <p:cNvSpPr/>
            <p:nvPr/>
          </p:nvSpPr>
          <p:spPr>
            <a:xfrm>
              <a:off x="2075906"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07" name="Circle"/>
            <p:cNvSpPr/>
            <p:nvPr/>
          </p:nvSpPr>
          <p:spPr>
            <a:xfrm>
              <a:off x="2075906"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108" name="Connection Line"/>
            <p:cNvCxnSpPr>
              <a:stCxn id="2095" idx="0"/>
              <a:endCxn id="2107" idx="0"/>
            </p:cNvCxnSpPr>
            <p:nvPr/>
          </p:nvCxnSpPr>
          <p:spPr>
            <a:xfrm>
              <a:off x="1234535" y="1842629"/>
              <a:ext cx="1037954" cy="1"/>
            </a:xfrm>
            <a:prstGeom prst="straightConnector1">
              <a:avLst/>
            </a:prstGeom>
            <a:ln w="38100" cap="flat">
              <a:solidFill>
                <a:srgbClr val="FFFFFF"/>
              </a:solidFill>
              <a:prstDash val="solid"/>
              <a:miter lim="400000"/>
            </a:ln>
            <a:effectLst/>
          </p:spPr>
        </p:cxnSp>
        <p:cxnSp>
          <p:nvCxnSpPr>
            <p:cNvPr id="2109" name="Connection Line"/>
            <p:cNvCxnSpPr>
              <a:stCxn id="2095" idx="0"/>
              <a:endCxn id="2106" idx="0"/>
            </p:cNvCxnSpPr>
            <p:nvPr/>
          </p:nvCxnSpPr>
          <p:spPr>
            <a:xfrm flipV="1">
              <a:off x="1234535" y="1019605"/>
              <a:ext cx="1037954" cy="823025"/>
            </a:xfrm>
            <a:prstGeom prst="straightConnector1">
              <a:avLst/>
            </a:prstGeom>
            <a:ln w="38100" cap="flat">
              <a:solidFill>
                <a:srgbClr val="FFFFFF"/>
              </a:solidFill>
              <a:prstDash val="solid"/>
              <a:miter lim="400000"/>
            </a:ln>
            <a:effectLst/>
          </p:spPr>
        </p:cxnSp>
        <p:cxnSp>
          <p:nvCxnSpPr>
            <p:cNvPr id="2110" name="Connection Line"/>
            <p:cNvCxnSpPr>
              <a:stCxn id="2095" idx="0"/>
              <a:endCxn id="2096" idx="0"/>
            </p:cNvCxnSpPr>
            <p:nvPr/>
          </p:nvCxnSpPr>
          <p:spPr>
            <a:xfrm flipV="1">
              <a:off x="1234535" y="196582"/>
              <a:ext cx="1037954" cy="1646048"/>
            </a:xfrm>
            <a:prstGeom prst="straightConnector1">
              <a:avLst/>
            </a:prstGeom>
            <a:ln w="38100" cap="flat">
              <a:solidFill>
                <a:srgbClr val="FFFFFF"/>
              </a:solidFill>
              <a:prstDash val="solid"/>
              <a:miter lim="400000"/>
            </a:ln>
            <a:effectLst/>
          </p:spPr>
        </p:cxnSp>
        <p:cxnSp>
          <p:nvCxnSpPr>
            <p:cNvPr id="2111" name="Connection Line"/>
            <p:cNvCxnSpPr>
              <a:stCxn id="2094" idx="0"/>
              <a:endCxn id="2106" idx="0"/>
            </p:cNvCxnSpPr>
            <p:nvPr/>
          </p:nvCxnSpPr>
          <p:spPr>
            <a:xfrm>
              <a:off x="1234535" y="1019605"/>
              <a:ext cx="1037954" cy="1"/>
            </a:xfrm>
            <a:prstGeom prst="straightConnector1">
              <a:avLst/>
            </a:prstGeom>
            <a:ln w="38100" cap="flat">
              <a:solidFill>
                <a:srgbClr val="FFFFFF"/>
              </a:solidFill>
              <a:prstDash val="solid"/>
              <a:miter lim="400000"/>
            </a:ln>
            <a:effectLst/>
          </p:spPr>
        </p:cxnSp>
        <p:cxnSp>
          <p:nvCxnSpPr>
            <p:cNvPr id="2112" name="Connection Line"/>
            <p:cNvCxnSpPr>
              <a:stCxn id="2107" idx="0"/>
              <a:endCxn id="2094" idx="0"/>
            </p:cNvCxnSpPr>
            <p:nvPr/>
          </p:nvCxnSpPr>
          <p:spPr>
            <a:xfrm flipH="1" flipV="1">
              <a:off x="1234535" y="1019605"/>
              <a:ext cx="1037954" cy="823025"/>
            </a:xfrm>
            <a:prstGeom prst="straightConnector1">
              <a:avLst/>
            </a:prstGeom>
            <a:ln w="38100" cap="flat">
              <a:solidFill>
                <a:srgbClr val="FFFFFF"/>
              </a:solidFill>
              <a:prstDash val="solid"/>
              <a:miter lim="400000"/>
            </a:ln>
            <a:effectLst/>
          </p:spPr>
        </p:cxnSp>
        <p:cxnSp>
          <p:nvCxnSpPr>
            <p:cNvPr id="2113" name="Connection Line"/>
            <p:cNvCxnSpPr>
              <a:stCxn id="2094" idx="0"/>
              <a:endCxn id="2096" idx="0"/>
            </p:cNvCxnSpPr>
            <p:nvPr/>
          </p:nvCxnSpPr>
          <p:spPr>
            <a:xfrm flipV="1">
              <a:off x="1234535" y="196582"/>
              <a:ext cx="1037954" cy="823024"/>
            </a:xfrm>
            <a:prstGeom prst="straightConnector1">
              <a:avLst/>
            </a:prstGeom>
            <a:ln w="38100" cap="flat">
              <a:solidFill>
                <a:srgbClr val="FFFFFF"/>
              </a:solidFill>
              <a:prstDash val="solid"/>
              <a:miter lim="400000"/>
            </a:ln>
            <a:effectLst/>
          </p:spPr>
        </p:cxnSp>
        <p:cxnSp>
          <p:nvCxnSpPr>
            <p:cNvPr id="2114" name="Connection Line"/>
            <p:cNvCxnSpPr>
              <a:stCxn id="2107" idx="0"/>
              <a:endCxn id="2093" idx="0"/>
            </p:cNvCxnSpPr>
            <p:nvPr/>
          </p:nvCxnSpPr>
          <p:spPr>
            <a:xfrm flipH="1" flipV="1">
              <a:off x="1234535" y="196582"/>
              <a:ext cx="1037954" cy="1646048"/>
            </a:xfrm>
            <a:prstGeom prst="straightConnector1">
              <a:avLst/>
            </a:prstGeom>
            <a:ln w="38100" cap="flat">
              <a:solidFill>
                <a:srgbClr val="FFFFFF"/>
              </a:solidFill>
              <a:prstDash val="solid"/>
              <a:miter lim="400000"/>
            </a:ln>
            <a:effectLst/>
          </p:spPr>
        </p:cxnSp>
        <p:cxnSp>
          <p:nvCxnSpPr>
            <p:cNvPr id="2115" name="Connection Line"/>
            <p:cNvCxnSpPr>
              <a:stCxn id="2093" idx="0"/>
              <a:endCxn id="2106" idx="0"/>
            </p:cNvCxnSpPr>
            <p:nvPr/>
          </p:nvCxnSpPr>
          <p:spPr>
            <a:xfrm>
              <a:off x="1234535" y="196582"/>
              <a:ext cx="1037954" cy="823024"/>
            </a:xfrm>
            <a:prstGeom prst="straightConnector1">
              <a:avLst/>
            </a:prstGeom>
            <a:ln w="38100" cap="flat">
              <a:solidFill>
                <a:srgbClr val="FFFFFF"/>
              </a:solidFill>
              <a:prstDash val="solid"/>
              <a:miter lim="400000"/>
            </a:ln>
            <a:effectLst/>
          </p:spPr>
        </p:cxnSp>
        <p:cxnSp>
          <p:nvCxnSpPr>
            <p:cNvPr id="2116" name="Connection Line"/>
            <p:cNvCxnSpPr>
              <a:stCxn id="2093" idx="0"/>
              <a:endCxn id="2096" idx="0"/>
            </p:cNvCxnSpPr>
            <p:nvPr/>
          </p:nvCxnSpPr>
          <p:spPr>
            <a:xfrm>
              <a:off x="1234535" y="196582"/>
              <a:ext cx="1037954" cy="1"/>
            </a:xfrm>
            <a:prstGeom prst="straightConnector1">
              <a:avLst/>
            </a:prstGeom>
            <a:ln w="38100" cap="flat">
              <a:solidFill>
                <a:srgbClr val="FFFFFF"/>
              </a:solidFill>
              <a:prstDash val="solid"/>
              <a:miter lim="400000"/>
            </a:ln>
            <a:effectLst/>
          </p:spPr>
        </p:cxnSp>
      </p:grpSp>
      <p:sp>
        <p:nvSpPr>
          <p:cNvPr id="2118" name="Model’s…"/>
          <p:cNvSpPr txBox="1"/>
          <p:nvPr/>
        </p:nvSpPr>
        <p:spPr>
          <a:xfrm>
            <a:off x="3638459" y="6059169"/>
            <a:ext cx="2070710" cy="1597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pPr>
              <a:lnSpc>
                <a:spcPct val="70000"/>
              </a:lnSpc>
              <a:defRPr sz="3200">
                <a:solidFill>
                  <a:srgbClr val="FFFFFF"/>
                </a:solidFill>
              </a:defRPr>
            </a:pPr>
            <a:r>
              <a:t>Model’s</a:t>
            </a:r>
          </a:p>
          <a:p>
            <a:pPr>
              <a:lnSpc>
                <a:spcPct val="70000"/>
              </a:lnSpc>
              <a:defRPr sz="3200">
                <a:solidFill>
                  <a:srgbClr val="FFFFFF"/>
                </a:solidFill>
              </a:defRPr>
            </a:pPr>
            <a:r>
              <a:t>Public </a:t>
            </a:r>
          </a:p>
          <a:p>
            <a:pPr>
              <a:lnSpc>
                <a:spcPct val="70000"/>
              </a:lnSpc>
              <a:defRPr sz="3200">
                <a:solidFill>
                  <a:srgbClr val="FFFFFF"/>
                </a:solidFill>
              </a:defRPr>
            </a:pPr>
            <a:r>
              <a:t>Share</a:t>
            </a:r>
          </a:p>
        </p:txBody>
      </p:sp>
      <p:sp>
        <p:nvSpPr>
          <p:cNvPr id="2119" name="Arrow"/>
          <p:cNvSpPr/>
          <p:nvPr/>
        </p:nvSpPr>
        <p:spPr>
          <a:xfrm rot="20341318">
            <a:off x="5805226" y="4676502"/>
            <a:ext cx="6563587" cy="683335"/>
          </a:xfrm>
          <a:prstGeom prst="rightArrow">
            <a:avLst>
              <a:gd name="adj1" fmla="val 32000"/>
              <a:gd name="adj2" fmla="val 118946"/>
            </a:avLst>
          </a:prstGeom>
          <a:solidFill>
            <a:schemeClr val="accent1"/>
          </a:solidFill>
          <a:ln w="12700">
            <a:miter lim="400000"/>
          </a:ln>
        </p:spPr>
        <p:txBody>
          <a:bodyPr lIns="0" tIns="0" rIns="0" bIns="0" anchor="ctr"/>
          <a:lstStyle/>
          <a:p>
            <a:pPr>
              <a:lnSpc>
                <a:spcPct val="70000"/>
              </a:lnSpc>
              <a:defRPr sz="3200">
                <a:solidFill>
                  <a:srgbClr val="FFFFFF"/>
                </a:solidFill>
              </a:defRPr>
            </a:pPr>
            <a:endParaRPr/>
          </a:p>
        </p:txBody>
      </p:sp>
      <p:sp>
        <p:nvSpPr>
          <p:cNvPr id="2120" name="Arrow"/>
          <p:cNvSpPr/>
          <p:nvPr/>
        </p:nvSpPr>
        <p:spPr>
          <a:xfrm rot="9488710">
            <a:off x="5805226" y="5324202"/>
            <a:ext cx="6563587" cy="683335"/>
          </a:xfrm>
          <a:prstGeom prst="rightArrow">
            <a:avLst>
              <a:gd name="adj1" fmla="val 32000"/>
              <a:gd name="adj2" fmla="val 118946"/>
            </a:avLst>
          </a:prstGeom>
          <a:solidFill>
            <a:schemeClr val="accent1"/>
          </a:solidFill>
          <a:ln w="12700">
            <a:miter lim="400000"/>
          </a:ln>
        </p:spPr>
        <p:txBody>
          <a:bodyPr lIns="0" tIns="0" rIns="0" bIns="0" anchor="ctr"/>
          <a:lstStyle/>
          <a:p>
            <a:pPr>
              <a:lnSpc>
                <a:spcPct val="70000"/>
              </a:lnSpc>
              <a:defRPr sz="3200">
                <a:solidFill>
                  <a:srgbClr val="FFFFFF"/>
                </a:solidFill>
              </a:defRPr>
            </a:pPr>
            <a:endParaRPr/>
          </a:p>
        </p:txBody>
      </p:sp>
      <p:sp>
        <p:nvSpPr>
          <p:cNvPr id="2121" name="Training Ensues"/>
          <p:cNvSpPr txBox="1"/>
          <p:nvPr/>
        </p:nvSpPr>
        <p:spPr>
          <a:xfrm>
            <a:off x="8250424" y="4781036"/>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Training Ensues</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1" nodeType="afterEffect">
                                  <p:stCondLst>
                                    <p:cond delay="0"/>
                                  </p:stCondLst>
                                  <p:iterate>
                                    <p:tmAbs val="0"/>
                                  </p:iterate>
                                  <p:childTnLst>
                                    <p:set>
                                      <p:cBhvr>
                                        <p:cTn id="6" fill="hold"/>
                                        <p:tgtEl>
                                          <p:spTgt spid="2054"/>
                                        </p:tgtEl>
                                        <p:attrNameLst>
                                          <p:attrName>style.visibility</p:attrName>
                                        </p:attrNameLst>
                                      </p:cBhvr>
                                      <p:to>
                                        <p:strVal val="visible"/>
                                      </p:to>
                                    </p:set>
                                    <p:animEffect transition="in" filter="dissolve">
                                      <p:cBhvr>
                                        <p:cTn id="7" dur="500"/>
                                        <p:tgtEl>
                                          <p:spTgt spid="20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4" grpId="1" animBg="1" advAuto="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3"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124"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2125"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2126" name="Initial"/>
          <p:cNvSpPr txBox="1"/>
          <p:nvPr/>
        </p:nvSpPr>
        <p:spPr>
          <a:xfrm>
            <a:off x="16902341" y="3371227"/>
            <a:ext cx="1714278"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BA7A82"/>
                </a:solidFill>
              </a:defRPr>
            </a:lvl1pPr>
          </a:lstStyle>
          <a:p>
            <a:r>
              <a:t>Initial</a:t>
            </a:r>
          </a:p>
        </p:txBody>
      </p:sp>
      <p:grpSp>
        <p:nvGrpSpPr>
          <p:cNvPr id="2129" name="Group"/>
          <p:cNvGrpSpPr/>
          <p:nvPr/>
        </p:nvGrpSpPr>
        <p:grpSpPr>
          <a:xfrm>
            <a:off x="917067" y="3576980"/>
            <a:ext cx="4803038" cy="6014677"/>
            <a:chOff x="0" y="325074"/>
            <a:chExt cx="4803037" cy="6014676"/>
          </a:xfrm>
        </p:grpSpPr>
        <p:sp>
          <p:nvSpPr>
            <p:cNvPr id="2127"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28"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130"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2133" name="Group"/>
          <p:cNvGrpSpPr/>
          <p:nvPr/>
        </p:nvGrpSpPr>
        <p:grpSpPr>
          <a:xfrm>
            <a:off x="8175981" y="6889346"/>
            <a:ext cx="3739584" cy="4682950"/>
            <a:chOff x="0" y="253098"/>
            <a:chExt cx="3739582" cy="4682949"/>
          </a:xfrm>
        </p:grpSpPr>
        <p:sp>
          <p:nvSpPr>
            <p:cNvPr id="2131"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32"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134"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2137" name="Group"/>
          <p:cNvGrpSpPr/>
          <p:nvPr/>
        </p:nvGrpSpPr>
        <p:grpSpPr>
          <a:xfrm>
            <a:off x="14906896" y="8078941"/>
            <a:ext cx="2984383" cy="3737239"/>
            <a:chOff x="0" y="201985"/>
            <a:chExt cx="2984382" cy="3737237"/>
          </a:xfrm>
        </p:grpSpPr>
        <p:sp>
          <p:nvSpPr>
            <p:cNvPr id="2135"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36"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138"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2139"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2167" name="Group"/>
          <p:cNvGrpSpPr/>
          <p:nvPr/>
        </p:nvGrpSpPr>
        <p:grpSpPr>
          <a:xfrm>
            <a:off x="13861539" y="3017830"/>
            <a:ext cx="2469073" cy="2039212"/>
            <a:chOff x="0" y="0"/>
            <a:chExt cx="2469071" cy="2039211"/>
          </a:xfrm>
        </p:grpSpPr>
        <p:sp>
          <p:nvSpPr>
            <p:cNvPr id="2140"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41"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42"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43"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44"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45"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46"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147" name="Connection Line"/>
            <p:cNvCxnSpPr>
              <a:stCxn id="2143" idx="0"/>
              <a:endCxn id="2140"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2148" name="Connection Line"/>
            <p:cNvCxnSpPr>
              <a:stCxn id="2144" idx="0"/>
              <a:endCxn id="2140"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2149" name="Connection Line"/>
            <p:cNvCxnSpPr>
              <a:stCxn id="2145" idx="0"/>
              <a:endCxn id="2140"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2150" name="Connection Line"/>
            <p:cNvCxnSpPr>
              <a:stCxn id="2141" idx="0"/>
              <a:endCxn id="2143"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2151" name="Connection Line"/>
            <p:cNvCxnSpPr>
              <a:stCxn id="2141" idx="0"/>
              <a:endCxn id="2144"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2152" name="Connection Line"/>
            <p:cNvCxnSpPr>
              <a:stCxn id="2141" idx="0"/>
              <a:endCxn id="2145"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2153" name="Connection Line"/>
            <p:cNvCxnSpPr>
              <a:stCxn id="2142" idx="0"/>
              <a:endCxn id="2143"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2154" name="Connection Line"/>
            <p:cNvCxnSpPr>
              <a:stCxn id="2142" idx="0"/>
              <a:endCxn id="2144"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2155" name="Connection Line"/>
            <p:cNvCxnSpPr>
              <a:stCxn id="2145" idx="0"/>
              <a:endCxn id="2142"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2156"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57"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158" name="Connection Line"/>
            <p:cNvCxnSpPr>
              <a:stCxn id="2145" idx="0"/>
              <a:endCxn id="2157"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2159" name="Connection Line"/>
            <p:cNvCxnSpPr>
              <a:stCxn id="2145" idx="0"/>
              <a:endCxn id="2156"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2160" name="Connection Line"/>
            <p:cNvCxnSpPr>
              <a:stCxn id="2145" idx="0"/>
              <a:endCxn id="2146"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2161" name="Connection Line"/>
            <p:cNvCxnSpPr>
              <a:stCxn id="2144" idx="0"/>
              <a:endCxn id="2156"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2162" name="Connection Line"/>
            <p:cNvCxnSpPr>
              <a:stCxn id="2157" idx="0"/>
              <a:endCxn id="2144"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2163" name="Connection Line"/>
            <p:cNvCxnSpPr>
              <a:stCxn id="2144" idx="0"/>
              <a:endCxn id="2146"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2164" name="Connection Line"/>
            <p:cNvCxnSpPr>
              <a:stCxn id="2157" idx="0"/>
              <a:endCxn id="2143"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2165" name="Connection Line"/>
            <p:cNvCxnSpPr>
              <a:stCxn id="2143" idx="0"/>
              <a:endCxn id="2156"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2166" name="Connection Line"/>
            <p:cNvCxnSpPr>
              <a:stCxn id="2143" idx="0"/>
              <a:endCxn id="2146"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2168"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169"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2170" name="Pricing Unseen Data"/>
          <p:cNvSpPr txBox="1">
            <a:spLocks noGrp="1"/>
          </p:cNvSpPr>
          <p:nvPr>
            <p:ph type="title" idx="4294967295"/>
          </p:nvPr>
        </p:nvSpPr>
        <p:spPr>
          <a:xfrm>
            <a:off x="948753" y="734186"/>
            <a:ext cx="11055028" cy="2090675"/>
          </a:xfrm>
          <a:prstGeom prst="rect">
            <a:avLst/>
          </a:prstGeom>
        </p:spPr>
        <p:txBody>
          <a:bodyPr/>
          <a:lstStyle>
            <a:lvl1pPr>
              <a:defRPr sz="7200">
                <a:solidFill>
                  <a:srgbClr val="FFFFFF"/>
                </a:solidFill>
              </a:defRPr>
            </a:lvl1pPr>
          </a:lstStyle>
          <a:p>
            <a:r>
              <a:t>Pricing Unseen Data</a:t>
            </a:r>
          </a:p>
        </p:txBody>
      </p:sp>
      <p:grpSp>
        <p:nvGrpSpPr>
          <p:cNvPr id="2198" name="Group"/>
          <p:cNvGrpSpPr/>
          <p:nvPr/>
        </p:nvGrpSpPr>
        <p:grpSpPr>
          <a:xfrm>
            <a:off x="13861539" y="3017830"/>
            <a:ext cx="2469073" cy="2039212"/>
            <a:chOff x="0" y="0"/>
            <a:chExt cx="2469071" cy="2039211"/>
          </a:xfrm>
        </p:grpSpPr>
        <p:sp>
          <p:nvSpPr>
            <p:cNvPr id="2171"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72"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73"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74"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75"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76"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77"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178" name="Connection Line"/>
            <p:cNvCxnSpPr>
              <a:stCxn id="2174" idx="0"/>
              <a:endCxn id="2171"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2179" name="Connection Line"/>
            <p:cNvCxnSpPr>
              <a:stCxn id="2175" idx="0"/>
              <a:endCxn id="2171"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2180" name="Connection Line"/>
            <p:cNvCxnSpPr>
              <a:stCxn id="2176" idx="0"/>
              <a:endCxn id="2171"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2181" name="Connection Line"/>
            <p:cNvCxnSpPr>
              <a:stCxn id="2172" idx="0"/>
              <a:endCxn id="2174"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2182" name="Connection Line"/>
            <p:cNvCxnSpPr>
              <a:stCxn id="2172" idx="0"/>
              <a:endCxn id="2175"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2183" name="Connection Line"/>
            <p:cNvCxnSpPr>
              <a:stCxn id="2172" idx="0"/>
              <a:endCxn id="2176"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2184" name="Connection Line"/>
            <p:cNvCxnSpPr>
              <a:stCxn id="2173" idx="0"/>
              <a:endCxn id="2174"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2185" name="Connection Line"/>
            <p:cNvCxnSpPr>
              <a:stCxn id="2173" idx="0"/>
              <a:endCxn id="2175"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2186" name="Connection Line"/>
            <p:cNvCxnSpPr>
              <a:stCxn id="2176" idx="0"/>
              <a:endCxn id="2173"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2187"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88"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189" name="Connection Line"/>
            <p:cNvCxnSpPr>
              <a:stCxn id="2176" idx="0"/>
              <a:endCxn id="2188"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2190" name="Connection Line"/>
            <p:cNvCxnSpPr>
              <a:stCxn id="2176" idx="0"/>
              <a:endCxn id="2187"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2191" name="Connection Line"/>
            <p:cNvCxnSpPr>
              <a:stCxn id="2176" idx="0"/>
              <a:endCxn id="2177"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2192" name="Connection Line"/>
            <p:cNvCxnSpPr>
              <a:stCxn id="2175" idx="0"/>
              <a:endCxn id="2187"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2193" name="Connection Line"/>
            <p:cNvCxnSpPr>
              <a:stCxn id="2188" idx="0"/>
              <a:endCxn id="2175"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2194" name="Connection Line"/>
            <p:cNvCxnSpPr>
              <a:stCxn id="2175" idx="0"/>
              <a:endCxn id="2177"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2195" name="Connection Line"/>
            <p:cNvCxnSpPr>
              <a:stCxn id="2188" idx="0"/>
              <a:endCxn id="2174"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2196" name="Connection Line"/>
            <p:cNvCxnSpPr>
              <a:stCxn id="2174" idx="0"/>
              <a:endCxn id="2187"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2197" name="Connection Line"/>
            <p:cNvCxnSpPr>
              <a:stCxn id="2174" idx="0"/>
              <a:endCxn id="2177"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2201" name="Group"/>
          <p:cNvGrpSpPr/>
          <p:nvPr/>
        </p:nvGrpSpPr>
        <p:grpSpPr>
          <a:xfrm>
            <a:off x="15974010" y="769972"/>
            <a:ext cx="1957889" cy="2451795"/>
            <a:chOff x="0" y="0"/>
            <a:chExt cx="1957887" cy="2451794"/>
          </a:xfrm>
        </p:grpSpPr>
        <p:sp>
          <p:nvSpPr>
            <p:cNvPr id="2199" name="Shape"/>
            <p:cNvSpPr/>
            <p:nvPr/>
          </p:nvSpPr>
          <p:spPr>
            <a:xfrm>
              <a:off x="0" y="297516"/>
              <a:ext cx="1957512" cy="215427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alpha val="10315"/>
                  </a:srgbClr>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200" name="Shape"/>
            <p:cNvSpPr/>
            <p:nvPr/>
          </p:nvSpPr>
          <p:spPr>
            <a:xfrm>
              <a:off x="0" y="0"/>
              <a:ext cx="1957888" cy="591558"/>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alpha val="50000"/>
                  </a:srgbClr>
                </a:gs>
                <a:gs pos="100000">
                  <a:srgbClr val="808080">
                    <a:alpha val="0"/>
                  </a:srgbClr>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202" name="Jane’s Public Share"/>
          <p:cNvSpPr txBox="1"/>
          <p:nvPr/>
        </p:nvSpPr>
        <p:spPr>
          <a:xfrm>
            <a:off x="15917600" y="1459336"/>
            <a:ext cx="2070711" cy="1597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Public Share</a:t>
            </a:r>
          </a:p>
        </p:txBody>
      </p:sp>
      <p:grpSp>
        <p:nvGrpSpPr>
          <p:cNvPr id="2230" name="Group"/>
          <p:cNvGrpSpPr/>
          <p:nvPr/>
        </p:nvGrpSpPr>
        <p:grpSpPr>
          <a:xfrm>
            <a:off x="1351291" y="5564712"/>
            <a:ext cx="2469071" cy="2039212"/>
            <a:chOff x="0" y="0"/>
            <a:chExt cx="2469070" cy="2039211"/>
          </a:xfrm>
        </p:grpSpPr>
        <p:sp>
          <p:nvSpPr>
            <p:cNvPr id="2203" name="Circle"/>
            <p:cNvSpPr/>
            <p:nvPr/>
          </p:nvSpPr>
          <p:spPr>
            <a:xfrm>
              <a:off x="0"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204" name="Circle"/>
            <p:cNvSpPr/>
            <p:nvPr/>
          </p:nvSpPr>
          <p:spPr>
            <a:xfrm>
              <a:off x="0"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205" name="Circle"/>
            <p:cNvSpPr/>
            <p:nvPr/>
          </p:nvSpPr>
          <p:spPr>
            <a:xfrm>
              <a:off x="0"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206" name="Circle"/>
            <p:cNvSpPr/>
            <p:nvPr/>
          </p:nvSpPr>
          <p:spPr>
            <a:xfrm>
              <a:off x="1037953"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207" name="Circle"/>
            <p:cNvSpPr/>
            <p:nvPr/>
          </p:nvSpPr>
          <p:spPr>
            <a:xfrm>
              <a:off x="1037953"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208" name="Circle"/>
            <p:cNvSpPr/>
            <p:nvPr/>
          </p:nvSpPr>
          <p:spPr>
            <a:xfrm>
              <a:off x="1037953"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209" name="Circle"/>
            <p:cNvSpPr/>
            <p:nvPr/>
          </p:nvSpPr>
          <p:spPr>
            <a:xfrm>
              <a:off x="2075906" y="0"/>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210" name="Connection Line"/>
            <p:cNvCxnSpPr>
              <a:stCxn id="2206" idx="0"/>
              <a:endCxn id="2203"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2211" name="Connection Line"/>
            <p:cNvCxnSpPr>
              <a:stCxn id="2207" idx="0"/>
              <a:endCxn id="2203"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2212" name="Connection Line"/>
            <p:cNvCxnSpPr>
              <a:stCxn id="2208" idx="0"/>
              <a:endCxn id="2203"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2213" name="Connection Line"/>
            <p:cNvCxnSpPr>
              <a:stCxn id="2204" idx="0"/>
              <a:endCxn id="2206"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2214" name="Connection Line"/>
            <p:cNvCxnSpPr>
              <a:stCxn id="2204" idx="0"/>
              <a:endCxn id="2207"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2215" name="Connection Line"/>
            <p:cNvCxnSpPr>
              <a:stCxn id="2204" idx="0"/>
              <a:endCxn id="2208"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2216" name="Connection Line"/>
            <p:cNvCxnSpPr>
              <a:stCxn id="2205" idx="0"/>
              <a:endCxn id="2206"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2217" name="Connection Line"/>
            <p:cNvCxnSpPr>
              <a:stCxn id="2205" idx="0"/>
              <a:endCxn id="2207"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2218" name="Connection Line"/>
            <p:cNvCxnSpPr>
              <a:stCxn id="2208" idx="0"/>
              <a:endCxn id="2205"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2219" name="Circle"/>
            <p:cNvSpPr/>
            <p:nvPr/>
          </p:nvSpPr>
          <p:spPr>
            <a:xfrm>
              <a:off x="2075906" y="823023"/>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220" name="Circle"/>
            <p:cNvSpPr/>
            <p:nvPr/>
          </p:nvSpPr>
          <p:spPr>
            <a:xfrm>
              <a:off x="2075906" y="1646047"/>
              <a:ext cx="393165" cy="393165"/>
            </a:xfrm>
            <a:prstGeom prst="ellipse">
              <a:avLst/>
            </a:prstGeom>
            <a:gradFill flip="none" rotWithShape="1">
              <a:gsLst>
                <a:gs pos="0">
                  <a:srgbClr val="BA7A82">
                    <a:alpha val="35167"/>
                  </a:srgbClr>
                </a:gs>
                <a:gs pos="100000">
                  <a:srgbClr val="8E5D63">
                    <a:alpha val="35167"/>
                  </a:srgbClr>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221" name="Connection Line"/>
            <p:cNvCxnSpPr>
              <a:stCxn id="2208" idx="0"/>
              <a:endCxn id="2220" idx="0"/>
            </p:cNvCxnSpPr>
            <p:nvPr/>
          </p:nvCxnSpPr>
          <p:spPr>
            <a:xfrm>
              <a:off x="1234535" y="1842629"/>
              <a:ext cx="1037954" cy="1"/>
            </a:xfrm>
            <a:prstGeom prst="straightConnector1">
              <a:avLst/>
            </a:prstGeom>
            <a:ln w="38100" cap="flat">
              <a:solidFill>
                <a:srgbClr val="FFFFFF"/>
              </a:solidFill>
              <a:prstDash val="solid"/>
              <a:miter lim="400000"/>
            </a:ln>
            <a:effectLst/>
          </p:spPr>
        </p:cxnSp>
        <p:cxnSp>
          <p:nvCxnSpPr>
            <p:cNvPr id="2222" name="Connection Line"/>
            <p:cNvCxnSpPr>
              <a:stCxn id="2208" idx="0"/>
              <a:endCxn id="2219" idx="0"/>
            </p:cNvCxnSpPr>
            <p:nvPr/>
          </p:nvCxnSpPr>
          <p:spPr>
            <a:xfrm flipV="1">
              <a:off x="1234535" y="1019605"/>
              <a:ext cx="1037954" cy="823025"/>
            </a:xfrm>
            <a:prstGeom prst="straightConnector1">
              <a:avLst/>
            </a:prstGeom>
            <a:ln w="38100" cap="flat">
              <a:solidFill>
                <a:srgbClr val="FFFFFF"/>
              </a:solidFill>
              <a:prstDash val="solid"/>
              <a:miter lim="400000"/>
            </a:ln>
            <a:effectLst/>
          </p:spPr>
        </p:cxnSp>
        <p:cxnSp>
          <p:nvCxnSpPr>
            <p:cNvPr id="2223" name="Connection Line"/>
            <p:cNvCxnSpPr>
              <a:stCxn id="2208" idx="0"/>
              <a:endCxn id="2209" idx="0"/>
            </p:cNvCxnSpPr>
            <p:nvPr/>
          </p:nvCxnSpPr>
          <p:spPr>
            <a:xfrm flipV="1">
              <a:off x="1234535" y="196582"/>
              <a:ext cx="1037954" cy="1646048"/>
            </a:xfrm>
            <a:prstGeom prst="straightConnector1">
              <a:avLst/>
            </a:prstGeom>
            <a:ln w="38100" cap="flat">
              <a:solidFill>
                <a:srgbClr val="FFFFFF"/>
              </a:solidFill>
              <a:prstDash val="solid"/>
              <a:miter lim="400000"/>
            </a:ln>
            <a:effectLst/>
          </p:spPr>
        </p:cxnSp>
        <p:cxnSp>
          <p:nvCxnSpPr>
            <p:cNvPr id="2224" name="Connection Line"/>
            <p:cNvCxnSpPr>
              <a:stCxn id="2207" idx="0"/>
              <a:endCxn id="2219" idx="0"/>
            </p:cNvCxnSpPr>
            <p:nvPr/>
          </p:nvCxnSpPr>
          <p:spPr>
            <a:xfrm>
              <a:off x="1234535" y="1019605"/>
              <a:ext cx="1037954" cy="1"/>
            </a:xfrm>
            <a:prstGeom prst="straightConnector1">
              <a:avLst/>
            </a:prstGeom>
            <a:ln w="38100" cap="flat">
              <a:solidFill>
                <a:srgbClr val="FFFFFF"/>
              </a:solidFill>
              <a:prstDash val="solid"/>
              <a:miter lim="400000"/>
            </a:ln>
            <a:effectLst/>
          </p:spPr>
        </p:cxnSp>
        <p:cxnSp>
          <p:nvCxnSpPr>
            <p:cNvPr id="2225" name="Connection Line"/>
            <p:cNvCxnSpPr>
              <a:stCxn id="2220" idx="0"/>
              <a:endCxn id="2207" idx="0"/>
            </p:cNvCxnSpPr>
            <p:nvPr/>
          </p:nvCxnSpPr>
          <p:spPr>
            <a:xfrm flipH="1" flipV="1">
              <a:off x="1234535" y="1019605"/>
              <a:ext cx="1037954" cy="823025"/>
            </a:xfrm>
            <a:prstGeom prst="straightConnector1">
              <a:avLst/>
            </a:prstGeom>
            <a:ln w="38100" cap="flat">
              <a:solidFill>
                <a:srgbClr val="FFFFFF"/>
              </a:solidFill>
              <a:prstDash val="solid"/>
              <a:miter lim="400000"/>
            </a:ln>
            <a:effectLst/>
          </p:spPr>
        </p:cxnSp>
        <p:cxnSp>
          <p:nvCxnSpPr>
            <p:cNvPr id="2226" name="Connection Line"/>
            <p:cNvCxnSpPr>
              <a:stCxn id="2207" idx="0"/>
              <a:endCxn id="2209" idx="0"/>
            </p:cNvCxnSpPr>
            <p:nvPr/>
          </p:nvCxnSpPr>
          <p:spPr>
            <a:xfrm flipV="1">
              <a:off x="1234535" y="196582"/>
              <a:ext cx="1037954" cy="823024"/>
            </a:xfrm>
            <a:prstGeom prst="straightConnector1">
              <a:avLst/>
            </a:prstGeom>
            <a:ln w="38100" cap="flat">
              <a:solidFill>
                <a:srgbClr val="FFFFFF"/>
              </a:solidFill>
              <a:prstDash val="solid"/>
              <a:miter lim="400000"/>
            </a:ln>
            <a:effectLst/>
          </p:spPr>
        </p:cxnSp>
        <p:cxnSp>
          <p:nvCxnSpPr>
            <p:cNvPr id="2227" name="Connection Line"/>
            <p:cNvCxnSpPr>
              <a:stCxn id="2220" idx="0"/>
              <a:endCxn id="2206" idx="0"/>
            </p:cNvCxnSpPr>
            <p:nvPr/>
          </p:nvCxnSpPr>
          <p:spPr>
            <a:xfrm flipH="1" flipV="1">
              <a:off x="1234535" y="196582"/>
              <a:ext cx="1037954" cy="1646048"/>
            </a:xfrm>
            <a:prstGeom prst="straightConnector1">
              <a:avLst/>
            </a:prstGeom>
            <a:ln w="38100" cap="flat">
              <a:solidFill>
                <a:srgbClr val="FFFFFF"/>
              </a:solidFill>
              <a:prstDash val="solid"/>
              <a:miter lim="400000"/>
            </a:ln>
            <a:effectLst/>
          </p:spPr>
        </p:cxnSp>
        <p:cxnSp>
          <p:nvCxnSpPr>
            <p:cNvPr id="2228" name="Connection Line"/>
            <p:cNvCxnSpPr>
              <a:stCxn id="2206" idx="0"/>
              <a:endCxn id="2219" idx="0"/>
            </p:cNvCxnSpPr>
            <p:nvPr/>
          </p:nvCxnSpPr>
          <p:spPr>
            <a:xfrm>
              <a:off x="1234535" y="196582"/>
              <a:ext cx="1037954" cy="823024"/>
            </a:xfrm>
            <a:prstGeom prst="straightConnector1">
              <a:avLst/>
            </a:prstGeom>
            <a:ln w="38100" cap="flat">
              <a:solidFill>
                <a:srgbClr val="FFFFFF"/>
              </a:solidFill>
              <a:prstDash val="solid"/>
              <a:miter lim="400000"/>
            </a:ln>
            <a:effectLst/>
          </p:spPr>
        </p:cxnSp>
        <p:cxnSp>
          <p:nvCxnSpPr>
            <p:cNvPr id="2229" name="Connection Line"/>
            <p:cNvCxnSpPr>
              <a:stCxn id="2206" idx="0"/>
              <a:endCxn id="2209" idx="0"/>
            </p:cNvCxnSpPr>
            <p:nvPr/>
          </p:nvCxnSpPr>
          <p:spPr>
            <a:xfrm>
              <a:off x="1234535" y="196582"/>
              <a:ext cx="1037954" cy="1"/>
            </a:xfrm>
            <a:prstGeom prst="straightConnector1">
              <a:avLst/>
            </a:prstGeom>
            <a:ln w="38100" cap="flat">
              <a:solidFill>
                <a:srgbClr val="FFFFFF"/>
              </a:solidFill>
              <a:prstDash val="solid"/>
              <a:miter lim="400000"/>
            </a:ln>
            <a:effectLst/>
          </p:spPr>
        </p:cxnSp>
      </p:grpSp>
      <p:sp>
        <p:nvSpPr>
          <p:cNvPr id="2231" name="Model’s…"/>
          <p:cNvSpPr txBox="1"/>
          <p:nvPr/>
        </p:nvSpPr>
        <p:spPr>
          <a:xfrm>
            <a:off x="3638459" y="6059169"/>
            <a:ext cx="2070710" cy="1597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pPr>
              <a:lnSpc>
                <a:spcPct val="70000"/>
              </a:lnSpc>
              <a:defRPr sz="3200">
                <a:solidFill>
                  <a:srgbClr val="FFFFFF"/>
                </a:solidFill>
              </a:defRPr>
            </a:pPr>
            <a:r>
              <a:t>Model’s</a:t>
            </a:r>
          </a:p>
          <a:p>
            <a:pPr>
              <a:lnSpc>
                <a:spcPct val="70000"/>
              </a:lnSpc>
              <a:defRPr sz="3200">
                <a:solidFill>
                  <a:srgbClr val="FFFFFF"/>
                </a:solidFill>
              </a:defRPr>
            </a:pPr>
            <a:r>
              <a:t>Public </a:t>
            </a:r>
          </a:p>
          <a:p>
            <a:pPr>
              <a:lnSpc>
                <a:spcPct val="70000"/>
              </a:lnSpc>
              <a:defRPr sz="3200">
                <a:solidFill>
                  <a:srgbClr val="FFFFFF"/>
                </a:solidFill>
              </a:defRPr>
            </a:pPr>
            <a:r>
              <a:t>Share</a:t>
            </a:r>
          </a:p>
        </p:txBody>
      </p:sp>
      <p:sp>
        <p:nvSpPr>
          <p:cNvPr id="2232" name="Arrow"/>
          <p:cNvSpPr/>
          <p:nvPr/>
        </p:nvSpPr>
        <p:spPr>
          <a:xfrm rot="20341318">
            <a:off x="5805226" y="3558389"/>
            <a:ext cx="6563587" cy="683334"/>
          </a:xfrm>
          <a:prstGeom prst="rightArrow">
            <a:avLst>
              <a:gd name="adj1" fmla="val 32000"/>
              <a:gd name="adj2" fmla="val 118946"/>
            </a:avLst>
          </a:prstGeom>
          <a:solidFill>
            <a:schemeClr val="accent1"/>
          </a:solidFill>
          <a:ln w="12700">
            <a:miter lim="400000"/>
          </a:ln>
        </p:spPr>
        <p:txBody>
          <a:bodyPr lIns="0" tIns="0" rIns="0" bIns="0" anchor="ctr"/>
          <a:lstStyle/>
          <a:p>
            <a:pPr>
              <a:lnSpc>
                <a:spcPct val="70000"/>
              </a:lnSpc>
              <a:defRPr sz="3200">
                <a:solidFill>
                  <a:srgbClr val="FFFFFF"/>
                </a:solidFill>
              </a:defRPr>
            </a:pPr>
            <a:endParaRPr/>
          </a:p>
        </p:txBody>
      </p:sp>
      <p:sp>
        <p:nvSpPr>
          <p:cNvPr id="2233" name="Arrow"/>
          <p:cNvSpPr/>
          <p:nvPr/>
        </p:nvSpPr>
        <p:spPr>
          <a:xfrm rot="9488710">
            <a:off x="5805226" y="4206089"/>
            <a:ext cx="6563587" cy="683334"/>
          </a:xfrm>
          <a:prstGeom prst="rightArrow">
            <a:avLst>
              <a:gd name="adj1" fmla="val 32000"/>
              <a:gd name="adj2" fmla="val 118946"/>
            </a:avLst>
          </a:prstGeom>
          <a:solidFill>
            <a:schemeClr val="accent1"/>
          </a:solidFill>
          <a:ln w="12700">
            <a:miter lim="400000"/>
          </a:ln>
        </p:spPr>
        <p:txBody>
          <a:bodyPr lIns="0" tIns="0" rIns="0" bIns="0" anchor="ctr"/>
          <a:lstStyle/>
          <a:p>
            <a:pPr>
              <a:lnSpc>
                <a:spcPct val="70000"/>
              </a:lnSpc>
              <a:defRPr sz="3200">
                <a:solidFill>
                  <a:srgbClr val="FFFFFF"/>
                </a:solidFill>
              </a:defRPr>
            </a:pPr>
            <a:endParaRPr/>
          </a:p>
        </p:txBody>
      </p:sp>
      <p:sp>
        <p:nvSpPr>
          <p:cNvPr id="2234" name="Training Ensues"/>
          <p:cNvSpPr txBox="1"/>
          <p:nvPr/>
        </p:nvSpPr>
        <p:spPr>
          <a:xfrm>
            <a:off x="8250424" y="3662922"/>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Training Ensues</a:t>
            </a:r>
          </a:p>
        </p:txBody>
      </p:sp>
      <p:sp>
        <p:nvSpPr>
          <p:cNvPr id="2235" name="Arrow"/>
          <p:cNvSpPr/>
          <p:nvPr/>
        </p:nvSpPr>
        <p:spPr>
          <a:xfrm rot="20341318">
            <a:off x="5794045" y="5166660"/>
            <a:ext cx="6563587" cy="683334"/>
          </a:xfrm>
          <a:prstGeom prst="rightArrow">
            <a:avLst>
              <a:gd name="adj1" fmla="val 32000"/>
              <a:gd name="adj2" fmla="val 118946"/>
            </a:avLst>
          </a:prstGeom>
          <a:solidFill>
            <a:srgbClr val="A47379"/>
          </a:solidFill>
          <a:ln w="12700">
            <a:miter lim="400000"/>
          </a:ln>
        </p:spPr>
        <p:txBody>
          <a:bodyPr lIns="0" tIns="0" rIns="0" bIns="0" anchor="ctr"/>
          <a:lstStyle/>
          <a:p>
            <a:pPr>
              <a:lnSpc>
                <a:spcPct val="70000"/>
              </a:lnSpc>
              <a:defRPr sz="3200">
                <a:solidFill>
                  <a:srgbClr val="FFFFFF"/>
                </a:solidFill>
              </a:defRPr>
            </a:pPr>
            <a:endParaRPr/>
          </a:p>
        </p:txBody>
      </p:sp>
      <p:sp>
        <p:nvSpPr>
          <p:cNvPr id="2236" name="Arrow"/>
          <p:cNvSpPr/>
          <p:nvPr/>
        </p:nvSpPr>
        <p:spPr>
          <a:xfrm rot="9488710">
            <a:off x="5794045" y="5814360"/>
            <a:ext cx="6563587" cy="683334"/>
          </a:xfrm>
          <a:prstGeom prst="rightArrow">
            <a:avLst>
              <a:gd name="adj1" fmla="val 32000"/>
              <a:gd name="adj2" fmla="val 118946"/>
            </a:avLst>
          </a:prstGeom>
          <a:solidFill>
            <a:srgbClr val="A47379"/>
          </a:solidFill>
          <a:ln w="12700">
            <a:miter lim="400000"/>
          </a:ln>
        </p:spPr>
        <p:txBody>
          <a:bodyPr lIns="0" tIns="0" rIns="0" bIns="0" anchor="ctr"/>
          <a:lstStyle/>
          <a:p>
            <a:pPr>
              <a:lnSpc>
                <a:spcPct val="70000"/>
              </a:lnSpc>
              <a:defRPr sz="3200">
                <a:solidFill>
                  <a:srgbClr val="FFFFFF"/>
                </a:solidFill>
              </a:defRPr>
            </a:pPr>
            <a:endParaRPr/>
          </a:p>
        </p:txBody>
      </p:sp>
      <p:sp>
        <p:nvSpPr>
          <p:cNvPr id="2237" name="Validation Ensues"/>
          <p:cNvSpPr txBox="1"/>
          <p:nvPr/>
        </p:nvSpPr>
        <p:spPr>
          <a:xfrm>
            <a:off x="8239243" y="5271193"/>
            <a:ext cx="231846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Validation Ensues</a:t>
            </a:r>
          </a:p>
        </p:txBody>
      </p:sp>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1" nodeType="afterEffect">
                                  <p:stCondLst>
                                    <p:cond delay="0"/>
                                  </p:stCondLst>
                                  <p:iterate>
                                    <p:tmAbs val="0"/>
                                  </p:iterate>
                                  <p:childTnLst>
                                    <p:set>
                                      <p:cBhvr>
                                        <p:cTn id="6" fill="hold"/>
                                        <p:tgtEl>
                                          <p:spTgt spid="2167"/>
                                        </p:tgtEl>
                                        <p:attrNameLst>
                                          <p:attrName>style.visibility</p:attrName>
                                        </p:attrNameLst>
                                      </p:cBhvr>
                                      <p:to>
                                        <p:strVal val="visible"/>
                                      </p:to>
                                    </p:set>
                                    <p:animEffect transition="in" filter="dissolve">
                                      <p:cBhvr>
                                        <p:cTn id="7" dur="500"/>
                                        <p:tgtEl>
                                          <p:spTgt spid="2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67" grpId="1" animBg="1" advAuto="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9" name="Rectangle"/>
          <p:cNvSpPr/>
          <p:nvPr/>
        </p:nvSpPr>
        <p:spPr>
          <a:xfrm>
            <a:off x="-60688" y="13341063"/>
            <a:ext cx="24505376" cy="380361"/>
          </a:xfrm>
          <a:prstGeom prst="rect">
            <a:avLst/>
          </a:prstGeom>
          <a:gradFill>
            <a:gsLst>
              <a:gs pos="3">
                <a:srgbClr val="BC6073"/>
              </a:gs>
              <a:gs pos="34020">
                <a:srgbClr val="E9BF83"/>
              </a:gs>
              <a:gs pos="72948">
                <a:srgbClr val="A1C9A6"/>
              </a:gs>
              <a:gs pos="100000">
                <a:srgbClr val="7293A8"/>
              </a:gs>
            </a:gsLst>
          </a:gradFill>
          <a:ln w="12700">
            <a:miter lim="400000"/>
          </a:ln>
        </p:spPr>
        <p:txBody>
          <a:bodyPr lIns="0" tIns="0" rIns="0" bIns="0" anchor="ctr"/>
          <a:lstStyle/>
          <a:p>
            <a:pPr>
              <a:lnSpc>
                <a:spcPct val="70000"/>
              </a:lnSpc>
              <a:defRPr sz="3200">
                <a:solidFill>
                  <a:srgbClr val="FFFFFF"/>
                </a:solidFill>
              </a:defRPr>
            </a:pPr>
            <a:endParaRPr/>
          </a:p>
        </p:txBody>
      </p:sp>
      <p:sp>
        <p:nvSpPr>
          <p:cNvPr id="2240" name="Why: the AI Business Model has privacy problems…"/>
          <p:cNvSpPr txBox="1">
            <a:spLocks noGrp="1"/>
          </p:cNvSpPr>
          <p:nvPr>
            <p:ph type="body" sz="half" idx="4294967295"/>
          </p:nvPr>
        </p:nvSpPr>
        <p:spPr>
          <a:xfrm>
            <a:off x="4568962" y="3504415"/>
            <a:ext cx="15246076" cy="8367097"/>
          </a:xfrm>
          <a:prstGeom prst="rect">
            <a:avLst/>
          </a:prstGeom>
        </p:spPr>
        <p:txBody>
          <a:bodyPr/>
          <a:lstStyle/>
          <a:p>
            <a:pPr marL="696848" indent="-696848" defTabSz="767715">
              <a:spcBef>
                <a:spcPts val="3700"/>
              </a:spcBef>
              <a:buClr>
                <a:srgbClr val="E19F7A"/>
              </a:buClr>
              <a:buSzPct val="125000"/>
              <a:defRPr sz="4464">
                <a:solidFill>
                  <a:srgbClr val="929292"/>
                </a:solidFill>
              </a:defRPr>
            </a:pPr>
            <a:r>
              <a:rPr b="1" dirty="0"/>
              <a:t>Why:</a:t>
            </a:r>
            <a:r>
              <a:rPr dirty="0"/>
              <a:t> the AI Business Model has privacy problems</a:t>
            </a:r>
          </a:p>
          <a:p>
            <a:pPr marL="696848" indent="-696848" defTabSz="767715">
              <a:spcBef>
                <a:spcPts val="3700"/>
              </a:spcBef>
              <a:buClr>
                <a:srgbClr val="7BB4A4"/>
              </a:buClr>
              <a:buSzPct val="125000"/>
              <a:defRPr sz="4464">
                <a:solidFill>
                  <a:srgbClr val="929292"/>
                </a:solidFill>
              </a:defRPr>
            </a:pPr>
            <a:r>
              <a:rPr b="1" dirty="0"/>
              <a:t>How:</a:t>
            </a:r>
            <a:r>
              <a:rPr dirty="0"/>
              <a:t> an Introduction to the Core Technologies of </a:t>
            </a:r>
            <a:r>
              <a:rPr dirty="0" err="1"/>
              <a:t>OpenMined</a:t>
            </a:r>
            <a:endParaRPr dirty="0"/>
          </a:p>
          <a:p>
            <a:pPr marL="1181100" lvl="1" indent="-590550" defTabSz="767715">
              <a:spcBef>
                <a:spcPts val="3700"/>
              </a:spcBef>
              <a:buClr>
                <a:srgbClr val="7BB4A4"/>
              </a:buClr>
              <a:buSzPct val="110000"/>
              <a:defRPr sz="4464">
                <a:solidFill>
                  <a:srgbClr val="929292"/>
                </a:solidFill>
              </a:defRPr>
            </a:pPr>
            <a:r>
              <a:rPr dirty="0"/>
              <a:t>Federated Learning</a:t>
            </a:r>
          </a:p>
          <a:p>
            <a:pPr marL="1181100" lvl="1" indent="-590550" defTabSz="767715">
              <a:spcBef>
                <a:spcPts val="3700"/>
              </a:spcBef>
              <a:buClr>
                <a:srgbClr val="7BB4A4"/>
              </a:buClr>
              <a:buSzPct val="110000"/>
              <a:defRPr sz="4464">
                <a:solidFill>
                  <a:srgbClr val="929292"/>
                </a:solidFill>
              </a:defRPr>
            </a:pPr>
            <a:r>
              <a:rPr dirty="0"/>
              <a:t>Homomorphic Encryption</a:t>
            </a:r>
          </a:p>
          <a:p>
            <a:pPr marL="1181100" lvl="1" indent="-590550" defTabSz="767715">
              <a:spcBef>
                <a:spcPts val="3700"/>
              </a:spcBef>
              <a:buClr>
                <a:srgbClr val="7BB4A4"/>
              </a:buClr>
              <a:buSzPct val="110000"/>
              <a:defRPr sz="4464">
                <a:solidFill>
                  <a:srgbClr val="929292"/>
                </a:solidFill>
              </a:defRPr>
            </a:pPr>
            <a:r>
              <a:rPr dirty="0"/>
              <a:t>Multi-Party Computation</a:t>
            </a:r>
          </a:p>
          <a:p>
            <a:pPr marL="1181100" lvl="1" indent="-590550" defTabSz="767715">
              <a:spcBef>
                <a:spcPts val="3700"/>
              </a:spcBef>
              <a:buClr>
                <a:srgbClr val="7BB4A4"/>
              </a:buClr>
              <a:buSzPct val="110000"/>
              <a:defRPr sz="4464">
                <a:solidFill>
                  <a:srgbClr val="929292"/>
                </a:solidFill>
              </a:defRPr>
            </a:pPr>
            <a:r>
              <a:rPr dirty="0"/>
              <a:t>Gradient Marketplace</a:t>
            </a:r>
          </a:p>
          <a:p>
            <a:pPr marL="696848" indent="-696848" defTabSz="767715">
              <a:spcBef>
                <a:spcPts val="3700"/>
              </a:spcBef>
              <a:buClr>
                <a:srgbClr val="BA7A82"/>
              </a:buClr>
              <a:buSzPct val="125000"/>
              <a:defRPr sz="4464"/>
            </a:pPr>
            <a:r>
              <a:rPr b="1" dirty="0"/>
              <a:t>Roadmap</a:t>
            </a:r>
          </a:p>
        </p:txBody>
      </p:sp>
      <p:sp>
        <p:nvSpPr>
          <p:cNvPr id="2241" name="Outline"/>
          <p:cNvSpPr txBox="1">
            <a:spLocks noGrp="1"/>
          </p:cNvSpPr>
          <p:nvPr>
            <p:ph type="title" idx="4294967295"/>
          </p:nvPr>
        </p:nvSpPr>
        <p:spPr>
          <a:xfrm>
            <a:off x="1689100" y="1120166"/>
            <a:ext cx="21005800" cy="2286001"/>
          </a:xfrm>
          <a:prstGeom prst="rect">
            <a:avLst/>
          </a:prstGeom>
        </p:spPr>
        <p:txBody>
          <a:bodyPr/>
          <a:lstStyle/>
          <a:p>
            <a:r>
              <a:t>Outline</a:t>
            </a:r>
          </a:p>
        </p:txBody>
      </p:sp>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240"/>
                                        </p:tgtEl>
                                        <p:attrNameLst>
                                          <p:attrName>style.visibility</p:attrName>
                                        </p:attrNameLst>
                                      </p:cBhvr>
                                      <p:to>
                                        <p:strVal val="visible"/>
                                      </p:to>
                                    </p:set>
                                    <p:animEffect transition="in" filter="dissolve">
                                      <p:cBhvr>
                                        <p:cTn id="7" dur="499"/>
                                        <p:tgtEl>
                                          <p:spTgt spid="22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0" grpId="1" animBg="1" advAuto="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3" name="Rectangle"/>
          <p:cNvSpPr/>
          <p:nvPr/>
        </p:nvSpPr>
        <p:spPr>
          <a:xfrm>
            <a:off x="-60688" y="13341063"/>
            <a:ext cx="24505376" cy="380361"/>
          </a:xfrm>
          <a:prstGeom prst="rect">
            <a:avLst/>
          </a:prstGeom>
          <a:gradFill>
            <a:gsLst>
              <a:gs pos="3">
                <a:srgbClr val="BC6073"/>
              </a:gs>
              <a:gs pos="34020">
                <a:srgbClr val="E9BF83"/>
              </a:gs>
              <a:gs pos="72948">
                <a:srgbClr val="A1C9A6"/>
              </a:gs>
              <a:gs pos="100000">
                <a:srgbClr val="7293A8"/>
              </a:gs>
            </a:gsLst>
          </a:gradFill>
          <a:ln w="12700">
            <a:miter lim="400000"/>
          </a:ln>
        </p:spPr>
        <p:txBody>
          <a:bodyPr lIns="0" tIns="0" rIns="0" bIns="0" anchor="ctr"/>
          <a:lstStyle/>
          <a:p>
            <a:pPr>
              <a:lnSpc>
                <a:spcPct val="70000"/>
              </a:lnSpc>
              <a:defRPr sz="3200">
                <a:solidFill>
                  <a:srgbClr val="FFFFFF"/>
                </a:solidFill>
              </a:defRPr>
            </a:pPr>
            <a:endParaRPr/>
          </a:p>
        </p:txBody>
      </p:sp>
      <p:sp>
        <p:nvSpPr>
          <p:cNvPr id="2244" name="January Hackathon: 29 Cities - 400+ online - 70+ In Person…"/>
          <p:cNvSpPr txBox="1">
            <a:spLocks noGrp="1"/>
          </p:cNvSpPr>
          <p:nvPr>
            <p:ph type="body" idx="4294967295"/>
          </p:nvPr>
        </p:nvSpPr>
        <p:spPr>
          <a:xfrm>
            <a:off x="3219169" y="3498550"/>
            <a:ext cx="19360758" cy="9252116"/>
          </a:xfrm>
          <a:prstGeom prst="rect">
            <a:avLst/>
          </a:prstGeom>
        </p:spPr>
        <p:txBody>
          <a:bodyPr/>
          <a:lstStyle/>
          <a:p>
            <a:pPr marL="749300" indent="-749300">
              <a:spcBef>
                <a:spcPts val="4000"/>
              </a:spcBef>
              <a:buClr>
                <a:srgbClr val="E19F7A"/>
              </a:buClr>
              <a:buSzPct val="125000"/>
            </a:pPr>
            <a:r>
              <a:rPr b="1"/>
              <a:t>January Hackathon: </a:t>
            </a:r>
            <a:r>
              <a:t>29 Cities - 400+ online - 70+ In Person</a:t>
            </a:r>
          </a:p>
          <a:p>
            <a:pPr marL="749300" indent="-749300">
              <a:spcBef>
                <a:spcPts val="4000"/>
              </a:spcBef>
              <a:buClr>
                <a:srgbClr val="7BB4A4"/>
              </a:buClr>
              <a:buSzPct val="125000"/>
            </a:pPr>
            <a:r>
              <a:rPr b="1"/>
              <a:t>Growth Stats: </a:t>
            </a:r>
            <a:r>
              <a:t>2073 Members in Slack - 130 GitHub Committers</a:t>
            </a:r>
          </a:p>
          <a:p>
            <a:pPr marL="749300" indent="-749300">
              <a:spcBef>
                <a:spcPts val="4000"/>
              </a:spcBef>
              <a:buClr>
                <a:srgbClr val="BA7A82"/>
              </a:buClr>
              <a:buSzPct val="125000"/>
            </a:pPr>
            <a:r>
              <a:t>Recent Milestones:</a:t>
            </a:r>
          </a:p>
          <a:p>
            <a:pPr lvl="1">
              <a:spcBef>
                <a:spcPts val="4000"/>
              </a:spcBef>
              <a:buClr>
                <a:srgbClr val="BA7A82"/>
              </a:buClr>
              <a:buSzPct val="110000"/>
            </a:pPr>
            <a:r>
              <a:rPr b="1"/>
              <a:t>OpenMined Grid </a:t>
            </a:r>
            <a:r>
              <a:t>- UK model trained in Canada in 15 secs - </a:t>
            </a:r>
            <a:r>
              <a:rPr i="1"/>
              <a:t>Jan 24</a:t>
            </a:r>
          </a:p>
          <a:p>
            <a:pPr lvl="1">
              <a:spcBef>
                <a:spcPts val="4000"/>
              </a:spcBef>
              <a:buClr>
                <a:srgbClr val="BA7A82"/>
              </a:buClr>
              <a:buSzPct val="110000"/>
              <a:defRPr b="1"/>
            </a:pPr>
            <a:r>
              <a:t>Keras / PyTorch Interfaces</a:t>
            </a:r>
            <a:r>
              <a:rPr b="0"/>
              <a:t> - No need to re-learn a DL Framework</a:t>
            </a:r>
          </a:p>
          <a:p>
            <a:pPr lvl="1">
              <a:spcBef>
                <a:spcPts val="4000"/>
              </a:spcBef>
              <a:buClr>
                <a:srgbClr val="BA7A82"/>
              </a:buClr>
              <a:buSzPct val="110000"/>
              <a:defRPr b="1"/>
            </a:pPr>
            <a:r>
              <a:t>Reinforcement Learning</a:t>
            </a:r>
            <a:r>
              <a:rPr b="0"/>
              <a:t> - worked with Unity’s “ML Agents” Team</a:t>
            </a:r>
          </a:p>
        </p:txBody>
      </p:sp>
      <p:sp>
        <p:nvSpPr>
          <p:cNvPr id="2245" name="Status Update"/>
          <p:cNvSpPr txBox="1">
            <a:spLocks noGrp="1"/>
          </p:cNvSpPr>
          <p:nvPr>
            <p:ph type="title" idx="4294967295"/>
          </p:nvPr>
        </p:nvSpPr>
        <p:spPr>
          <a:xfrm>
            <a:off x="1689100" y="1120166"/>
            <a:ext cx="21005800" cy="2286001"/>
          </a:xfrm>
          <a:prstGeom prst="rect">
            <a:avLst/>
          </a:prstGeom>
        </p:spPr>
        <p:txBody>
          <a:bodyPr/>
          <a:lstStyle/>
          <a:p>
            <a:r>
              <a:rPr dirty="0"/>
              <a:t>Status Update</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244">
                                            <p:bg/>
                                          </p:spTgt>
                                        </p:tgtEl>
                                        <p:attrNameLst>
                                          <p:attrName>style.visibility</p:attrName>
                                        </p:attrNameLst>
                                      </p:cBhvr>
                                      <p:to>
                                        <p:strVal val="visible"/>
                                      </p:to>
                                    </p:set>
                                    <p:animEffect transition="in" filter="dissolve">
                                      <p:cBhvr>
                                        <p:cTn id="7" dur="499"/>
                                        <p:tgtEl>
                                          <p:spTgt spid="2244">
                                            <p:bg/>
                                          </p:spTgt>
                                        </p:tgtEl>
                                      </p:cBhvr>
                                    </p:animEffect>
                                  </p:childTnLst>
                                </p:cTn>
                              </p:par>
                              <p:par>
                                <p:cTn id="8" presetID="9" presetClass="entr" presetSubtype="0" fill="hold" grpId="1" nodeType="withEffect">
                                  <p:stCondLst>
                                    <p:cond delay="0"/>
                                  </p:stCondLst>
                                  <p:iterate>
                                    <p:tmAbs val="0"/>
                                  </p:iterate>
                                  <p:childTnLst>
                                    <p:set>
                                      <p:cBhvr>
                                        <p:cTn id="9" fill="hold"/>
                                        <p:tgtEl>
                                          <p:spTgt spid="2244">
                                            <p:txEl>
                                              <p:pRg st="0" end="0"/>
                                            </p:txEl>
                                          </p:spTgt>
                                        </p:tgtEl>
                                        <p:attrNameLst>
                                          <p:attrName>style.visibility</p:attrName>
                                        </p:attrNameLst>
                                      </p:cBhvr>
                                      <p:to>
                                        <p:strVal val="visible"/>
                                      </p:to>
                                    </p:set>
                                    <p:animEffect transition="in" filter="dissolve">
                                      <p:cBhvr>
                                        <p:cTn id="10" dur="499"/>
                                        <p:tgtEl>
                                          <p:spTgt spid="224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1" nodeType="clickEffect">
                                  <p:stCondLst>
                                    <p:cond delay="0"/>
                                  </p:stCondLst>
                                  <p:iterate>
                                    <p:tmAbs val="0"/>
                                  </p:iterate>
                                  <p:childTnLst>
                                    <p:set>
                                      <p:cBhvr>
                                        <p:cTn id="14" fill="hold"/>
                                        <p:tgtEl>
                                          <p:spTgt spid="2244">
                                            <p:txEl>
                                              <p:pRg st="1" end="1"/>
                                            </p:txEl>
                                          </p:spTgt>
                                        </p:tgtEl>
                                        <p:attrNameLst>
                                          <p:attrName>style.visibility</p:attrName>
                                        </p:attrNameLst>
                                      </p:cBhvr>
                                      <p:to>
                                        <p:strVal val="visible"/>
                                      </p:to>
                                    </p:set>
                                    <p:animEffect transition="in" filter="dissolve">
                                      <p:cBhvr>
                                        <p:cTn id="15" dur="499"/>
                                        <p:tgtEl>
                                          <p:spTgt spid="2244">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fill="hold" grpId="1" nodeType="clickEffect">
                                  <p:stCondLst>
                                    <p:cond delay="0"/>
                                  </p:stCondLst>
                                  <p:iterate>
                                    <p:tmAbs val="0"/>
                                  </p:iterate>
                                  <p:childTnLst>
                                    <p:set>
                                      <p:cBhvr>
                                        <p:cTn id="19" fill="hold"/>
                                        <p:tgtEl>
                                          <p:spTgt spid="2244">
                                            <p:txEl>
                                              <p:pRg st="2" end="2"/>
                                            </p:txEl>
                                          </p:spTgt>
                                        </p:tgtEl>
                                        <p:attrNameLst>
                                          <p:attrName>style.visibility</p:attrName>
                                        </p:attrNameLst>
                                      </p:cBhvr>
                                      <p:to>
                                        <p:strVal val="visible"/>
                                      </p:to>
                                    </p:set>
                                    <p:animEffect transition="in" filter="dissolve">
                                      <p:cBhvr>
                                        <p:cTn id="20" dur="499"/>
                                        <p:tgtEl>
                                          <p:spTgt spid="224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fill="hold" grpId="1" nodeType="clickEffect">
                                  <p:stCondLst>
                                    <p:cond delay="0"/>
                                  </p:stCondLst>
                                  <p:iterate>
                                    <p:tmAbs val="0"/>
                                  </p:iterate>
                                  <p:childTnLst>
                                    <p:set>
                                      <p:cBhvr>
                                        <p:cTn id="24" fill="hold"/>
                                        <p:tgtEl>
                                          <p:spTgt spid="2244">
                                            <p:txEl>
                                              <p:pRg st="3" end="3"/>
                                            </p:txEl>
                                          </p:spTgt>
                                        </p:tgtEl>
                                        <p:attrNameLst>
                                          <p:attrName>style.visibility</p:attrName>
                                        </p:attrNameLst>
                                      </p:cBhvr>
                                      <p:to>
                                        <p:strVal val="visible"/>
                                      </p:to>
                                    </p:set>
                                    <p:animEffect transition="in" filter="dissolve">
                                      <p:cBhvr>
                                        <p:cTn id="25" dur="499"/>
                                        <p:tgtEl>
                                          <p:spTgt spid="2244">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fill="hold" grpId="1" nodeType="clickEffect">
                                  <p:stCondLst>
                                    <p:cond delay="0"/>
                                  </p:stCondLst>
                                  <p:iterate>
                                    <p:tmAbs val="0"/>
                                  </p:iterate>
                                  <p:childTnLst>
                                    <p:set>
                                      <p:cBhvr>
                                        <p:cTn id="29" fill="hold"/>
                                        <p:tgtEl>
                                          <p:spTgt spid="2244">
                                            <p:txEl>
                                              <p:pRg st="4" end="4"/>
                                            </p:txEl>
                                          </p:spTgt>
                                        </p:tgtEl>
                                        <p:attrNameLst>
                                          <p:attrName>style.visibility</p:attrName>
                                        </p:attrNameLst>
                                      </p:cBhvr>
                                      <p:to>
                                        <p:strVal val="visible"/>
                                      </p:to>
                                    </p:set>
                                    <p:animEffect transition="in" filter="dissolve">
                                      <p:cBhvr>
                                        <p:cTn id="30" dur="499"/>
                                        <p:tgtEl>
                                          <p:spTgt spid="2244">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fill="hold" grpId="1" nodeType="clickEffect">
                                  <p:stCondLst>
                                    <p:cond delay="0"/>
                                  </p:stCondLst>
                                  <p:iterate>
                                    <p:tmAbs val="0"/>
                                  </p:iterate>
                                  <p:childTnLst>
                                    <p:set>
                                      <p:cBhvr>
                                        <p:cTn id="34" fill="hold"/>
                                        <p:tgtEl>
                                          <p:spTgt spid="2244">
                                            <p:txEl>
                                              <p:pRg st="5" end="5"/>
                                            </p:txEl>
                                          </p:spTgt>
                                        </p:tgtEl>
                                        <p:attrNameLst>
                                          <p:attrName>style.visibility</p:attrName>
                                        </p:attrNameLst>
                                      </p:cBhvr>
                                      <p:to>
                                        <p:strVal val="visible"/>
                                      </p:to>
                                    </p:set>
                                    <p:animEffect transition="in" filter="dissolve">
                                      <p:cBhvr>
                                        <p:cTn id="35" dur="499"/>
                                        <p:tgtEl>
                                          <p:spTgt spid="224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4" grpId="1" build="p" bldLvl="5" animBg="1" advAuto="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3" name="Rectangle"/>
          <p:cNvSpPr/>
          <p:nvPr/>
        </p:nvSpPr>
        <p:spPr>
          <a:xfrm>
            <a:off x="-60688" y="13341063"/>
            <a:ext cx="24505376" cy="380361"/>
          </a:xfrm>
          <a:prstGeom prst="rect">
            <a:avLst/>
          </a:prstGeom>
          <a:gradFill>
            <a:gsLst>
              <a:gs pos="3">
                <a:srgbClr val="BC6073"/>
              </a:gs>
              <a:gs pos="34020">
                <a:srgbClr val="E9BF83"/>
              </a:gs>
              <a:gs pos="72948">
                <a:srgbClr val="A1C9A6"/>
              </a:gs>
              <a:gs pos="100000">
                <a:srgbClr val="7293A8"/>
              </a:gs>
            </a:gsLst>
          </a:gradFill>
          <a:ln w="12700">
            <a:miter lim="400000"/>
          </a:ln>
        </p:spPr>
        <p:txBody>
          <a:bodyPr lIns="0" tIns="0" rIns="0" bIns="0" anchor="ctr"/>
          <a:lstStyle/>
          <a:p>
            <a:pPr>
              <a:lnSpc>
                <a:spcPct val="70000"/>
              </a:lnSpc>
              <a:defRPr sz="3200">
                <a:solidFill>
                  <a:srgbClr val="FFFFFF"/>
                </a:solidFill>
              </a:defRPr>
            </a:pPr>
            <a:endParaRPr/>
          </a:p>
        </p:txBody>
      </p:sp>
      <p:sp>
        <p:nvSpPr>
          <p:cNvPr id="2244" name="January Hackathon: 29 Cities - 400+ online - 70+ In Person…"/>
          <p:cNvSpPr txBox="1">
            <a:spLocks noGrp="1"/>
          </p:cNvSpPr>
          <p:nvPr>
            <p:ph type="body" idx="4294967295"/>
          </p:nvPr>
        </p:nvSpPr>
        <p:spPr>
          <a:xfrm>
            <a:off x="3219169" y="3498550"/>
            <a:ext cx="19360758" cy="9252116"/>
          </a:xfrm>
          <a:prstGeom prst="rect">
            <a:avLst/>
          </a:prstGeom>
        </p:spPr>
        <p:txBody>
          <a:bodyPr/>
          <a:lstStyle/>
          <a:p>
            <a:pPr marL="749300" indent="-749300">
              <a:spcBef>
                <a:spcPts val="4000"/>
              </a:spcBef>
              <a:buClr>
                <a:srgbClr val="E19F7A"/>
              </a:buClr>
              <a:buSzPct val="125000"/>
            </a:pPr>
            <a:r>
              <a:rPr lang="en-US" b="1" dirty="0"/>
              <a:t>February</a:t>
            </a:r>
            <a:r>
              <a:rPr b="1" dirty="0"/>
              <a:t> Hackathon: </a:t>
            </a:r>
            <a:r>
              <a:rPr dirty="0"/>
              <a:t>2</a:t>
            </a:r>
            <a:r>
              <a:rPr lang="en-US" dirty="0"/>
              <a:t>2</a:t>
            </a:r>
            <a:r>
              <a:rPr dirty="0"/>
              <a:t> Cities </a:t>
            </a:r>
            <a:r>
              <a:rPr lang="en-US" dirty="0"/>
              <a:t>–</a:t>
            </a:r>
            <a:r>
              <a:rPr dirty="0"/>
              <a:t> </a:t>
            </a:r>
            <a:r>
              <a:rPr lang="en-US" dirty="0"/>
              <a:t>Including Cleveland</a:t>
            </a:r>
            <a:endParaRPr dirty="0"/>
          </a:p>
          <a:p>
            <a:pPr marL="749300" indent="-749300">
              <a:spcBef>
                <a:spcPts val="4000"/>
              </a:spcBef>
              <a:buClr>
                <a:srgbClr val="7BB4A4"/>
              </a:buClr>
              <a:buSzPct val="125000"/>
            </a:pPr>
            <a:r>
              <a:rPr lang="en-US" b="1" dirty="0"/>
              <a:t>Join Us</a:t>
            </a:r>
            <a:r>
              <a:rPr b="1" dirty="0"/>
              <a:t>: </a:t>
            </a:r>
            <a:r>
              <a:rPr lang="en-US" dirty="0"/>
              <a:t>openmined.slack.com</a:t>
            </a:r>
            <a:endParaRPr dirty="0"/>
          </a:p>
          <a:p>
            <a:pPr marL="749300" indent="-749300">
              <a:spcBef>
                <a:spcPts val="4000"/>
              </a:spcBef>
              <a:buClr>
                <a:srgbClr val="BA7A82"/>
              </a:buClr>
              <a:buSzPct val="125000"/>
            </a:pPr>
            <a:r>
              <a:rPr lang="en-US" dirty="0"/>
              <a:t>Planned</a:t>
            </a:r>
            <a:r>
              <a:rPr dirty="0"/>
              <a:t> Milestones:</a:t>
            </a:r>
          </a:p>
          <a:p>
            <a:pPr lvl="1">
              <a:spcBef>
                <a:spcPts val="4000"/>
              </a:spcBef>
              <a:buClr>
                <a:srgbClr val="BA7A82"/>
              </a:buClr>
              <a:buSzPct val="110000"/>
            </a:pPr>
            <a:r>
              <a:rPr b="1" dirty="0" err="1"/>
              <a:t>OpenMined</a:t>
            </a:r>
            <a:r>
              <a:rPr b="1" dirty="0"/>
              <a:t> Grid</a:t>
            </a:r>
            <a:r>
              <a:rPr lang="en-US" b="1" dirty="0"/>
              <a:t> Speedups</a:t>
            </a:r>
            <a:r>
              <a:rPr b="1" dirty="0"/>
              <a:t> </a:t>
            </a:r>
            <a:r>
              <a:rPr lang="en-US" dirty="0"/>
              <a:t>–</a:t>
            </a:r>
            <a:r>
              <a:rPr dirty="0"/>
              <a:t> </a:t>
            </a:r>
            <a:r>
              <a:rPr lang="en-US" dirty="0"/>
              <a:t>By replacing </a:t>
            </a:r>
            <a:r>
              <a:rPr lang="en-US" dirty="0" err="1"/>
              <a:t>blockchain</a:t>
            </a:r>
            <a:r>
              <a:rPr lang="en-US" dirty="0"/>
              <a:t> with a publisher subscriber service</a:t>
            </a:r>
            <a:endParaRPr i="1" dirty="0"/>
          </a:p>
          <a:p>
            <a:pPr lvl="1">
              <a:spcBef>
                <a:spcPts val="4000"/>
              </a:spcBef>
              <a:buClr>
                <a:srgbClr val="BA7A82"/>
              </a:buClr>
              <a:buSzPct val="110000"/>
              <a:defRPr b="1"/>
            </a:pPr>
            <a:r>
              <a:rPr lang="en-US" b="1" dirty="0"/>
              <a:t>More Robust MPC</a:t>
            </a:r>
            <a:r>
              <a:rPr b="0" dirty="0"/>
              <a:t> </a:t>
            </a:r>
            <a:r>
              <a:rPr lang="en-US" b="0" dirty="0"/>
              <a:t>–</a:t>
            </a:r>
            <a:r>
              <a:rPr b="0" dirty="0"/>
              <a:t> </a:t>
            </a:r>
            <a:r>
              <a:rPr lang="en-US" b="0" dirty="0"/>
              <a:t>Switch Cryptosystem to support general computation</a:t>
            </a:r>
            <a:endParaRPr b="0" dirty="0"/>
          </a:p>
          <a:p>
            <a:pPr lvl="1">
              <a:spcBef>
                <a:spcPts val="4000"/>
              </a:spcBef>
              <a:buClr>
                <a:srgbClr val="BA7A82"/>
              </a:buClr>
              <a:buSzPct val="110000"/>
              <a:defRPr b="1"/>
            </a:pPr>
            <a:r>
              <a:rPr lang="en-US" dirty="0"/>
              <a:t>Federated</a:t>
            </a:r>
            <a:r>
              <a:rPr dirty="0"/>
              <a:t> Learning</a:t>
            </a:r>
            <a:r>
              <a:rPr b="0" dirty="0"/>
              <a:t> </a:t>
            </a:r>
            <a:r>
              <a:rPr lang="en-US" b="0" dirty="0"/>
              <a:t>–</a:t>
            </a:r>
            <a:r>
              <a:rPr b="0" dirty="0"/>
              <a:t> </a:t>
            </a:r>
            <a:r>
              <a:rPr lang="en-US" b="0" dirty="0"/>
              <a:t>Create first implementation of federated learning on grid </a:t>
            </a:r>
            <a:endParaRPr b="0" dirty="0"/>
          </a:p>
        </p:txBody>
      </p:sp>
      <p:sp>
        <p:nvSpPr>
          <p:cNvPr id="2245" name="Status Update"/>
          <p:cNvSpPr txBox="1">
            <a:spLocks noGrp="1"/>
          </p:cNvSpPr>
          <p:nvPr>
            <p:ph type="title" idx="4294967295"/>
          </p:nvPr>
        </p:nvSpPr>
        <p:spPr>
          <a:xfrm>
            <a:off x="1689100" y="1120166"/>
            <a:ext cx="21005800" cy="2286001"/>
          </a:xfrm>
          <a:prstGeom prst="rect">
            <a:avLst/>
          </a:prstGeom>
        </p:spPr>
        <p:txBody>
          <a:bodyPr/>
          <a:lstStyle/>
          <a:p>
            <a:r>
              <a:rPr lang="en-US" dirty="0"/>
              <a:t>Upcoming Events</a:t>
            </a:r>
            <a:endParaRPr dirty="0"/>
          </a:p>
        </p:txBody>
      </p:sp>
    </p:spTree>
    <p:extLst>
      <p:ext uri="{BB962C8B-B14F-4D97-AF65-F5344CB8AC3E}">
        <p14:creationId xmlns:p14="http://schemas.microsoft.com/office/powerpoint/2010/main" val="2168247470"/>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0" nodeType="clickEffect">
                                  <p:stCondLst>
                                    <p:cond delay="0"/>
                                  </p:stCondLst>
                                  <p:iterate>
                                    <p:tmAbs val="0"/>
                                  </p:iterate>
                                  <p:childTnLst>
                                    <p:set>
                                      <p:cBhvr>
                                        <p:cTn id="6" fill="hold"/>
                                        <p:tgtEl>
                                          <p:spTgt spid="2244">
                                            <p:bg/>
                                          </p:spTgt>
                                        </p:tgtEl>
                                        <p:attrNameLst>
                                          <p:attrName>style.visibility</p:attrName>
                                        </p:attrNameLst>
                                      </p:cBhvr>
                                      <p:to>
                                        <p:strVal val="visible"/>
                                      </p:to>
                                    </p:set>
                                    <p:animEffect transition="in" filter="dissolve">
                                      <p:cBhvr>
                                        <p:cTn id="7" dur="499"/>
                                        <p:tgtEl>
                                          <p:spTgt spid="2244">
                                            <p:bg/>
                                          </p:spTgt>
                                        </p:tgtEl>
                                      </p:cBhvr>
                                    </p:animEffect>
                                  </p:childTnLst>
                                </p:cTn>
                              </p:par>
                              <p:par>
                                <p:cTn id="8" presetID="9" presetClass="entr" presetSubtype="0" fill="hold" grpId="0" nodeType="withEffect">
                                  <p:stCondLst>
                                    <p:cond delay="0"/>
                                  </p:stCondLst>
                                  <p:iterate>
                                    <p:tmAbs val="0"/>
                                  </p:iterate>
                                  <p:childTnLst>
                                    <p:set>
                                      <p:cBhvr>
                                        <p:cTn id="9" fill="hold"/>
                                        <p:tgtEl>
                                          <p:spTgt spid="2244">
                                            <p:txEl>
                                              <p:pRg st="0" end="0"/>
                                            </p:txEl>
                                          </p:spTgt>
                                        </p:tgtEl>
                                        <p:attrNameLst>
                                          <p:attrName>style.visibility</p:attrName>
                                        </p:attrNameLst>
                                      </p:cBhvr>
                                      <p:to>
                                        <p:strVal val="visible"/>
                                      </p:to>
                                    </p:set>
                                    <p:animEffect transition="in" filter="dissolve">
                                      <p:cBhvr>
                                        <p:cTn id="10" dur="499"/>
                                        <p:tgtEl>
                                          <p:spTgt spid="224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0" nodeType="clickEffect">
                                  <p:stCondLst>
                                    <p:cond delay="0"/>
                                  </p:stCondLst>
                                  <p:iterate>
                                    <p:tmAbs val="0"/>
                                  </p:iterate>
                                  <p:childTnLst>
                                    <p:set>
                                      <p:cBhvr>
                                        <p:cTn id="14" fill="hold"/>
                                        <p:tgtEl>
                                          <p:spTgt spid="2244">
                                            <p:txEl>
                                              <p:pRg st="1" end="1"/>
                                            </p:txEl>
                                          </p:spTgt>
                                        </p:tgtEl>
                                        <p:attrNameLst>
                                          <p:attrName>style.visibility</p:attrName>
                                        </p:attrNameLst>
                                      </p:cBhvr>
                                      <p:to>
                                        <p:strVal val="visible"/>
                                      </p:to>
                                    </p:set>
                                    <p:animEffect transition="in" filter="dissolve">
                                      <p:cBhvr>
                                        <p:cTn id="15" dur="499"/>
                                        <p:tgtEl>
                                          <p:spTgt spid="2244">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fill="hold" grpId="0" nodeType="clickEffect">
                                  <p:stCondLst>
                                    <p:cond delay="0"/>
                                  </p:stCondLst>
                                  <p:iterate>
                                    <p:tmAbs val="0"/>
                                  </p:iterate>
                                  <p:childTnLst>
                                    <p:set>
                                      <p:cBhvr>
                                        <p:cTn id="19" fill="hold"/>
                                        <p:tgtEl>
                                          <p:spTgt spid="2244">
                                            <p:txEl>
                                              <p:pRg st="2" end="2"/>
                                            </p:txEl>
                                          </p:spTgt>
                                        </p:tgtEl>
                                        <p:attrNameLst>
                                          <p:attrName>style.visibility</p:attrName>
                                        </p:attrNameLst>
                                      </p:cBhvr>
                                      <p:to>
                                        <p:strVal val="visible"/>
                                      </p:to>
                                    </p:set>
                                    <p:animEffect transition="in" filter="dissolve">
                                      <p:cBhvr>
                                        <p:cTn id="20" dur="499"/>
                                        <p:tgtEl>
                                          <p:spTgt spid="224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fill="hold" grpId="0" nodeType="clickEffect">
                                  <p:stCondLst>
                                    <p:cond delay="0"/>
                                  </p:stCondLst>
                                  <p:iterate>
                                    <p:tmAbs val="0"/>
                                  </p:iterate>
                                  <p:childTnLst>
                                    <p:set>
                                      <p:cBhvr>
                                        <p:cTn id="24" fill="hold"/>
                                        <p:tgtEl>
                                          <p:spTgt spid="2244">
                                            <p:txEl>
                                              <p:pRg st="3" end="3"/>
                                            </p:txEl>
                                          </p:spTgt>
                                        </p:tgtEl>
                                        <p:attrNameLst>
                                          <p:attrName>style.visibility</p:attrName>
                                        </p:attrNameLst>
                                      </p:cBhvr>
                                      <p:to>
                                        <p:strVal val="visible"/>
                                      </p:to>
                                    </p:set>
                                    <p:animEffect transition="in" filter="dissolve">
                                      <p:cBhvr>
                                        <p:cTn id="25" dur="499"/>
                                        <p:tgtEl>
                                          <p:spTgt spid="2244">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fill="hold" grpId="0" nodeType="clickEffect">
                                  <p:stCondLst>
                                    <p:cond delay="0"/>
                                  </p:stCondLst>
                                  <p:iterate>
                                    <p:tmAbs val="0"/>
                                  </p:iterate>
                                  <p:childTnLst>
                                    <p:set>
                                      <p:cBhvr>
                                        <p:cTn id="29" fill="hold"/>
                                        <p:tgtEl>
                                          <p:spTgt spid="2244">
                                            <p:txEl>
                                              <p:pRg st="4" end="4"/>
                                            </p:txEl>
                                          </p:spTgt>
                                        </p:tgtEl>
                                        <p:attrNameLst>
                                          <p:attrName>style.visibility</p:attrName>
                                        </p:attrNameLst>
                                      </p:cBhvr>
                                      <p:to>
                                        <p:strVal val="visible"/>
                                      </p:to>
                                    </p:set>
                                    <p:animEffect transition="in" filter="dissolve">
                                      <p:cBhvr>
                                        <p:cTn id="30" dur="499"/>
                                        <p:tgtEl>
                                          <p:spTgt spid="2244">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fill="hold" grpId="0" nodeType="clickEffect">
                                  <p:stCondLst>
                                    <p:cond delay="0"/>
                                  </p:stCondLst>
                                  <p:iterate>
                                    <p:tmAbs val="0"/>
                                  </p:iterate>
                                  <p:childTnLst>
                                    <p:set>
                                      <p:cBhvr>
                                        <p:cTn id="34" fill="hold"/>
                                        <p:tgtEl>
                                          <p:spTgt spid="2244">
                                            <p:txEl>
                                              <p:pRg st="5" end="5"/>
                                            </p:txEl>
                                          </p:spTgt>
                                        </p:tgtEl>
                                        <p:attrNameLst>
                                          <p:attrName>style.visibility</p:attrName>
                                        </p:attrNameLst>
                                      </p:cBhvr>
                                      <p:to>
                                        <p:strVal val="visible"/>
                                      </p:to>
                                    </p:set>
                                    <p:animEffect transition="in" filter="dissolve">
                                      <p:cBhvr>
                                        <p:cTn id="35" dur="499"/>
                                        <p:tgtEl>
                                          <p:spTgt spid="224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4" grpId="0" build="p" bldLvl="5" animBg="1" advAuto="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47" name="Image" descr="Image"/>
          <p:cNvPicPr>
            <a:picLocks noChangeAspect="1"/>
          </p:cNvPicPr>
          <p:nvPr/>
        </p:nvPicPr>
        <p:blipFill>
          <a:blip r:embed="rId2">
            <a:alphaModFix amt="0"/>
            <a:extLst/>
          </a:blip>
          <a:stretch>
            <a:fillRect/>
          </a:stretch>
        </p:blipFill>
        <p:spPr>
          <a:xfrm>
            <a:off x="-232684" y="-456432"/>
            <a:ext cx="24849367" cy="14409698"/>
          </a:xfrm>
          <a:prstGeom prst="rect">
            <a:avLst/>
          </a:prstGeom>
          <a:ln w="12700">
            <a:miter lim="400000"/>
          </a:ln>
        </p:spPr>
      </p:pic>
      <p:sp>
        <p:nvSpPr>
          <p:cNvPr id="2248" name="Deep Learning in Unity…"/>
          <p:cNvSpPr txBox="1">
            <a:spLocks noGrp="1"/>
          </p:cNvSpPr>
          <p:nvPr>
            <p:ph type="body" sz="half" idx="4294967295"/>
          </p:nvPr>
        </p:nvSpPr>
        <p:spPr>
          <a:xfrm>
            <a:off x="2465481" y="4090401"/>
            <a:ext cx="10395703" cy="7696755"/>
          </a:xfrm>
          <a:prstGeom prst="rect">
            <a:avLst/>
          </a:prstGeom>
        </p:spPr>
        <p:txBody>
          <a:bodyPr/>
          <a:lstStyle/>
          <a:p>
            <a:pPr marL="749300" indent="-749300">
              <a:spcBef>
                <a:spcPts val="4000"/>
              </a:spcBef>
              <a:buClr>
                <a:srgbClr val="E19F7A"/>
              </a:buClr>
              <a:buSzPct val="125000"/>
            </a:pPr>
            <a:r>
              <a:t>Deep Learning in Unity</a:t>
            </a:r>
          </a:p>
          <a:p>
            <a:pPr lvl="1">
              <a:spcBef>
                <a:spcPts val="4000"/>
              </a:spcBef>
              <a:buClr>
                <a:srgbClr val="E19F7A"/>
              </a:buClr>
              <a:buSzPct val="110000"/>
            </a:pPr>
            <a:r>
              <a:t>Keras Style Interface</a:t>
            </a:r>
          </a:p>
          <a:p>
            <a:pPr lvl="1">
              <a:spcBef>
                <a:spcPts val="4000"/>
              </a:spcBef>
              <a:buClr>
                <a:srgbClr val="E19F7A"/>
              </a:buClr>
              <a:buSzPct val="110000"/>
            </a:pPr>
            <a:r>
              <a:t>PyTorch Style Interface</a:t>
            </a:r>
          </a:p>
          <a:p>
            <a:pPr marL="749300" indent="-749300">
              <a:spcBef>
                <a:spcPts val="4000"/>
              </a:spcBef>
              <a:buClr>
                <a:srgbClr val="7BB4A4"/>
              </a:buClr>
              <a:buSzPct val="125000"/>
            </a:pPr>
            <a:r>
              <a:t>Decentralized Model Training Grid</a:t>
            </a:r>
          </a:p>
          <a:p>
            <a:pPr marL="749300" indent="-749300">
              <a:spcBef>
                <a:spcPts val="4000"/>
              </a:spcBef>
              <a:buClr>
                <a:srgbClr val="BA7A82"/>
              </a:buClr>
              <a:buSzPct val="125000"/>
            </a:pPr>
            <a:r>
              <a:t>Public Federated Learning</a:t>
            </a:r>
          </a:p>
          <a:p>
            <a:pPr marL="749300" indent="-749300">
              <a:spcBef>
                <a:spcPts val="4000"/>
              </a:spcBef>
              <a:buClr>
                <a:srgbClr val="7D809E"/>
              </a:buClr>
              <a:buSzPct val="125000"/>
            </a:pPr>
            <a:r>
              <a:t>Private Federated Learning</a:t>
            </a:r>
          </a:p>
        </p:txBody>
      </p:sp>
      <p:sp>
        <p:nvSpPr>
          <p:cNvPr id="2249" name="Project Roadmap"/>
          <p:cNvSpPr txBox="1">
            <a:spLocks noGrp="1"/>
          </p:cNvSpPr>
          <p:nvPr>
            <p:ph type="title" idx="4294967295"/>
          </p:nvPr>
        </p:nvSpPr>
        <p:spPr>
          <a:xfrm>
            <a:off x="1689100" y="1120166"/>
            <a:ext cx="21005800" cy="2286001"/>
          </a:xfrm>
          <a:prstGeom prst="rect">
            <a:avLst/>
          </a:prstGeom>
        </p:spPr>
        <p:txBody>
          <a:bodyPr/>
          <a:lstStyle/>
          <a:p>
            <a:r>
              <a:t>Project Roadmap</a:t>
            </a:r>
          </a:p>
        </p:txBody>
      </p:sp>
      <p:sp>
        <p:nvSpPr>
          <p:cNvPr id="2250" name="Rectangle"/>
          <p:cNvSpPr/>
          <p:nvPr/>
        </p:nvSpPr>
        <p:spPr>
          <a:xfrm>
            <a:off x="-60688" y="13341063"/>
            <a:ext cx="24505376" cy="380361"/>
          </a:xfrm>
          <a:prstGeom prst="rect">
            <a:avLst/>
          </a:prstGeom>
          <a:gradFill>
            <a:gsLst>
              <a:gs pos="3">
                <a:srgbClr val="BC6073"/>
              </a:gs>
              <a:gs pos="34020">
                <a:srgbClr val="E9BF83"/>
              </a:gs>
              <a:gs pos="72948">
                <a:srgbClr val="A1C9A6"/>
              </a:gs>
              <a:gs pos="100000">
                <a:srgbClr val="7293A8"/>
              </a:gs>
            </a:gsLst>
          </a:gradFill>
          <a:ln w="12700">
            <a:miter lim="400000"/>
          </a:ln>
        </p:spPr>
        <p:txBody>
          <a:bodyPr lIns="0" tIns="0" rIns="0" bIns="0" anchor="ctr"/>
          <a:lstStyle/>
          <a:p>
            <a:pPr>
              <a:lnSpc>
                <a:spcPct val="70000"/>
              </a:lnSpc>
              <a:defRPr sz="3200">
                <a:solidFill>
                  <a:srgbClr val="FFFFFF"/>
                </a:solidFill>
              </a:defRPr>
            </a:pPr>
            <a:endParaRPr/>
          </a:p>
        </p:txBody>
      </p:sp>
      <p:sp>
        <p:nvSpPr>
          <p:cNvPr id="2251" name="Rounded Rectangle"/>
          <p:cNvSpPr/>
          <p:nvPr/>
        </p:nvSpPr>
        <p:spPr>
          <a:xfrm>
            <a:off x="14003909" y="4191023"/>
            <a:ext cx="7495511" cy="7495511"/>
          </a:xfrm>
          <a:prstGeom prst="roundRect">
            <a:avLst>
              <a:gd name="adj" fmla="val 4069"/>
            </a:avLst>
          </a:prstGeom>
          <a:solidFill>
            <a:srgbClr val="F4F3F6"/>
          </a:solidFill>
          <a:ln w="12700">
            <a:miter lim="400000"/>
          </a:ln>
          <a:effectLst>
            <a:outerShdw blurRad="1104900" dist="368300" rotWithShape="0">
              <a:srgbClr val="000000">
                <a:alpha val="88623"/>
              </a:srgbClr>
            </a:outerShdw>
          </a:effectLst>
        </p:spPr>
        <p:txBody>
          <a:bodyPr lIns="0" tIns="0" rIns="0" bIns="0" anchor="ctr"/>
          <a:lstStyle/>
          <a:p>
            <a:pPr>
              <a:lnSpc>
                <a:spcPct val="70000"/>
              </a:lnSpc>
              <a:defRPr sz="3200">
                <a:solidFill>
                  <a:srgbClr val="FFFFFF"/>
                </a:solidFill>
              </a:defRPr>
            </a:pPr>
            <a:endParaRPr/>
          </a:p>
        </p:txBody>
      </p:sp>
      <p:pic>
        <p:nvPicPr>
          <p:cNvPr id="2252" name="Image" descr="Image"/>
          <p:cNvPicPr>
            <a:picLocks noChangeAspect="1"/>
          </p:cNvPicPr>
          <p:nvPr/>
        </p:nvPicPr>
        <p:blipFill>
          <a:blip r:embed="rId3">
            <a:extLst/>
          </a:blip>
          <a:stretch>
            <a:fillRect/>
          </a:stretch>
        </p:blipFill>
        <p:spPr>
          <a:xfrm>
            <a:off x="15870657" y="5825379"/>
            <a:ext cx="4110003" cy="3798034"/>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248">
                                            <p:txEl>
                                              <p:pRg st="1" end="1"/>
                                            </p:txEl>
                                          </p:spTgt>
                                        </p:tgtEl>
                                        <p:attrNameLst>
                                          <p:attrName>style.visibility</p:attrName>
                                        </p:attrNameLst>
                                      </p:cBhvr>
                                      <p:to>
                                        <p:strVal val="visible"/>
                                      </p:to>
                                    </p:set>
                                    <p:animEffect transition="in" filter="dissolve">
                                      <p:cBhvr>
                                        <p:cTn id="7" dur="499"/>
                                        <p:tgtEl>
                                          <p:spTgt spid="224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1" nodeType="clickEffect">
                                  <p:stCondLst>
                                    <p:cond delay="0"/>
                                  </p:stCondLst>
                                  <p:iterate>
                                    <p:tmAbs val="0"/>
                                  </p:iterate>
                                  <p:childTnLst>
                                    <p:set>
                                      <p:cBhvr>
                                        <p:cTn id="11" fill="hold"/>
                                        <p:tgtEl>
                                          <p:spTgt spid="2248">
                                            <p:txEl>
                                              <p:pRg st="2" end="2"/>
                                            </p:txEl>
                                          </p:spTgt>
                                        </p:tgtEl>
                                        <p:attrNameLst>
                                          <p:attrName>style.visibility</p:attrName>
                                        </p:attrNameLst>
                                      </p:cBhvr>
                                      <p:to>
                                        <p:strVal val="visible"/>
                                      </p:to>
                                    </p:set>
                                    <p:animEffect transition="in" filter="dissolve">
                                      <p:cBhvr>
                                        <p:cTn id="12" dur="499"/>
                                        <p:tgtEl>
                                          <p:spTgt spid="224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fill="hold" grpId="1" nodeType="clickEffect">
                                  <p:stCondLst>
                                    <p:cond delay="0"/>
                                  </p:stCondLst>
                                  <p:iterate>
                                    <p:tmAbs val="0"/>
                                  </p:iterate>
                                  <p:childTnLst>
                                    <p:set>
                                      <p:cBhvr>
                                        <p:cTn id="16" fill="hold"/>
                                        <p:tgtEl>
                                          <p:spTgt spid="2248">
                                            <p:txEl>
                                              <p:pRg st="3" end="3"/>
                                            </p:txEl>
                                          </p:spTgt>
                                        </p:tgtEl>
                                        <p:attrNameLst>
                                          <p:attrName>style.visibility</p:attrName>
                                        </p:attrNameLst>
                                      </p:cBhvr>
                                      <p:to>
                                        <p:strVal val="visible"/>
                                      </p:to>
                                    </p:set>
                                    <p:animEffect transition="in" filter="dissolve">
                                      <p:cBhvr>
                                        <p:cTn id="17" dur="499"/>
                                        <p:tgtEl>
                                          <p:spTgt spid="224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fill="hold" grpId="1" nodeType="clickEffect">
                                  <p:stCondLst>
                                    <p:cond delay="0"/>
                                  </p:stCondLst>
                                  <p:iterate>
                                    <p:tmAbs val="0"/>
                                  </p:iterate>
                                  <p:childTnLst>
                                    <p:set>
                                      <p:cBhvr>
                                        <p:cTn id="21" fill="hold"/>
                                        <p:tgtEl>
                                          <p:spTgt spid="2248">
                                            <p:txEl>
                                              <p:pRg st="4" end="4"/>
                                            </p:txEl>
                                          </p:spTgt>
                                        </p:tgtEl>
                                        <p:attrNameLst>
                                          <p:attrName>style.visibility</p:attrName>
                                        </p:attrNameLst>
                                      </p:cBhvr>
                                      <p:to>
                                        <p:strVal val="visible"/>
                                      </p:to>
                                    </p:set>
                                    <p:animEffect transition="in" filter="dissolve">
                                      <p:cBhvr>
                                        <p:cTn id="22" dur="499"/>
                                        <p:tgtEl>
                                          <p:spTgt spid="2248">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fill="hold" grpId="1" nodeType="clickEffect">
                                  <p:stCondLst>
                                    <p:cond delay="0"/>
                                  </p:stCondLst>
                                  <p:iterate>
                                    <p:tmAbs val="0"/>
                                  </p:iterate>
                                  <p:childTnLst>
                                    <p:set>
                                      <p:cBhvr>
                                        <p:cTn id="26" fill="hold"/>
                                        <p:tgtEl>
                                          <p:spTgt spid="2248">
                                            <p:txEl>
                                              <p:pRg st="5" end="5"/>
                                            </p:txEl>
                                          </p:spTgt>
                                        </p:tgtEl>
                                        <p:attrNameLst>
                                          <p:attrName>style.visibility</p:attrName>
                                        </p:attrNameLst>
                                      </p:cBhvr>
                                      <p:to>
                                        <p:strVal val="visible"/>
                                      </p:to>
                                    </p:set>
                                    <p:animEffect transition="in" filter="dissolve">
                                      <p:cBhvr>
                                        <p:cTn id="27" dur="499"/>
                                        <p:tgtEl>
                                          <p:spTgt spid="224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8" grpId="1" build="p" bldLvl="5" animBg="1" advAuto="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9" name="Image" descr="Image"/>
          <p:cNvPicPr>
            <a:picLocks noChangeAspect="1"/>
          </p:cNvPicPr>
          <p:nvPr/>
        </p:nvPicPr>
        <p:blipFill>
          <a:blip r:embed="rId2">
            <a:alphaModFix amt="0"/>
            <a:extLst/>
          </a:blip>
          <a:stretch>
            <a:fillRect/>
          </a:stretch>
        </p:blipFill>
        <p:spPr>
          <a:xfrm>
            <a:off x="-13083374" y="-2917203"/>
            <a:ext cx="24849366" cy="14409698"/>
          </a:xfrm>
          <a:prstGeom prst="rect">
            <a:avLst/>
          </a:prstGeom>
          <a:ln w="12700">
            <a:miter lim="400000"/>
          </a:ln>
        </p:spPr>
      </p:pic>
      <p:sp>
        <p:nvSpPr>
          <p:cNvPr id="2260" name="Rectangle"/>
          <p:cNvSpPr/>
          <p:nvPr/>
        </p:nvSpPr>
        <p:spPr>
          <a:xfrm>
            <a:off x="-60688" y="13341063"/>
            <a:ext cx="24505376" cy="380361"/>
          </a:xfrm>
          <a:prstGeom prst="rect">
            <a:avLst/>
          </a:prstGeom>
          <a:gradFill>
            <a:gsLst>
              <a:gs pos="3">
                <a:srgbClr val="BC6073"/>
              </a:gs>
              <a:gs pos="34020">
                <a:srgbClr val="E9BF83"/>
              </a:gs>
              <a:gs pos="72948">
                <a:srgbClr val="A1C9A6"/>
              </a:gs>
              <a:gs pos="100000">
                <a:srgbClr val="7293A8"/>
              </a:gs>
            </a:gsLst>
          </a:gradFill>
          <a:ln w="12700">
            <a:miter lim="400000"/>
          </a:ln>
        </p:spPr>
        <p:txBody>
          <a:bodyPr lIns="0" tIns="0" rIns="0" bIns="0" anchor="ctr"/>
          <a:lstStyle/>
          <a:p>
            <a:pPr>
              <a:lnSpc>
                <a:spcPct val="70000"/>
              </a:lnSpc>
              <a:defRPr sz="3200">
                <a:solidFill>
                  <a:srgbClr val="FFFFFF"/>
                </a:solidFill>
              </a:defRPr>
            </a:pPr>
            <a:endParaRPr/>
          </a:p>
        </p:txBody>
      </p:sp>
      <p:pic>
        <p:nvPicPr>
          <p:cNvPr id="2261" name="Image" descr="Image"/>
          <p:cNvPicPr>
            <a:picLocks noChangeAspect="1"/>
          </p:cNvPicPr>
          <p:nvPr/>
        </p:nvPicPr>
        <p:blipFill>
          <a:blip r:embed="rId3">
            <a:extLst/>
          </a:blip>
          <a:stretch>
            <a:fillRect/>
          </a:stretch>
        </p:blipFill>
        <p:spPr>
          <a:xfrm>
            <a:off x="3467379" y="2942052"/>
            <a:ext cx="7603248" cy="7026123"/>
          </a:xfrm>
          <a:prstGeom prst="rect">
            <a:avLst/>
          </a:prstGeom>
          <a:ln w="12700">
            <a:miter lim="400000"/>
          </a:ln>
        </p:spPr>
      </p:pic>
      <p:sp>
        <p:nvSpPr>
          <p:cNvPr id="2262" name="Q&amp;A"/>
          <p:cNvSpPr txBox="1"/>
          <p:nvPr/>
        </p:nvSpPr>
        <p:spPr>
          <a:xfrm>
            <a:off x="12345650" y="4756150"/>
            <a:ext cx="6697981" cy="4203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28800" b="0">
                <a:solidFill>
                  <a:srgbClr val="929292"/>
                </a:solidFill>
                <a:latin typeface="+mn-lt"/>
                <a:ea typeface="+mn-ea"/>
                <a:cs typeface="+mn-cs"/>
                <a:sym typeface="PT Mono"/>
              </a:defRPr>
            </a:lvl1pPr>
          </a:lstStyle>
          <a:p>
            <a:r>
              <a:t>Q&amp;A</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4" name="Image" descr="Image"/>
          <p:cNvPicPr>
            <a:picLocks noChangeAspect="1"/>
          </p:cNvPicPr>
          <p:nvPr/>
        </p:nvPicPr>
        <p:blipFill>
          <a:blip r:embed="rId2">
            <a:alphaModFix amt="0"/>
            <a:extLst/>
          </a:blip>
          <a:stretch>
            <a:fillRect/>
          </a:stretch>
        </p:blipFill>
        <p:spPr>
          <a:xfrm>
            <a:off x="-13083374" y="-2917203"/>
            <a:ext cx="24849366" cy="14409698"/>
          </a:xfrm>
          <a:prstGeom prst="rect">
            <a:avLst/>
          </a:prstGeom>
          <a:ln w="12700">
            <a:miter lim="400000"/>
          </a:ln>
        </p:spPr>
      </p:pic>
      <p:sp>
        <p:nvSpPr>
          <p:cNvPr id="2255" name="Rectangle"/>
          <p:cNvSpPr/>
          <p:nvPr/>
        </p:nvSpPr>
        <p:spPr>
          <a:xfrm>
            <a:off x="-60688" y="13341063"/>
            <a:ext cx="24505376" cy="380361"/>
          </a:xfrm>
          <a:prstGeom prst="rect">
            <a:avLst/>
          </a:prstGeom>
          <a:gradFill>
            <a:gsLst>
              <a:gs pos="3">
                <a:srgbClr val="BC6073"/>
              </a:gs>
              <a:gs pos="34020">
                <a:srgbClr val="E9BF83"/>
              </a:gs>
              <a:gs pos="72948">
                <a:srgbClr val="A1C9A6"/>
              </a:gs>
              <a:gs pos="100000">
                <a:srgbClr val="7293A8"/>
              </a:gs>
            </a:gsLst>
          </a:gradFill>
          <a:ln w="12700">
            <a:miter lim="400000"/>
          </a:ln>
        </p:spPr>
        <p:txBody>
          <a:bodyPr lIns="0" tIns="0" rIns="0" bIns="0" anchor="ctr"/>
          <a:lstStyle/>
          <a:p>
            <a:pPr>
              <a:lnSpc>
                <a:spcPct val="70000"/>
              </a:lnSpc>
              <a:defRPr sz="3200">
                <a:solidFill>
                  <a:srgbClr val="FFFFFF"/>
                </a:solidFill>
              </a:defRPr>
            </a:pPr>
            <a:endParaRPr/>
          </a:p>
        </p:txBody>
      </p:sp>
      <p:pic>
        <p:nvPicPr>
          <p:cNvPr id="2256" name="Image" descr="Image"/>
          <p:cNvPicPr>
            <a:picLocks noChangeAspect="1"/>
          </p:cNvPicPr>
          <p:nvPr/>
        </p:nvPicPr>
        <p:blipFill>
          <a:blip r:embed="rId3">
            <a:extLst/>
          </a:blip>
          <a:stretch>
            <a:fillRect/>
          </a:stretch>
        </p:blipFill>
        <p:spPr>
          <a:xfrm>
            <a:off x="3467379" y="2942052"/>
            <a:ext cx="7603248" cy="7026123"/>
          </a:xfrm>
          <a:prstGeom prst="rect">
            <a:avLst/>
          </a:prstGeom>
          <a:ln w="12700">
            <a:miter lim="400000"/>
          </a:ln>
        </p:spPr>
      </p:pic>
      <p:sp>
        <p:nvSpPr>
          <p:cNvPr id="2257" name="Demo"/>
          <p:cNvSpPr txBox="1"/>
          <p:nvPr/>
        </p:nvSpPr>
        <p:spPr>
          <a:xfrm>
            <a:off x="11670927" y="4756150"/>
            <a:ext cx="8892541" cy="4203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28800" b="0">
                <a:solidFill>
                  <a:srgbClr val="929292"/>
                </a:solidFill>
                <a:latin typeface="+mn-lt"/>
                <a:ea typeface="+mn-ea"/>
                <a:cs typeface="+mn-cs"/>
                <a:sym typeface="PT Mono"/>
              </a:defRPr>
            </a:lvl1pPr>
          </a:lstStyle>
          <a:p>
            <a:r>
              <a:t>Demo</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4" name="Image" descr="Image"/>
          <p:cNvPicPr>
            <a:picLocks noChangeAspect="1"/>
          </p:cNvPicPr>
          <p:nvPr/>
        </p:nvPicPr>
        <p:blipFill>
          <a:blip r:embed="rId2">
            <a:alphaModFix amt="0"/>
            <a:extLst/>
          </a:blip>
          <a:stretch>
            <a:fillRect/>
          </a:stretch>
        </p:blipFill>
        <p:spPr>
          <a:xfrm>
            <a:off x="-13083374" y="-2917203"/>
            <a:ext cx="24849366" cy="14409698"/>
          </a:xfrm>
          <a:prstGeom prst="rect">
            <a:avLst/>
          </a:prstGeom>
          <a:ln w="12700">
            <a:miter lim="400000"/>
          </a:ln>
        </p:spPr>
      </p:pic>
      <p:sp>
        <p:nvSpPr>
          <p:cNvPr id="2265" name="Rectangle"/>
          <p:cNvSpPr/>
          <p:nvPr/>
        </p:nvSpPr>
        <p:spPr>
          <a:xfrm>
            <a:off x="-60688" y="13341063"/>
            <a:ext cx="24505376" cy="380361"/>
          </a:xfrm>
          <a:prstGeom prst="rect">
            <a:avLst/>
          </a:prstGeom>
          <a:gradFill>
            <a:gsLst>
              <a:gs pos="3">
                <a:srgbClr val="BC6073"/>
              </a:gs>
              <a:gs pos="34020">
                <a:srgbClr val="E9BF83"/>
              </a:gs>
              <a:gs pos="72948">
                <a:srgbClr val="A1C9A6"/>
              </a:gs>
              <a:gs pos="100000">
                <a:srgbClr val="7293A8"/>
              </a:gs>
            </a:gsLst>
          </a:gradFill>
          <a:ln w="12700">
            <a:miter lim="400000"/>
          </a:ln>
        </p:spPr>
        <p:txBody>
          <a:bodyPr lIns="0" tIns="0" rIns="0" bIns="0" anchor="ctr"/>
          <a:lstStyle/>
          <a:p>
            <a:pPr>
              <a:lnSpc>
                <a:spcPct val="70000"/>
              </a:lnSpc>
              <a:defRPr sz="3200">
                <a:solidFill>
                  <a:srgbClr val="FFFFFF"/>
                </a:solidFill>
              </a:defRPr>
            </a:pPr>
            <a:endParaRPr/>
          </a:p>
        </p:txBody>
      </p:sp>
      <p:pic>
        <p:nvPicPr>
          <p:cNvPr id="2266" name="Image" descr="Image"/>
          <p:cNvPicPr>
            <a:picLocks noChangeAspect="1"/>
          </p:cNvPicPr>
          <p:nvPr/>
        </p:nvPicPr>
        <p:blipFill>
          <a:blip r:embed="rId3">
            <a:extLst/>
          </a:blip>
          <a:stretch>
            <a:fillRect/>
          </a:stretch>
        </p:blipFill>
        <p:spPr>
          <a:xfrm>
            <a:off x="3467379" y="2942052"/>
            <a:ext cx="7603248" cy="7026123"/>
          </a:xfrm>
          <a:prstGeom prst="rect">
            <a:avLst/>
          </a:prstGeom>
          <a:ln w="12700">
            <a:miter lim="400000"/>
          </a:ln>
        </p:spPr>
      </p:pic>
      <p:sp>
        <p:nvSpPr>
          <p:cNvPr id="2267" name="Appendix"/>
          <p:cNvSpPr txBox="1"/>
          <p:nvPr/>
        </p:nvSpPr>
        <p:spPr>
          <a:xfrm>
            <a:off x="11248370" y="5784849"/>
            <a:ext cx="8892541" cy="21463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4400" b="0">
                <a:solidFill>
                  <a:srgbClr val="929292"/>
                </a:solidFill>
                <a:latin typeface="+mn-lt"/>
                <a:ea typeface="+mn-ea"/>
                <a:cs typeface="+mn-cs"/>
                <a:sym typeface="PT Mono"/>
              </a:defRPr>
            </a:lvl1pPr>
          </a:lstStyle>
          <a:p>
            <a:r>
              <a:t>Appendix</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Rectangle"/>
          <p:cNvSpPr/>
          <p:nvPr/>
        </p:nvSpPr>
        <p:spPr>
          <a:xfrm>
            <a:off x="-60688" y="13341063"/>
            <a:ext cx="24505376" cy="380361"/>
          </a:xfrm>
          <a:prstGeom prst="rect">
            <a:avLst/>
          </a:prstGeom>
          <a:gradFill>
            <a:gsLst>
              <a:gs pos="3">
                <a:srgbClr val="BC6073"/>
              </a:gs>
              <a:gs pos="34020">
                <a:srgbClr val="E9BF83"/>
              </a:gs>
              <a:gs pos="72948">
                <a:srgbClr val="A1C9A6"/>
              </a:gs>
              <a:gs pos="100000">
                <a:srgbClr val="7293A8"/>
              </a:gs>
            </a:gsLst>
          </a:gradFill>
          <a:ln w="12700">
            <a:miter lim="400000"/>
          </a:ln>
        </p:spPr>
        <p:txBody>
          <a:bodyPr lIns="0" tIns="0" rIns="0" bIns="0" anchor="ctr"/>
          <a:lstStyle/>
          <a:p>
            <a:pPr>
              <a:lnSpc>
                <a:spcPct val="70000"/>
              </a:lnSpc>
              <a:defRPr sz="3200">
                <a:solidFill>
                  <a:srgbClr val="FFFFFF"/>
                </a:solidFill>
              </a:defRPr>
            </a:pPr>
            <a:endParaRPr/>
          </a:p>
        </p:txBody>
      </p:sp>
      <p:sp>
        <p:nvSpPr>
          <p:cNvPr id="180" name="Why: the AI Business Model has privacy problems…"/>
          <p:cNvSpPr txBox="1">
            <a:spLocks noGrp="1"/>
          </p:cNvSpPr>
          <p:nvPr>
            <p:ph type="body" sz="half" idx="4294967295"/>
          </p:nvPr>
        </p:nvSpPr>
        <p:spPr>
          <a:xfrm>
            <a:off x="4568962" y="3504415"/>
            <a:ext cx="15246076" cy="8367097"/>
          </a:xfrm>
          <a:prstGeom prst="rect">
            <a:avLst/>
          </a:prstGeom>
        </p:spPr>
        <p:txBody>
          <a:bodyPr/>
          <a:lstStyle/>
          <a:p>
            <a:pPr marL="749300" indent="-749300">
              <a:spcBef>
                <a:spcPts val="4000"/>
              </a:spcBef>
              <a:buClr>
                <a:srgbClr val="E19F7A"/>
              </a:buClr>
              <a:buSzPct val="125000"/>
            </a:pPr>
            <a:r>
              <a:rPr b="1" dirty="0"/>
              <a:t>Why:</a:t>
            </a:r>
            <a:r>
              <a:rPr dirty="0"/>
              <a:t> the AI Business Model has privacy problems</a:t>
            </a:r>
          </a:p>
          <a:p>
            <a:pPr marL="749300" indent="-749300">
              <a:spcBef>
                <a:spcPts val="4000"/>
              </a:spcBef>
              <a:buClr>
                <a:srgbClr val="7BB4A4"/>
              </a:buClr>
              <a:buSzPct val="125000"/>
            </a:pPr>
            <a:r>
              <a:rPr b="1" dirty="0"/>
              <a:t>How:</a:t>
            </a:r>
            <a:r>
              <a:rPr dirty="0"/>
              <a:t> an Introduction to the Core Technologies of </a:t>
            </a:r>
            <a:r>
              <a:rPr dirty="0" err="1"/>
              <a:t>OpenMined</a:t>
            </a:r>
            <a:endParaRPr dirty="0"/>
          </a:p>
          <a:p>
            <a:pPr lvl="1">
              <a:spcBef>
                <a:spcPts val="4000"/>
              </a:spcBef>
              <a:buClr>
                <a:srgbClr val="7BB4A4"/>
              </a:buClr>
              <a:buSzPct val="110000"/>
            </a:pPr>
            <a:r>
              <a:rPr dirty="0"/>
              <a:t>Federated Learning</a:t>
            </a:r>
          </a:p>
          <a:p>
            <a:pPr lvl="1">
              <a:spcBef>
                <a:spcPts val="4000"/>
              </a:spcBef>
              <a:buClr>
                <a:srgbClr val="7BB4A4"/>
              </a:buClr>
              <a:buSzPct val="110000"/>
            </a:pPr>
            <a:r>
              <a:rPr dirty="0"/>
              <a:t>Multi-Party Computation</a:t>
            </a:r>
          </a:p>
          <a:p>
            <a:pPr lvl="1">
              <a:spcBef>
                <a:spcPts val="4000"/>
              </a:spcBef>
              <a:buClr>
                <a:srgbClr val="7BB4A4"/>
              </a:buClr>
              <a:buSzPct val="110000"/>
            </a:pPr>
            <a:r>
              <a:rPr dirty="0"/>
              <a:t>Gradient Marketplace</a:t>
            </a:r>
          </a:p>
          <a:p>
            <a:pPr marL="749300" indent="-749300">
              <a:spcBef>
                <a:spcPts val="4000"/>
              </a:spcBef>
              <a:buClr>
                <a:srgbClr val="BA7A82"/>
              </a:buClr>
              <a:buSzPct val="125000"/>
            </a:pPr>
            <a:r>
              <a:rPr b="1" dirty="0"/>
              <a:t>Roadmap</a:t>
            </a:r>
          </a:p>
        </p:txBody>
      </p:sp>
      <p:sp>
        <p:nvSpPr>
          <p:cNvPr id="181" name="Outline"/>
          <p:cNvSpPr txBox="1">
            <a:spLocks noGrp="1"/>
          </p:cNvSpPr>
          <p:nvPr>
            <p:ph type="title" idx="4294967295"/>
          </p:nvPr>
        </p:nvSpPr>
        <p:spPr>
          <a:xfrm>
            <a:off x="1689100" y="1120166"/>
            <a:ext cx="21005800" cy="2286001"/>
          </a:xfrm>
          <a:prstGeom prst="rect">
            <a:avLst/>
          </a:prstGeom>
        </p:spPr>
        <p:txBody>
          <a:bodyPr/>
          <a:lstStyle/>
          <a:p>
            <a:r>
              <a:t>Outline</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80">
                                            <p:bg/>
                                          </p:spTgt>
                                        </p:tgtEl>
                                        <p:attrNameLst>
                                          <p:attrName>style.visibility</p:attrName>
                                        </p:attrNameLst>
                                      </p:cBhvr>
                                      <p:to>
                                        <p:strVal val="visible"/>
                                      </p:to>
                                    </p:set>
                                    <p:animEffect transition="in" filter="dissolve">
                                      <p:cBhvr>
                                        <p:cTn id="7" dur="499"/>
                                        <p:tgtEl>
                                          <p:spTgt spid="180">
                                            <p:bg/>
                                          </p:spTgt>
                                        </p:tgtEl>
                                      </p:cBhvr>
                                    </p:animEffect>
                                  </p:childTnLst>
                                </p:cTn>
                              </p:par>
                              <p:par>
                                <p:cTn id="8" presetID="9" presetClass="entr" presetSubtype="0" fill="hold" grpId="1" nodeType="withEffect">
                                  <p:stCondLst>
                                    <p:cond delay="0"/>
                                  </p:stCondLst>
                                  <p:iterate>
                                    <p:tmAbs val="0"/>
                                  </p:iterate>
                                  <p:childTnLst>
                                    <p:set>
                                      <p:cBhvr>
                                        <p:cTn id="9" fill="hold"/>
                                        <p:tgtEl>
                                          <p:spTgt spid="180">
                                            <p:txEl>
                                              <p:pRg st="0" end="0"/>
                                            </p:txEl>
                                          </p:spTgt>
                                        </p:tgtEl>
                                        <p:attrNameLst>
                                          <p:attrName>style.visibility</p:attrName>
                                        </p:attrNameLst>
                                      </p:cBhvr>
                                      <p:to>
                                        <p:strVal val="visible"/>
                                      </p:to>
                                    </p:set>
                                    <p:animEffect transition="in" filter="dissolve">
                                      <p:cBhvr>
                                        <p:cTn id="10" dur="499"/>
                                        <p:tgtEl>
                                          <p:spTgt spid="180">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1" nodeType="clickEffect">
                                  <p:stCondLst>
                                    <p:cond delay="0"/>
                                  </p:stCondLst>
                                  <p:iterate>
                                    <p:tmAbs val="0"/>
                                  </p:iterate>
                                  <p:childTnLst>
                                    <p:set>
                                      <p:cBhvr>
                                        <p:cTn id="14" fill="hold"/>
                                        <p:tgtEl>
                                          <p:spTgt spid="180">
                                            <p:txEl>
                                              <p:pRg st="1" end="1"/>
                                            </p:txEl>
                                          </p:spTgt>
                                        </p:tgtEl>
                                        <p:attrNameLst>
                                          <p:attrName>style.visibility</p:attrName>
                                        </p:attrNameLst>
                                      </p:cBhvr>
                                      <p:to>
                                        <p:strVal val="visible"/>
                                      </p:to>
                                    </p:set>
                                    <p:animEffect transition="in" filter="dissolve">
                                      <p:cBhvr>
                                        <p:cTn id="15" dur="499"/>
                                        <p:tgtEl>
                                          <p:spTgt spid="180">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fill="hold" grpId="1" nodeType="clickEffect">
                                  <p:stCondLst>
                                    <p:cond delay="0"/>
                                  </p:stCondLst>
                                  <p:iterate>
                                    <p:tmAbs val="0"/>
                                  </p:iterate>
                                  <p:childTnLst>
                                    <p:set>
                                      <p:cBhvr>
                                        <p:cTn id="19" fill="hold"/>
                                        <p:tgtEl>
                                          <p:spTgt spid="180">
                                            <p:txEl>
                                              <p:pRg st="2" end="2"/>
                                            </p:txEl>
                                          </p:spTgt>
                                        </p:tgtEl>
                                        <p:attrNameLst>
                                          <p:attrName>style.visibility</p:attrName>
                                        </p:attrNameLst>
                                      </p:cBhvr>
                                      <p:to>
                                        <p:strVal val="visible"/>
                                      </p:to>
                                    </p:set>
                                    <p:animEffect transition="in" filter="dissolve">
                                      <p:cBhvr>
                                        <p:cTn id="20" dur="499"/>
                                        <p:tgtEl>
                                          <p:spTgt spid="180">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fill="hold" grpId="1" nodeType="clickEffect">
                                  <p:stCondLst>
                                    <p:cond delay="0"/>
                                  </p:stCondLst>
                                  <p:iterate>
                                    <p:tmAbs val="0"/>
                                  </p:iterate>
                                  <p:childTnLst>
                                    <p:set>
                                      <p:cBhvr>
                                        <p:cTn id="24" fill="hold"/>
                                        <p:tgtEl>
                                          <p:spTgt spid="180">
                                            <p:txEl>
                                              <p:pRg st="3" end="3"/>
                                            </p:txEl>
                                          </p:spTgt>
                                        </p:tgtEl>
                                        <p:attrNameLst>
                                          <p:attrName>style.visibility</p:attrName>
                                        </p:attrNameLst>
                                      </p:cBhvr>
                                      <p:to>
                                        <p:strVal val="visible"/>
                                      </p:to>
                                    </p:set>
                                    <p:animEffect transition="in" filter="dissolve">
                                      <p:cBhvr>
                                        <p:cTn id="25" dur="499"/>
                                        <p:tgtEl>
                                          <p:spTgt spid="180">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fill="hold" grpId="1" nodeType="clickEffect">
                                  <p:stCondLst>
                                    <p:cond delay="0"/>
                                  </p:stCondLst>
                                  <p:iterate>
                                    <p:tmAbs val="0"/>
                                  </p:iterate>
                                  <p:childTnLst>
                                    <p:set>
                                      <p:cBhvr>
                                        <p:cTn id="29" fill="hold"/>
                                        <p:tgtEl>
                                          <p:spTgt spid="180">
                                            <p:txEl>
                                              <p:pRg st="4" end="4"/>
                                            </p:txEl>
                                          </p:spTgt>
                                        </p:tgtEl>
                                        <p:attrNameLst>
                                          <p:attrName>style.visibility</p:attrName>
                                        </p:attrNameLst>
                                      </p:cBhvr>
                                      <p:to>
                                        <p:strVal val="visible"/>
                                      </p:to>
                                    </p:set>
                                    <p:animEffect transition="in" filter="dissolve">
                                      <p:cBhvr>
                                        <p:cTn id="30" dur="499"/>
                                        <p:tgtEl>
                                          <p:spTgt spid="180">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fill="hold" grpId="1" nodeType="clickEffect">
                                  <p:stCondLst>
                                    <p:cond delay="0"/>
                                  </p:stCondLst>
                                  <p:iterate>
                                    <p:tmAbs val="0"/>
                                  </p:iterate>
                                  <p:childTnLst>
                                    <p:set>
                                      <p:cBhvr>
                                        <p:cTn id="34" fill="hold"/>
                                        <p:tgtEl>
                                          <p:spTgt spid="180">
                                            <p:txEl>
                                              <p:pRg st="5" end="5"/>
                                            </p:txEl>
                                          </p:spTgt>
                                        </p:tgtEl>
                                        <p:attrNameLst>
                                          <p:attrName>style.visibility</p:attrName>
                                        </p:attrNameLst>
                                      </p:cBhvr>
                                      <p:to>
                                        <p:strVal val="visible"/>
                                      </p:to>
                                    </p:set>
                                    <p:animEffect transition="in" filter="dissolve">
                                      <p:cBhvr>
                                        <p:cTn id="35" dur="499"/>
                                        <p:tgtEl>
                                          <p:spTgt spid="18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1" build="p" bldLvl="5" animBg="1" advAuto="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9" name="Image" descr="Image"/>
          <p:cNvPicPr>
            <a:picLocks noChangeAspect="1"/>
          </p:cNvPicPr>
          <p:nvPr/>
        </p:nvPicPr>
        <p:blipFill>
          <a:blip r:embed="rId2">
            <a:extLst/>
          </a:blip>
          <a:stretch>
            <a:fillRect/>
          </a:stretch>
        </p:blipFill>
        <p:spPr>
          <a:xfrm>
            <a:off x="-19025883" y="-14914254"/>
            <a:ext cx="50882062" cy="29505586"/>
          </a:xfrm>
          <a:prstGeom prst="rect">
            <a:avLst/>
          </a:prstGeom>
          <a:ln w="12700">
            <a:miter lim="400000"/>
          </a:ln>
        </p:spPr>
      </p:pic>
      <p:sp>
        <p:nvSpPr>
          <p:cNvPr id="2270" name="Homomorphic Encryption"/>
          <p:cNvSpPr txBox="1">
            <a:spLocks noGrp="1"/>
          </p:cNvSpPr>
          <p:nvPr>
            <p:ph type="title"/>
          </p:nvPr>
        </p:nvSpPr>
        <p:spPr>
          <a:xfrm>
            <a:off x="264907" y="5680793"/>
            <a:ext cx="23854186" cy="2090674"/>
          </a:xfrm>
          <a:prstGeom prst="rect">
            <a:avLst/>
          </a:prstGeom>
        </p:spPr>
        <p:txBody>
          <a:bodyPr anchor="b"/>
          <a:lstStyle>
            <a:lvl1pPr>
              <a:defRPr sz="13000" b="1">
                <a:solidFill>
                  <a:srgbClr val="FFFFFF"/>
                </a:solidFill>
              </a:defRPr>
            </a:lvl1pPr>
          </a:lstStyle>
          <a:p>
            <a:r>
              <a:t>Homomorphic Encryption</a:t>
            </a:r>
          </a:p>
        </p:txBody>
      </p:sp>
      <p:sp>
        <p:nvSpPr>
          <p:cNvPr id="2271" name="Introduction to"/>
          <p:cNvSpPr txBox="1"/>
          <p:nvPr/>
        </p:nvSpPr>
        <p:spPr>
          <a:xfrm>
            <a:off x="1230246" y="4547749"/>
            <a:ext cx="6163271"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b="0">
                <a:solidFill>
                  <a:srgbClr val="FFFFFF"/>
                </a:solidFill>
              </a:defRPr>
            </a:lvl1pPr>
          </a:lstStyle>
          <a:p>
            <a:r>
              <a:t>Introduction to </a:t>
            </a:r>
          </a:p>
        </p:txBody>
      </p:sp>
      <p:sp>
        <p:nvSpPr>
          <p:cNvPr id="2272" name="for Safe AI"/>
          <p:cNvSpPr txBox="1"/>
          <p:nvPr/>
        </p:nvSpPr>
        <p:spPr>
          <a:xfrm>
            <a:off x="18754010" y="7974450"/>
            <a:ext cx="438447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b="0">
                <a:solidFill>
                  <a:srgbClr val="FFFFFF"/>
                </a:solidFill>
              </a:defRPr>
            </a:lvl1pPr>
          </a:lstStyle>
          <a:p>
            <a:r>
              <a:t>for Safe AI</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4"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275"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276"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sp>
        <p:nvSpPr>
          <p:cNvPr id="2277" name="3"/>
          <p:cNvSpPr txBox="1"/>
          <p:nvPr/>
        </p:nvSpPr>
        <p:spPr>
          <a:xfrm>
            <a:off x="5240297" y="6261100"/>
            <a:ext cx="6228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3</a:t>
            </a:r>
          </a:p>
        </p:txBody>
      </p:sp>
      <p:sp>
        <p:nvSpPr>
          <p:cNvPr id="2278" name="Line"/>
          <p:cNvSpPr/>
          <p:nvPr/>
        </p:nvSpPr>
        <p:spPr>
          <a:xfrm>
            <a:off x="6151191" y="6858000"/>
            <a:ext cx="1270001" cy="0"/>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279" name="Homomorphic Encryptor"/>
          <p:cNvSpPr/>
          <p:nvPr/>
        </p:nvSpPr>
        <p:spPr>
          <a:xfrm>
            <a:off x="7702169" y="5874496"/>
            <a:ext cx="5390117" cy="1967008"/>
          </a:xfrm>
          <a:prstGeom prst="roundRect">
            <a:avLst>
              <a:gd name="adj" fmla="val 9685"/>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p>
            <a:pPr>
              <a:lnSpc>
                <a:spcPct val="50000"/>
              </a:lnSpc>
              <a:defRPr sz="4800" baseline="-22916">
                <a:solidFill>
                  <a:srgbClr val="FFFFFF"/>
                </a:solidFill>
              </a:defRPr>
            </a:pPr>
            <a:r>
              <a:t>Homomorphic</a:t>
            </a:r>
            <a:br/>
            <a:r>
              <a:t>Encryptor</a:t>
            </a:r>
          </a:p>
        </p:txBody>
      </p:sp>
      <p:sp>
        <p:nvSpPr>
          <p:cNvPr id="2280" name="Line"/>
          <p:cNvSpPr/>
          <p:nvPr/>
        </p:nvSpPr>
        <p:spPr>
          <a:xfrm>
            <a:off x="13505112" y="6858000"/>
            <a:ext cx="1270001" cy="0"/>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281" name="Cypher A"/>
          <p:cNvSpPr txBox="1"/>
          <p:nvPr/>
        </p:nvSpPr>
        <p:spPr>
          <a:xfrm>
            <a:off x="15103498" y="6017970"/>
            <a:ext cx="4145608"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Cypher A</a:t>
            </a:r>
          </a:p>
        </p:txBody>
      </p:sp>
      <p:sp>
        <p:nvSpPr>
          <p:cNvPr id="2282" name="0010110101"/>
          <p:cNvSpPr txBox="1"/>
          <p:nvPr/>
        </p:nvSpPr>
        <p:spPr>
          <a:xfrm>
            <a:off x="15860287" y="7065720"/>
            <a:ext cx="2632027"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0010110101</a:t>
            </a:r>
          </a:p>
        </p:txBody>
      </p:sp>
      <p:sp>
        <p:nvSpPr>
          <p:cNvPr id="2283"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5"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286"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287"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sp>
        <p:nvSpPr>
          <p:cNvPr id="2288" name="3"/>
          <p:cNvSpPr txBox="1"/>
          <p:nvPr/>
        </p:nvSpPr>
        <p:spPr>
          <a:xfrm>
            <a:off x="5240297" y="4835610"/>
            <a:ext cx="6228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3</a:t>
            </a:r>
          </a:p>
        </p:txBody>
      </p:sp>
      <p:sp>
        <p:nvSpPr>
          <p:cNvPr id="2289" name="Line"/>
          <p:cNvSpPr/>
          <p:nvPr/>
        </p:nvSpPr>
        <p:spPr>
          <a:xfrm>
            <a:off x="6151191" y="5432510"/>
            <a:ext cx="1270001"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290" name="Homomorphic Encryptor"/>
          <p:cNvSpPr/>
          <p:nvPr/>
        </p:nvSpPr>
        <p:spPr>
          <a:xfrm>
            <a:off x="7702169" y="4449006"/>
            <a:ext cx="5390117" cy="1967009"/>
          </a:xfrm>
          <a:prstGeom prst="roundRect">
            <a:avLst>
              <a:gd name="adj" fmla="val 9685"/>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p>
            <a:pPr>
              <a:lnSpc>
                <a:spcPct val="50000"/>
              </a:lnSpc>
              <a:defRPr sz="4800" baseline="-22916">
                <a:solidFill>
                  <a:srgbClr val="FFFFFF"/>
                </a:solidFill>
              </a:defRPr>
            </a:pPr>
            <a:r>
              <a:t>Homomorphic</a:t>
            </a:r>
            <a:br/>
            <a:r>
              <a:t>Encryptor</a:t>
            </a:r>
          </a:p>
        </p:txBody>
      </p:sp>
      <p:sp>
        <p:nvSpPr>
          <p:cNvPr id="2291" name="Line"/>
          <p:cNvSpPr/>
          <p:nvPr/>
        </p:nvSpPr>
        <p:spPr>
          <a:xfrm>
            <a:off x="13505112" y="5432510"/>
            <a:ext cx="1270001"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292" name="Cypher A"/>
          <p:cNvSpPr txBox="1"/>
          <p:nvPr/>
        </p:nvSpPr>
        <p:spPr>
          <a:xfrm>
            <a:off x="15103498" y="4592481"/>
            <a:ext cx="4145608"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Cypher A</a:t>
            </a:r>
          </a:p>
        </p:txBody>
      </p:sp>
      <p:sp>
        <p:nvSpPr>
          <p:cNvPr id="2293" name="0010110101"/>
          <p:cNvSpPr txBox="1"/>
          <p:nvPr/>
        </p:nvSpPr>
        <p:spPr>
          <a:xfrm>
            <a:off x="15860287" y="5640231"/>
            <a:ext cx="2632027"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0010110101</a:t>
            </a:r>
          </a:p>
        </p:txBody>
      </p:sp>
      <p:sp>
        <p:nvSpPr>
          <p:cNvPr id="2294" name="5"/>
          <p:cNvSpPr txBox="1"/>
          <p:nvPr/>
        </p:nvSpPr>
        <p:spPr>
          <a:xfrm>
            <a:off x="5240297" y="7686589"/>
            <a:ext cx="6228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5</a:t>
            </a:r>
          </a:p>
        </p:txBody>
      </p:sp>
      <p:sp>
        <p:nvSpPr>
          <p:cNvPr id="2295" name="Line"/>
          <p:cNvSpPr/>
          <p:nvPr/>
        </p:nvSpPr>
        <p:spPr>
          <a:xfrm>
            <a:off x="6151191" y="8283489"/>
            <a:ext cx="1270001"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296" name="Homomorphic Encryptor"/>
          <p:cNvSpPr/>
          <p:nvPr/>
        </p:nvSpPr>
        <p:spPr>
          <a:xfrm>
            <a:off x="7702169" y="7299985"/>
            <a:ext cx="5390117" cy="1967009"/>
          </a:xfrm>
          <a:prstGeom prst="roundRect">
            <a:avLst>
              <a:gd name="adj" fmla="val 9685"/>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p>
            <a:pPr>
              <a:lnSpc>
                <a:spcPct val="50000"/>
              </a:lnSpc>
              <a:defRPr sz="4800" baseline="-22916">
                <a:solidFill>
                  <a:srgbClr val="FFFFFF"/>
                </a:solidFill>
              </a:defRPr>
            </a:pPr>
            <a:r>
              <a:t>Homomorphic</a:t>
            </a:r>
            <a:br/>
            <a:r>
              <a:t>Encryptor</a:t>
            </a:r>
          </a:p>
        </p:txBody>
      </p:sp>
      <p:sp>
        <p:nvSpPr>
          <p:cNvPr id="2297" name="Line"/>
          <p:cNvSpPr/>
          <p:nvPr/>
        </p:nvSpPr>
        <p:spPr>
          <a:xfrm>
            <a:off x="13505112" y="8283489"/>
            <a:ext cx="1270001"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298" name="Cypher B"/>
          <p:cNvSpPr txBox="1"/>
          <p:nvPr/>
        </p:nvSpPr>
        <p:spPr>
          <a:xfrm>
            <a:off x="14959730" y="7443460"/>
            <a:ext cx="4433144"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Cypher B </a:t>
            </a:r>
          </a:p>
        </p:txBody>
      </p:sp>
      <p:sp>
        <p:nvSpPr>
          <p:cNvPr id="2299" name="100100110"/>
          <p:cNvSpPr txBox="1"/>
          <p:nvPr/>
        </p:nvSpPr>
        <p:spPr>
          <a:xfrm>
            <a:off x="15987424" y="8491210"/>
            <a:ext cx="2377753"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100100110</a:t>
            </a:r>
          </a:p>
        </p:txBody>
      </p:sp>
      <p:sp>
        <p:nvSpPr>
          <p:cNvPr id="2300"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2"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303"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304"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sp>
        <p:nvSpPr>
          <p:cNvPr id="2305" name="3"/>
          <p:cNvSpPr txBox="1"/>
          <p:nvPr/>
        </p:nvSpPr>
        <p:spPr>
          <a:xfrm>
            <a:off x="6367767" y="4201652"/>
            <a:ext cx="556166" cy="10502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6400">
                <a:solidFill>
                  <a:srgbClr val="FFFFFF"/>
                </a:solidFill>
              </a:defRPr>
            </a:lvl1pPr>
          </a:lstStyle>
          <a:p>
            <a:r>
              <a:t>3</a:t>
            </a:r>
          </a:p>
        </p:txBody>
      </p:sp>
      <p:sp>
        <p:nvSpPr>
          <p:cNvPr id="2306" name="Line"/>
          <p:cNvSpPr/>
          <p:nvPr/>
        </p:nvSpPr>
        <p:spPr>
          <a:xfrm>
            <a:off x="7147384" y="4726789"/>
            <a:ext cx="1062520"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07" name="Homomorphic Encryptor"/>
          <p:cNvSpPr/>
          <p:nvPr/>
        </p:nvSpPr>
        <p:spPr>
          <a:xfrm>
            <a:off x="8444977" y="3903960"/>
            <a:ext cx="4509527" cy="1645657"/>
          </a:xfrm>
          <a:prstGeom prst="roundRect">
            <a:avLst>
              <a:gd name="adj" fmla="val 9685"/>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p>
            <a:pPr>
              <a:lnSpc>
                <a:spcPct val="50000"/>
              </a:lnSpc>
              <a:defRPr sz="3800" baseline="-28947">
                <a:solidFill>
                  <a:srgbClr val="FFFFFF"/>
                </a:solidFill>
              </a:defRPr>
            </a:pPr>
            <a:r>
              <a:t>Homomorphic</a:t>
            </a:r>
            <a:br/>
            <a:r>
              <a:t>Encryptor</a:t>
            </a:r>
          </a:p>
        </p:txBody>
      </p:sp>
      <p:sp>
        <p:nvSpPr>
          <p:cNvPr id="2308" name="Line"/>
          <p:cNvSpPr/>
          <p:nvPr/>
        </p:nvSpPr>
        <p:spPr>
          <a:xfrm>
            <a:off x="13299887" y="4726789"/>
            <a:ext cx="1062519"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09" name="Cypher A"/>
          <p:cNvSpPr txBox="1"/>
          <p:nvPr/>
        </p:nvSpPr>
        <p:spPr>
          <a:xfrm>
            <a:off x="14707789" y="3998243"/>
            <a:ext cx="3327044" cy="10502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5700">
                <a:solidFill>
                  <a:srgbClr val="FFFFFF"/>
                </a:solidFill>
              </a:defRPr>
            </a:lvl1pPr>
          </a:lstStyle>
          <a:p>
            <a:r>
              <a:t>Cypher A</a:t>
            </a:r>
          </a:p>
        </p:txBody>
      </p:sp>
      <p:sp>
        <p:nvSpPr>
          <p:cNvPr id="2310" name="0010110101"/>
          <p:cNvSpPr txBox="1"/>
          <p:nvPr/>
        </p:nvSpPr>
        <p:spPr>
          <a:xfrm>
            <a:off x="15308896" y="4887697"/>
            <a:ext cx="2124826" cy="56763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900">
                <a:solidFill>
                  <a:srgbClr val="FFFFFF"/>
                </a:solidFill>
              </a:defRPr>
            </a:lvl1pPr>
          </a:lstStyle>
          <a:p>
            <a:r>
              <a:t>0010110101</a:t>
            </a:r>
          </a:p>
        </p:txBody>
      </p:sp>
      <p:sp>
        <p:nvSpPr>
          <p:cNvPr id="2311" name="5"/>
          <p:cNvSpPr txBox="1"/>
          <p:nvPr/>
        </p:nvSpPr>
        <p:spPr>
          <a:xfrm>
            <a:off x="6367002" y="6332863"/>
            <a:ext cx="557696" cy="10502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6400">
                <a:solidFill>
                  <a:srgbClr val="FFFFFF"/>
                </a:solidFill>
              </a:defRPr>
            </a:lvl1pPr>
          </a:lstStyle>
          <a:p>
            <a:r>
              <a:t>5</a:t>
            </a:r>
          </a:p>
        </p:txBody>
      </p:sp>
      <p:sp>
        <p:nvSpPr>
          <p:cNvPr id="2312" name="Line"/>
          <p:cNvSpPr/>
          <p:nvPr/>
        </p:nvSpPr>
        <p:spPr>
          <a:xfrm>
            <a:off x="7147384" y="6858000"/>
            <a:ext cx="1062520" cy="0"/>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13" name="Homomorphic Encryptor"/>
          <p:cNvSpPr/>
          <p:nvPr/>
        </p:nvSpPr>
        <p:spPr>
          <a:xfrm>
            <a:off x="8444977" y="6035171"/>
            <a:ext cx="4509527" cy="1645657"/>
          </a:xfrm>
          <a:prstGeom prst="roundRect">
            <a:avLst>
              <a:gd name="adj" fmla="val 9685"/>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p>
            <a:pPr>
              <a:lnSpc>
                <a:spcPct val="50000"/>
              </a:lnSpc>
              <a:defRPr sz="3800" baseline="-28947">
                <a:solidFill>
                  <a:srgbClr val="FFFFFF"/>
                </a:solidFill>
              </a:defRPr>
            </a:pPr>
            <a:r>
              <a:t>Homomorphic</a:t>
            </a:r>
            <a:br/>
            <a:r>
              <a:t>Encryptor</a:t>
            </a:r>
          </a:p>
        </p:txBody>
      </p:sp>
      <p:sp>
        <p:nvSpPr>
          <p:cNvPr id="2314" name="Line"/>
          <p:cNvSpPr/>
          <p:nvPr/>
        </p:nvSpPr>
        <p:spPr>
          <a:xfrm>
            <a:off x="13299887" y="6858000"/>
            <a:ext cx="1062519" cy="0"/>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15" name="Cypher B"/>
          <p:cNvSpPr txBox="1"/>
          <p:nvPr/>
        </p:nvSpPr>
        <p:spPr>
          <a:xfrm>
            <a:off x="14611779" y="6129454"/>
            <a:ext cx="3519062" cy="10502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5700">
                <a:solidFill>
                  <a:srgbClr val="FFFFFF"/>
                </a:solidFill>
              </a:defRPr>
            </a:lvl1pPr>
          </a:lstStyle>
          <a:p>
            <a:r>
              <a:t>Cypher B </a:t>
            </a:r>
          </a:p>
        </p:txBody>
      </p:sp>
      <p:sp>
        <p:nvSpPr>
          <p:cNvPr id="2316" name="100100110"/>
          <p:cNvSpPr txBox="1"/>
          <p:nvPr/>
        </p:nvSpPr>
        <p:spPr>
          <a:xfrm>
            <a:off x="15386736" y="7018909"/>
            <a:ext cx="1969146" cy="56763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900">
                <a:solidFill>
                  <a:srgbClr val="FFFFFF"/>
                </a:solidFill>
              </a:defRPr>
            </a:lvl1pPr>
          </a:lstStyle>
          <a:p>
            <a:r>
              <a:t>100100110</a:t>
            </a:r>
          </a:p>
        </p:txBody>
      </p:sp>
      <p:sp>
        <p:nvSpPr>
          <p:cNvPr id="2317" name="2xCypher A"/>
          <p:cNvSpPr txBox="1"/>
          <p:nvPr/>
        </p:nvSpPr>
        <p:spPr>
          <a:xfrm>
            <a:off x="5525315" y="8185635"/>
            <a:ext cx="4509527" cy="10502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r">
              <a:defRPr sz="6400">
                <a:solidFill>
                  <a:srgbClr val="FFFFFF"/>
                </a:solidFill>
              </a:defRPr>
            </a:lvl1pPr>
          </a:lstStyle>
          <a:p>
            <a:r>
              <a:t>2xCypher A</a:t>
            </a:r>
          </a:p>
        </p:txBody>
      </p:sp>
      <p:sp>
        <p:nvSpPr>
          <p:cNvPr id="2318" name="Line"/>
          <p:cNvSpPr/>
          <p:nvPr/>
        </p:nvSpPr>
        <p:spPr>
          <a:xfrm>
            <a:off x="10269915" y="8989211"/>
            <a:ext cx="1062520"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19" name="Homomorphic Decryptor"/>
          <p:cNvSpPr/>
          <p:nvPr/>
        </p:nvSpPr>
        <p:spPr>
          <a:xfrm>
            <a:off x="11567508" y="8166383"/>
            <a:ext cx="4509527" cy="1645657"/>
          </a:xfrm>
          <a:prstGeom prst="roundRect">
            <a:avLst>
              <a:gd name="adj" fmla="val 9685"/>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p>
            <a:pPr>
              <a:lnSpc>
                <a:spcPct val="50000"/>
              </a:lnSpc>
              <a:defRPr sz="3800" baseline="-28947">
                <a:solidFill>
                  <a:srgbClr val="FFFFFF"/>
                </a:solidFill>
              </a:defRPr>
            </a:pPr>
            <a:r>
              <a:t>Homomorphic</a:t>
            </a:r>
            <a:br/>
            <a:r>
              <a:t>Decryptor</a:t>
            </a:r>
          </a:p>
        </p:txBody>
      </p:sp>
      <p:sp>
        <p:nvSpPr>
          <p:cNvPr id="2320" name="Line"/>
          <p:cNvSpPr/>
          <p:nvPr/>
        </p:nvSpPr>
        <p:spPr>
          <a:xfrm>
            <a:off x="16422419" y="8989211"/>
            <a:ext cx="1062519"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21" name="6"/>
          <p:cNvSpPr txBox="1"/>
          <p:nvPr/>
        </p:nvSpPr>
        <p:spPr>
          <a:xfrm>
            <a:off x="17609624" y="8421902"/>
            <a:ext cx="1249062" cy="105027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6400">
                <a:solidFill>
                  <a:srgbClr val="FFFFFF"/>
                </a:solidFill>
              </a:defRPr>
            </a:lvl1pPr>
          </a:lstStyle>
          <a:p>
            <a:r>
              <a:t>6</a:t>
            </a:r>
          </a:p>
        </p:txBody>
      </p:sp>
      <p:sp>
        <p:nvSpPr>
          <p:cNvPr id="2322" name="0020220202"/>
          <p:cNvSpPr txBox="1"/>
          <p:nvPr/>
        </p:nvSpPr>
        <p:spPr>
          <a:xfrm>
            <a:off x="6199481" y="9225150"/>
            <a:ext cx="2902586" cy="56763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900">
                <a:solidFill>
                  <a:srgbClr val="FFFFFF"/>
                </a:solidFill>
              </a:defRPr>
            </a:lvl1pPr>
          </a:lstStyle>
          <a:p>
            <a:r>
              <a:t>0020220202</a:t>
            </a:r>
          </a:p>
        </p:txBody>
      </p:sp>
      <p:sp>
        <p:nvSpPr>
          <p:cNvPr id="2323"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5"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326"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327"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sp>
        <p:nvSpPr>
          <p:cNvPr id="2328" name="3"/>
          <p:cNvSpPr txBox="1"/>
          <p:nvPr/>
        </p:nvSpPr>
        <p:spPr>
          <a:xfrm>
            <a:off x="6367767" y="3686111"/>
            <a:ext cx="556166" cy="10502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6400">
                <a:solidFill>
                  <a:srgbClr val="FFFFFF"/>
                </a:solidFill>
              </a:defRPr>
            </a:lvl1pPr>
          </a:lstStyle>
          <a:p>
            <a:r>
              <a:t>3</a:t>
            </a:r>
          </a:p>
        </p:txBody>
      </p:sp>
      <p:sp>
        <p:nvSpPr>
          <p:cNvPr id="2329" name="Line"/>
          <p:cNvSpPr/>
          <p:nvPr/>
        </p:nvSpPr>
        <p:spPr>
          <a:xfrm>
            <a:off x="7147384" y="4211247"/>
            <a:ext cx="1062520"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30" name="Homomorphic Encryptor"/>
          <p:cNvSpPr/>
          <p:nvPr/>
        </p:nvSpPr>
        <p:spPr>
          <a:xfrm>
            <a:off x="8444977" y="3388419"/>
            <a:ext cx="4509527" cy="1645657"/>
          </a:xfrm>
          <a:prstGeom prst="roundRect">
            <a:avLst>
              <a:gd name="adj" fmla="val 9685"/>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p>
            <a:pPr>
              <a:lnSpc>
                <a:spcPct val="50000"/>
              </a:lnSpc>
              <a:defRPr sz="3800" baseline="-28947">
                <a:solidFill>
                  <a:srgbClr val="FFFFFF"/>
                </a:solidFill>
              </a:defRPr>
            </a:pPr>
            <a:r>
              <a:t>Homomorphic</a:t>
            </a:r>
            <a:br/>
            <a:r>
              <a:t>Encryptor</a:t>
            </a:r>
          </a:p>
        </p:txBody>
      </p:sp>
      <p:sp>
        <p:nvSpPr>
          <p:cNvPr id="2331" name="Line"/>
          <p:cNvSpPr/>
          <p:nvPr/>
        </p:nvSpPr>
        <p:spPr>
          <a:xfrm>
            <a:off x="13299887" y="4211247"/>
            <a:ext cx="1062519"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32" name="Cypher A"/>
          <p:cNvSpPr txBox="1"/>
          <p:nvPr/>
        </p:nvSpPr>
        <p:spPr>
          <a:xfrm>
            <a:off x="14707789" y="3482702"/>
            <a:ext cx="3327044" cy="10502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5700">
                <a:solidFill>
                  <a:srgbClr val="FFFFFF"/>
                </a:solidFill>
              </a:defRPr>
            </a:lvl1pPr>
          </a:lstStyle>
          <a:p>
            <a:r>
              <a:t>Cypher A</a:t>
            </a:r>
          </a:p>
        </p:txBody>
      </p:sp>
      <p:sp>
        <p:nvSpPr>
          <p:cNvPr id="2333" name="0010110101"/>
          <p:cNvSpPr txBox="1"/>
          <p:nvPr/>
        </p:nvSpPr>
        <p:spPr>
          <a:xfrm>
            <a:off x="15308896" y="4372156"/>
            <a:ext cx="2124826" cy="56763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900">
                <a:solidFill>
                  <a:srgbClr val="FFFFFF"/>
                </a:solidFill>
              </a:defRPr>
            </a:lvl1pPr>
          </a:lstStyle>
          <a:p>
            <a:r>
              <a:t>0010110101</a:t>
            </a:r>
          </a:p>
        </p:txBody>
      </p:sp>
      <p:sp>
        <p:nvSpPr>
          <p:cNvPr id="2334" name="5"/>
          <p:cNvSpPr txBox="1"/>
          <p:nvPr/>
        </p:nvSpPr>
        <p:spPr>
          <a:xfrm>
            <a:off x="6367002" y="5817322"/>
            <a:ext cx="557696" cy="10502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6400">
                <a:solidFill>
                  <a:srgbClr val="FFFFFF"/>
                </a:solidFill>
              </a:defRPr>
            </a:lvl1pPr>
          </a:lstStyle>
          <a:p>
            <a:r>
              <a:t>5</a:t>
            </a:r>
          </a:p>
        </p:txBody>
      </p:sp>
      <p:sp>
        <p:nvSpPr>
          <p:cNvPr id="2335" name="Line"/>
          <p:cNvSpPr/>
          <p:nvPr/>
        </p:nvSpPr>
        <p:spPr>
          <a:xfrm>
            <a:off x="7147384" y="6342458"/>
            <a:ext cx="1062520"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36" name="Homomorphic Encryptor"/>
          <p:cNvSpPr/>
          <p:nvPr/>
        </p:nvSpPr>
        <p:spPr>
          <a:xfrm>
            <a:off x="8444977" y="5519630"/>
            <a:ext cx="4509527" cy="1645657"/>
          </a:xfrm>
          <a:prstGeom prst="roundRect">
            <a:avLst>
              <a:gd name="adj" fmla="val 9685"/>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p>
            <a:pPr>
              <a:lnSpc>
                <a:spcPct val="50000"/>
              </a:lnSpc>
              <a:defRPr sz="3800" baseline="-28947">
                <a:solidFill>
                  <a:srgbClr val="FFFFFF"/>
                </a:solidFill>
              </a:defRPr>
            </a:pPr>
            <a:r>
              <a:t>Homomorphic</a:t>
            </a:r>
            <a:br/>
            <a:r>
              <a:t>Encryptor</a:t>
            </a:r>
          </a:p>
        </p:txBody>
      </p:sp>
      <p:sp>
        <p:nvSpPr>
          <p:cNvPr id="2337" name="Line"/>
          <p:cNvSpPr/>
          <p:nvPr/>
        </p:nvSpPr>
        <p:spPr>
          <a:xfrm>
            <a:off x="13299887" y="6342458"/>
            <a:ext cx="1062519"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38" name="Cypher B"/>
          <p:cNvSpPr txBox="1"/>
          <p:nvPr/>
        </p:nvSpPr>
        <p:spPr>
          <a:xfrm>
            <a:off x="14611779" y="5613913"/>
            <a:ext cx="3519062" cy="10502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5700">
                <a:solidFill>
                  <a:srgbClr val="FFFFFF"/>
                </a:solidFill>
              </a:defRPr>
            </a:lvl1pPr>
          </a:lstStyle>
          <a:p>
            <a:r>
              <a:t>Cypher B </a:t>
            </a:r>
          </a:p>
        </p:txBody>
      </p:sp>
      <p:sp>
        <p:nvSpPr>
          <p:cNvPr id="2339" name="100100110"/>
          <p:cNvSpPr txBox="1"/>
          <p:nvPr/>
        </p:nvSpPr>
        <p:spPr>
          <a:xfrm>
            <a:off x="15386736" y="6503368"/>
            <a:ext cx="1969146" cy="56763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900">
                <a:solidFill>
                  <a:srgbClr val="FFFFFF"/>
                </a:solidFill>
              </a:defRPr>
            </a:lvl1pPr>
          </a:lstStyle>
          <a:p>
            <a:r>
              <a:t>100100110</a:t>
            </a:r>
          </a:p>
        </p:txBody>
      </p:sp>
      <p:sp>
        <p:nvSpPr>
          <p:cNvPr id="2340" name="2xCypher A"/>
          <p:cNvSpPr txBox="1"/>
          <p:nvPr/>
        </p:nvSpPr>
        <p:spPr>
          <a:xfrm>
            <a:off x="5525315" y="7670093"/>
            <a:ext cx="4509527" cy="105027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r">
              <a:defRPr sz="6400">
                <a:solidFill>
                  <a:srgbClr val="FFFFFF"/>
                </a:solidFill>
              </a:defRPr>
            </a:lvl1pPr>
          </a:lstStyle>
          <a:p>
            <a:r>
              <a:t>2xCypher A</a:t>
            </a:r>
          </a:p>
        </p:txBody>
      </p:sp>
      <p:sp>
        <p:nvSpPr>
          <p:cNvPr id="2341" name="Line"/>
          <p:cNvSpPr/>
          <p:nvPr/>
        </p:nvSpPr>
        <p:spPr>
          <a:xfrm>
            <a:off x="10269915" y="8473670"/>
            <a:ext cx="1062520"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42" name="Homomorphic Decryptor"/>
          <p:cNvSpPr/>
          <p:nvPr/>
        </p:nvSpPr>
        <p:spPr>
          <a:xfrm>
            <a:off x="11567508" y="7650842"/>
            <a:ext cx="4509527" cy="1645656"/>
          </a:xfrm>
          <a:prstGeom prst="roundRect">
            <a:avLst>
              <a:gd name="adj" fmla="val 9685"/>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p>
            <a:pPr>
              <a:lnSpc>
                <a:spcPct val="50000"/>
              </a:lnSpc>
              <a:defRPr sz="3800" baseline="-28947">
                <a:solidFill>
                  <a:srgbClr val="FFFFFF"/>
                </a:solidFill>
              </a:defRPr>
            </a:pPr>
            <a:r>
              <a:t>Homomorphic</a:t>
            </a:r>
            <a:br/>
            <a:r>
              <a:t>Decryptor</a:t>
            </a:r>
          </a:p>
        </p:txBody>
      </p:sp>
      <p:sp>
        <p:nvSpPr>
          <p:cNvPr id="2343" name="Line"/>
          <p:cNvSpPr/>
          <p:nvPr/>
        </p:nvSpPr>
        <p:spPr>
          <a:xfrm>
            <a:off x="16422419" y="8473670"/>
            <a:ext cx="1062519"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44" name="6"/>
          <p:cNvSpPr txBox="1"/>
          <p:nvPr/>
        </p:nvSpPr>
        <p:spPr>
          <a:xfrm>
            <a:off x="17609624" y="7906361"/>
            <a:ext cx="1249062" cy="10502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6400">
                <a:solidFill>
                  <a:srgbClr val="FFFFFF"/>
                </a:solidFill>
              </a:defRPr>
            </a:lvl1pPr>
          </a:lstStyle>
          <a:p>
            <a:r>
              <a:t>6</a:t>
            </a:r>
          </a:p>
        </p:txBody>
      </p:sp>
      <p:sp>
        <p:nvSpPr>
          <p:cNvPr id="2345" name="0020220202"/>
          <p:cNvSpPr txBox="1"/>
          <p:nvPr/>
        </p:nvSpPr>
        <p:spPr>
          <a:xfrm>
            <a:off x="6199481" y="8709608"/>
            <a:ext cx="2902586" cy="56763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900">
                <a:solidFill>
                  <a:srgbClr val="FFFFFF"/>
                </a:solidFill>
              </a:defRPr>
            </a:lvl1pPr>
          </a:lstStyle>
          <a:p>
            <a:r>
              <a:t>0020220202</a:t>
            </a:r>
          </a:p>
        </p:txBody>
      </p:sp>
      <p:sp>
        <p:nvSpPr>
          <p:cNvPr id="2346" name="Cypher A + Cypher B"/>
          <p:cNvSpPr txBox="1"/>
          <p:nvPr/>
        </p:nvSpPr>
        <p:spPr>
          <a:xfrm>
            <a:off x="3745274" y="9751200"/>
            <a:ext cx="8069609" cy="10502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lgn="r">
              <a:defRPr sz="6400">
                <a:solidFill>
                  <a:srgbClr val="FFFFFF"/>
                </a:solidFill>
              </a:defRPr>
            </a:lvl1pPr>
          </a:lstStyle>
          <a:p>
            <a:r>
              <a:t>Cypher A + Cypher B</a:t>
            </a:r>
          </a:p>
        </p:txBody>
      </p:sp>
      <p:sp>
        <p:nvSpPr>
          <p:cNvPr id="2347" name="Line"/>
          <p:cNvSpPr/>
          <p:nvPr/>
        </p:nvSpPr>
        <p:spPr>
          <a:xfrm>
            <a:off x="12049956" y="10554776"/>
            <a:ext cx="1062520"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48" name="Homomorphic Decryptor"/>
          <p:cNvSpPr/>
          <p:nvPr/>
        </p:nvSpPr>
        <p:spPr>
          <a:xfrm>
            <a:off x="13347549" y="9731948"/>
            <a:ext cx="4509527" cy="1645656"/>
          </a:xfrm>
          <a:prstGeom prst="roundRect">
            <a:avLst>
              <a:gd name="adj" fmla="val 9685"/>
            </a:avLst>
          </a:prstGeom>
          <a:gradFill>
            <a:gsLst>
              <a:gs pos="0">
                <a:srgbClr val="FFFFFF">
                  <a:alpha val="2310"/>
                </a:srgbClr>
              </a:gs>
              <a:gs pos="99598">
                <a:srgbClr val="FFFFFF">
                  <a:alpha val="50000"/>
                </a:srgbClr>
              </a:gs>
            </a:gsLst>
            <a:path>
              <a:fillToRect l="49804" t="53405" r="50195" b="46594"/>
            </a:path>
          </a:gradFill>
          <a:ln w="12700">
            <a:miter lim="400000"/>
          </a:ln>
          <a:extLst>
            <a:ext uri="{C572A759-6A51-4108-AA02-DFA0A04FC94B}">
              <ma14:wrappingTextBoxFlag xmlns="" xmlns:ma14="http://schemas.microsoft.com/office/mac/drawingml/2011/main" val="1"/>
            </a:ext>
          </a:extLst>
        </p:spPr>
        <p:txBody>
          <a:bodyPr lIns="0" tIns="0" rIns="0" bIns="0" anchor="ctr"/>
          <a:lstStyle/>
          <a:p>
            <a:pPr>
              <a:lnSpc>
                <a:spcPct val="50000"/>
              </a:lnSpc>
              <a:defRPr sz="3800" baseline="-28947">
                <a:solidFill>
                  <a:srgbClr val="FFFFFF"/>
                </a:solidFill>
              </a:defRPr>
            </a:pPr>
            <a:r>
              <a:t>Homomorphic</a:t>
            </a:r>
            <a:br/>
            <a:r>
              <a:t>Decryptor</a:t>
            </a:r>
          </a:p>
        </p:txBody>
      </p:sp>
      <p:sp>
        <p:nvSpPr>
          <p:cNvPr id="2349" name="Line"/>
          <p:cNvSpPr/>
          <p:nvPr/>
        </p:nvSpPr>
        <p:spPr>
          <a:xfrm>
            <a:off x="18202459" y="10554776"/>
            <a:ext cx="1062520" cy="1"/>
          </a:xfrm>
          <a:prstGeom prst="line">
            <a:avLst/>
          </a:prstGeom>
          <a:ln w="101600">
            <a:solidFill>
              <a:srgbClr val="FFFFFF"/>
            </a:solidFill>
            <a:miter lim="400000"/>
            <a:tailEnd type="triangle"/>
          </a:ln>
        </p:spPr>
        <p:txBody>
          <a:bodyPr lIns="0" tIns="0" rIns="0" bIns="0" anchor="ctr"/>
          <a:lstStyle/>
          <a:p>
            <a:pPr>
              <a:lnSpc>
                <a:spcPct val="70000"/>
              </a:lnSpc>
              <a:defRPr sz="3200">
                <a:solidFill>
                  <a:srgbClr val="FFFFFF"/>
                </a:solidFill>
              </a:defRPr>
            </a:pPr>
            <a:endParaRPr/>
          </a:p>
        </p:txBody>
      </p:sp>
      <p:sp>
        <p:nvSpPr>
          <p:cNvPr id="2350" name="8"/>
          <p:cNvSpPr txBox="1"/>
          <p:nvPr/>
        </p:nvSpPr>
        <p:spPr>
          <a:xfrm>
            <a:off x="19389664" y="9987468"/>
            <a:ext cx="1249062" cy="105027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6400">
                <a:solidFill>
                  <a:srgbClr val="FFFFFF"/>
                </a:solidFill>
              </a:defRPr>
            </a:lvl1pPr>
          </a:lstStyle>
          <a:p>
            <a:r>
              <a:t>8</a:t>
            </a:r>
          </a:p>
        </p:txBody>
      </p:sp>
      <p:sp>
        <p:nvSpPr>
          <p:cNvPr id="2351" name="1011110210"/>
          <p:cNvSpPr txBox="1"/>
          <p:nvPr/>
        </p:nvSpPr>
        <p:spPr>
          <a:xfrm>
            <a:off x="6328785" y="10790715"/>
            <a:ext cx="2902586" cy="56763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defRPr sz="2900">
                <a:solidFill>
                  <a:srgbClr val="FFFFFF"/>
                </a:solidFill>
              </a:defRPr>
            </a:lvl1pPr>
          </a:lstStyle>
          <a:p>
            <a:r>
              <a:t>1011110210</a:t>
            </a:r>
          </a:p>
        </p:txBody>
      </p:sp>
      <p:sp>
        <p:nvSpPr>
          <p:cNvPr id="2352"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4"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355"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356"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sp>
        <p:nvSpPr>
          <p:cNvPr id="2357"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
        <p:nvSpPr>
          <p:cNvPr id="2358" name="Partially Homomorphic Encryption (PHE) — you can only do some operations, such as addition or multiplication…"/>
          <p:cNvSpPr txBox="1">
            <a:spLocks noGrp="1"/>
          </p:cNvSpPr>
          <p:nvPr>
            <p:ph type="body" idx="4294967295"/>
          </p:nvPr>
        </p:nvSpPr>
        <p:spPr>
          <a:xfrm>
            <a:off x="1393082" y="2859968"/>
            <a:ext cx="21839577" cy="8656464"/>
          </a:xfrm>
          <a:prstGeom prst="rect">
            <a:avLst/>
          </a:prstGeom>
        </p:spPr>
        <p:txBody>
          <a:bodyPr/>
          <a:lstStyle/>
          <a:p>
            <a:pPr>
              <a:spcBef>
                <a:spcPts val="4000"/>
              </a:spcBef>
              <a:buClr>
                <a:srgbClr val="FFFFFF"/>
              </a:buClr>
              <a:defRPr>
                <a:solidFill>
                  <a:srgbClr val="FFFFFF">
                    <a:alpha val="99854"/>
                  </a:srgbClr>
                </a:solidFill>
              </a:defRPr>
            </a:pPr>
            <a:r>
              <a:rPr b="1"/>
              <a:t>Partially Homomorphic Encryption (PHE)</a:t>
            </a:r>
            <a:br>
              <a:rPr b="1"/>
            </a:br>
            <a:r>
              <a:rPr b="1"/>
              <a:t>— </a:t>
            </a:r>
            <a:r>
              <a:t>you can only do some operations, such as addition or multiplication</a:t>
            </a:r>
          </a:p>
          <a:p>
            <a:pPr>
              <a:spcBef>
                <a:spcPts val="4000"/>
              </a:spcBef>
              <a:buClr>
                <a:srgbClr val="FFFFFF"/>
              </a:buClr>
              <a:defRPr>
                <a:solidFill>
                  <a:srgbClr val="FFFFFF">
                    <a:alpha val="99854"/>
                  </a:srgbClr>
                </a:solidFill>
              </a:defRPr>
            </a:pPr>
            <a:r>
              <a:rPr b="1"/>
              <a:t>Somewhat Homomorphic Encryption (SHE)</a:t>
            </a:r>
            <a:br>
              <a:rPr b="1"/>
            </a:br>
            <a:r>
              <a:rPr b="1"/>
              <a:t>— </a:t>
            </a:r>
            <a:r>
              <a:t>you can do any operation, but only a few times</a:t>
            </a:r>
          </a:p>
          <a:p>
            <a:pPr>
              <a:spcBef>
                <a:spcPts val="4000"/>
              </a:spcBef>
              <a:buClr>
                <a:srgbClr val="FFFFFF"/>
              </a:buClr>
              <a:defRPr>
                <a:solidFill>
                  <a:srgbClr val="FFFFFF">
                    <a:alpha val="99854"/>
                  </a:srgbClr>
                </a:solidFill>
              </a:defRPr>
            </a:pPr>
            <a:r>
              <a:rPr b="1"/>
              <a:t>Fully Homomorphic Encryption (FHE)</a:t>
            </a:r>
            <a:br>
              <a:rPr b="1"/>
            </a:br>
            <a:r>
              <a:rPr b="1"/>
              <a:t>— </a:t>
            </a:r>
            <a:r>
              <a:t>unlimited number of any operation</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358">
                                            <p:txEl>
                                              <p:pRg st="1" end="1"/>
                                            </p:txEl>
                                          </p:spTgt>
                                        </p:tgtEl>
                                        <p:attrNameLst>
                                          <p:attrName>style.visibility</p:attrName>
                                        </p:attrNameLst>
                                      </p:cBhvr>
                                      <p:to>
                                        <p:strVal val="visible"/>
                                      </p:to>
                                    </p:set>
                                    <p:animEffect transition="in" filter="dissolve">
                                      <p:cBhvr>
                                        <p:cTn id="7" dur="499"/>
                                        <p:tgtEl>
                                          <p:spTgt spid="235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1" nodeType="clickEffect">
                                  <p:stCondLst>
                                    <p:cond delay="0"/>
                                  </p:stCondLst>
                                  <p:iterate>
                                    <p:tmAbs val="0"/>
                                  </p:iterate>
                                  <p:childTnLst>
                                    <p:set>
                                      <p:cBhvr>
                                        <p:cTn id="11" fill="hold"/>
                                        <p:tgtEl>
                                          <p:spTgt spid="2358">
                                            <p:txEl>
                                              <p:pRg st="2" end="2"/>
                                            </p:txEl>
                                          </p:spTgt>
                                        </p:tgtEl>
                                        <p:attrNameLst>
                                          <p:attrName>style.visibility</p:attrName>
                                        </p:attrNameLst>
                                      </p:cBhvr>
                                      <p:to>
                                        <p:strVal val="visible"/>
                                      </p:to>
                                    </p:set>
                                    <p:animEffect transition="in" filter="dissolve">
                                      <p:cBhvr>
                                        <p:cTn id="12" dur="499"/>
                                        <p:tgtEl>
                                          <p:spTgt spid="235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8" grpId="1" build="p" bldLvl="5" animBg="1" advAuto="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0"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361"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362"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grpSp>
        <p:nvGrpSpPr>
          <p:cNvPr id="2386" name="Group"/>
          <p:cNvGrpSpPr/>
          <p:nvPr/>
        </p:nvGrpSpPr>
        <p:grpSpPr>
          <a:xfrm>
            <a:off x="3198300" y="5773045"/>
            <a:ext cx="17987400" cy="2169434"/>
            <a:chOff x="0" y="0"/>
            <a:chExt cx="17987398" cy="2169433"/>
          </a:xfrm>
        </p:grpSpPr>
        <p:sp>
          <p:nvSpPr>
            <p:cNvPr id="2363" name="Shape 3568"/>
            <p:cNvSpPr/>
            <p:nvPr/>
          </p:nvSpPr>
          <p:spPr>
            <a:xfrm>
              <a:off x="413082" y="2131809"/>
              <a:ext cx="16855737" cy="1"/>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64" name="Shape 3569"/>
            <p:cNvSpPr/>
            <p:nvPr/>
          </p:nvSpPr>
          <p:spPr>
            <a:xfrm flipH="1">
              <a:off x="446313" y="1214295"/>
              <a:ext cx="1" cy="95513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65" name="Shape 3570"/>
            <p:cNvSpPr/>
            <p:nvPr/>
          </p:nvSpPr>
          <p:spPr>
            <a:xfrm>
              <a:off x="2125241" y="1214295"/>
              <a:ext cx="1" cy="95513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66" name="Shape 3571"/>
            <p:cNvSpPr/>
            <p:nvPr/>
          </p:nvSpPr>
          <p:spPr>
            <a:xfrm>
              <a:off x="3804168" y="1214295"/>
              <a:ext cx="1" cy="95513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67" name="Shape 3572"/>
            <p:cNvSpPr/>
            <p:nvPr/>
          </p:nvSpPr>
          <p:spPr>
            <a:xfrm>
              <a:off x="5483096" y="1214295"/>
              <a:ext cx="1" cy="95513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68" name="Shape 3573"/>
            <p:cNvSpPr/>
            <p:nvPr/>
          </p:nvSpPr>
          <p:spPr>
            <a:xfrm>
              <a:off x="7162023" y="1214295"/>
              <a:ext cx="1" cy="95513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69" name="Shape 3574"/>
            <p:cNvSpPr/>
            <p:nvPr/>
          </p:nvSpPr>
          <p:spPr>
            <a:xfrm>
              <a:off x="8840950" y="1214295"/>
              <a:ext cx="1" cy="95513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70" name="Shape 3575"/>
            <p:cNvSpPr/>
            <p:nvPr/>
          </p:nvSpPr>
          <p:spPr>
            <a:xfrm>
              <a:off x="10519877" y="1214295"/>
              <a:ext cx="1" cy="95513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71" name="Shape 3576"/>
            <p:cNvSpPr/>
            <p:nvPr/>
          </p:nvSpPr>
          <p:spPr>
            <a:xfrm>
              <a:off x="12198805" y="1214295"/>
              <a:ext cx="1" cy="95513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72" name="Shape 3577"/>
            <p:cNvSpPr/>
            <p:nvPr/>
          </p:nvSpPr>
          <p:spPr>
            <a:xfrm>
              <a:off x="13877732" y="1214295"/>
              <a:ext cx="1" cy="95513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73" name="Shape 3578"/>
            <p:cNvSpPr/>
            <p:nvPr/>
          </p:nvSpPr>
          <p:spPr>
            <a:xfrm>
              <a:off x="15556659" y="1214295"/>
              <a:ext cx="1" cy="95513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74" name="Shape 3579"/>
            <p:cNvSpPr/>
            <p:nvPr/>
          </p:nvSpPr>
          <p:spPr>
            <a:xfrm>
              <a:off x="17235588" y="1214295"/>
              <a:ext cx="1" cy="95513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75" name="Shape 3580"/>
            <p:cNvSpPr txBox="1"/>
            <p:nvPr/>
          </p:nvSpPr>
          <p:spPr>
            <a:xfrm>
              <a:off x="0" y="34616"/>
              <a:ext cx="892628" cy="13492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0</a:t>
              </a:r>
            </a:p>
          </p:txBody>
        </p:sp>
        <p:sp>
          <p:nvSpPr>
            <p:cNvPr id="2376" name="Shape 3581"/>
            <p:cNvSpPr txBox="1"/>
            <p:nvPr/>
          </p:nvSpPr>
          <p:spPr>
            <a:xfrm>
              <a:off x="1678925" y="16136"/>
              <a:ext cx="892628" cy="134921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1</a:t>
              </a:r>
            </a:p>
          </p:txBody>
        </p:sp>
        <p:sp>
          <p:nvSpPr>
            <p:cNvPr id="2377" name="Shape 3582"/>
            <p:cNvSpPr txBox="1"/>
            <p:nvPr/>
          </p:nvSpPr>
          <p:spPr>
            <a:xfrm>
              <a:off x="3357853" y="0"/>
              <a:ext cx="892629" cy="13492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2</a:t>
              </a:r>
            </a:p>
          </p:txBody>
        </p:sp>
        <p:sp>
          <p:nvSpPr>
            <p:cNvPr id="2378" name="Shape 3583"/>
            <p:cNvSpPr txBox="1"/>
            <p:nvPr/>
          </p:nvSpPr>
          <p:spPr>
            <a:xfrm>
              <a:off x="5036781" y="41514"/>
              <a:ext cx="892629" cy="134921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3</a:t>
              </a:r>
            </a:p>
          </p:txBody>
        </p:sp>
        <p:sp>
          <p:nvSpPr>
            <p:cNvPr id="2379" name="Shape 3584"/>
            <p:cNvSpPr txBox="1"/>
            <p:nvPr/>
          </p:nvSpPr>
          <p:spPr>
            <a:xfrm>
              <a:off x="6715708" y="23037"/>
              <a:ext cx="892629" cy="13492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4</a:t>
              </a:r>
            </a:p>
          </p:txBody>
        </p:sp>
        <p:sp>
          <p:nvSpPr>
            <p:cNvPr id="2380" name="Shape 3585"/>
            <p:cNvSpPr txBox="1"/>
            <p:nvPr/>
          </p:nvSpPr>
          <p:spPr>
            <a:xfrm>
              <a:off x="8394637" y="6898"/>
              <a:ext cx="892628" cy="134921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5</a:t>
              </a:r>
            </a:p>
          </p:txBody>
        </p:sp>
        <p:sp>
          <p:nvSpPr>
            <p:cNvPr id="2381" name="Shape 3586"/>
            <p:cNvSpPr txBox="1"/>
            <p:nvPr/>
          </p:nvSpPr>
          <p:spPr>
            <a:xfrm>
              <a:off x="10066746" y="36913"/>
              <a:ext cx="892629" cy="13492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6</a:t>
              </a:r>
            </a:p>
          </p:txBody>
        </p:sp>
        <p:sp>
          <p:nvSpPr>
            <p:cNvPr id="2382" name="Shape 3587"/>
            <p:cNvSpPr txBox="1"/>
            <p:nvPr/>
          </p:nvSpPr>
          <p:spPr>
            <a:xfrm>
              <a:off x="11752491" y="20774"/>
              <a:ext cx="892629" cy="13492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7</a:t>
              </a:r>
            </a:p>
          </p:txBody>
        </p:sp>
        <p:sp>
          <p:nvSpPr>
            <p:cNvPr id="2383" name="Shape 3588"/>
            <p:cNvSpPr txBox="1"/>
            <p:nvPr/>
          </p:nvSpPr>
          <p:spPr>
            <a:xfrm>
              <a:off x="13431420" y="62291"/>
              <a:ext cx="892626" cy="134921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8</a:t>
              </a:r>
            </a:p>
          </p:txBody>
        </p:sp>
        <p:sp>
          <p:nvSpPr>
            <p:cNvPr id="2384" name="Shape 3589"/>
            <p:cNvSpPr txBox="1"/>
            <p:nvPr/>
          </p:nvSpPr>
          <p:spPr>
            <a:xfrm>
              <a:off x="15096712" y="43811"/>
              <a:ext cx="892629" cy="13492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9</a:t>
              </a:r>
            </a:p>
          </p:txBody>
        </p:sp>
        <p:sp>
          <p:nvSpPr>
            <p:cNvPr id="2385" name="Shape 3590"/>
            <p:cNvSpPr txBox="1"/>
            <p:nvPr/>
          </p:nvSpPr>
          <p:spPr>
            <a:xfrm>
              <a:off x="16483778" y="27670"/>
              <a:ext cx="1503621" cy="134921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10</a:t>
              </a:r>
            </a:p>
          </p:txBody>
        </p:sp>
      </p:grpSp>
      <p:sp>
        <p:nvSpPr>
          <p:cNvPr id="2387"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9"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390"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391"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grpSp>
        <p:nvGrpSpPr>
          <p:cNvPr id="2415" name="Group"/>
          <p:cNvGrpSpPr/>
          <p:nvPr/>
        </p:nvGrpSpPr>
        <p:grpSpPr>
          <a:xfrm>
            <a:off x="4381070" y="3114384"/>
            <a:ext cx="15339202" cy="1850039"/>
            <a:chOff x="0" y="0"/>
            <a:chExt cx="15339200" cy="1850038"/>
          </a:xfrm>
        </p:grpSpPr>
        <p:sp>
          <p:nvSpPr>
            <p:cNvPr id="2392" name="Shape 3568"/>
            <p:cNvSpPr/>
            <p:nvPr/>
          </p:nvSpPr>
          <p:spPr>
            <a:xfrm>
              <a:off x="352266" y="1817953"/>
              <a:ext cx="14374148" cy="1"/>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93" name="Shape 3569"/>
            <p:cNvSpPr/>
            <p:nvPr/>
          </p:nvSpPr>
          <p:spPr>
            <a:xfrm flipH="1">
              <a:off x="380605"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94" name="Shape 3570"/>
            <p:cNvSpPr/>
            <p:nvPr/>
          </p:nvSpPr>
          <p:spPr>
            <a:xfrm>
              <a:off x="1812352"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95" name="Shape 3571"/>
            <p:cNvSpPr/>
            <p:nvPr/>
          </p:nvSpPr>
          <p:spPr>
            <a:xfrm>
              <a:off x="3244099"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96" name="Shape 3572"/>
            <p:cNvSpPr/>
            <p:nvPr/>
          </p:nvSpPr>
          <p:spPr>
            <a:xfrm>
              <a:off x="4675847"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97" name="Shape 3573"/>
            <p:cNvSpPr/>
            <p:nvPr/>
          </p:nvSpPr>
          <p:spPr>
            <a:xfrm>
              <a:off x="6107593"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98" name="Shape 3574"/>
            <p:cNvSpPr/>
            <p:nvPr/>
          </p:nvSpPr>
          <p:spPr>
            <a:xfrm>
              <a:off x="7539339"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399" name="Shape 3575"/>
            <p:cNvSpPr/>
            <p:nvPr/>
          </p:nvSpPr>
          <p:spPr>
            <a:xfrm>
              <a:off x="8971086"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00" name="Shape 3576"/>
            <p:cNvSpPr/>
            <p:nvPr/>
          </p:nvSpPr>
          <p:spPr>
            <a:xfrm>
              <a:off x="10402833"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01" name="Shape 3577"/>
            <p:cNvSpPr/>
            <p:nvPr/>
          </p:nvSpPr>
          <p:spPr>
            <a:xfrm>
              <a:off x="11834580"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02" name="Shape 3578"/>
            <p:cNvSpPr/>
            <p:nvPr/>
          </p:nvSpPr>
          <p:spPr>
            <a:xfrm>
              <a:off x="13266326"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03" name="Shape 3579"/>
            <p:cNvSpPr/>
            <p:nvPr/>
          </p:nvSpPr>
          <p:spPr>
            <a:xfrm>
              <a:off x="14698074"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04" name="Shape 3580"/>
            <p:cNvSpPr txBox="1"/>
            <p:nvPr/>
          </p:nvSpPr>
          <p:spPr>
            <a:xfrm>
              <a:off x="0" y="29519"/>
              <a:ext cx="761211"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0</a:t>
              </a:r>
            </a:p>
          </p:txBody>
        </p:sp>
        <p:sp>
          <p:nvSpPr>
            <p:cNvPr id="2405" name="Shape 3581"/>
            <p:cNvSpPr txBox="1"/>
            <p:nvPr/>
          </p:nvSpPr>
          <p:spPr>
            <a:xfrm>
              <a:off x="1431745" y="13760"/>
              <a:ext cx="761212" cy="115057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1</a:t>
              </a:r>
            </a:p>
          </p:txBody>
        </p:sp>
        <p:sp>
          <p:nvSpPr>
            <p:cNvPr id="2406" name="Shape 3582"/>
            <p:cNvSpPr txBox="1"/>
            <p:nvPr/>
          </p:nvSpPr>
          <p:spPr>
            <a:xfrm>
              <a:off x="2863493" y="0"/>
              <a:ext cx="761211"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2</a:t>
              </a:r>
            </a:p>
          </p:txBody>
        </p:sp>
        <p:sp>
          <p:nvSpPr>
            <p:cNvPr id="2407" name="Shape 3583"/>
            <p:cNvSpPr txBox="1"/>
            <p:nvPr/>
          </p:nvSpPr>
          <p:spPr>
            <a:xfrm>
              <a:off x="4295240" y="35402"/>
              <a:ext cx="761212"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3</a:t>
              </a:r>
            </a:p>
          </p:txBody>
        </p:sp>
        <p:sp>
          <p:nvSpPr>
            <p:cNvPr id="2408" name="Shape 3584"/>
            <p:cNvSpPr txBox="1"/>
            <p:nvPr/>
          </p:nvSpPr>
          <p:spPr>
            <a:xfrm>
              <a:off x="5726987" y="19645"/>
              <a:ext cx="761211"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4</a:t>
              </a:r>
            </a:p>
          </p:txBody>
        </p:sp>
        <p:sp>
          <p:nvSpPr>
            <p:cNvPr id="2409" name="Shape 3585"/>
            <p:cNvSpPr txBox="1"/>
            <p:nvPr/>
          </p:nvSpPr>
          <p:spPr>
            <a:xfrm>
              <a:off x="7158735" y="5883"/>
              <a:ext cx="761211"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5</a:t>
              </a:r>
            </a:p>
          </p:txBody>
        </p:sp>
        <p:sp>
          <p:nvSpPr>
            <p:cNvPr id="2410" name="Shape 3586"/>
            <p:cNvSpPr txBox="1"/>
            <p:nvPr/>
          </p:nvSpPr>
          <p:spPr>
            <a:xfrm>
              <a:off x="8584669" y="31478"/>
              <a:ext cx="761211"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6</a:t>
              </a:r>
            </a:p>
          </p:txBody>
        </p:sp>
        <p:sp>
          <p:nvSpPr>
            <p:cNvPr id="2411" name="Shape 3587"/>
            <p:cNvSpPr txBox="1"/>
            <p:nvPr/>
          </p:nvSpPr>
          <p:spPr>
            <a:xfrm>
              <a:off x="10022228" y="17715"/>
              <a:ext cx="761211"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7</a:t>
              </a:r>
            </a:p>
          </p:txBody>
        </p:sp>
        <p:sp>
          <p:nvSpPr>
            <p:cNvPr id="2412" name="Shape 3588"/>
            <p:cNvSpPr txBox="1"/>
            <p:nvPr/>
          </p:nvSpPr>
          <p:spPr>
            <a:xfrm>
              <a:off x="11453976" y="53120"/>
              <a:ext cx="761210"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8</a:t>
              </a:r>
            </a:p>
          </p:txBody>
        </p:sp>
        <p:sp>
          <p:nvSpPr>
            <p:cNvPr id="2413" name="Shape 3589"/>
            <p:cNvSpPr txBox="1"/>
            <p:nvPr/>
          </p:nvSpPr>
          <p:spPr>
            <a:xfrm>
              <a:off x="12874096" y="37361"/>
              <a:ext cx="761211"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9</a:t>
              </a:r>
            </a:p>
          </p:txBody>
        </p:sp>
        <p:sp>
          <p:nvSpPr>
            <p:cNvPr id="2414" name="Shape 3590"/>
            <p:cNvSpPr txBox="1"/>
            <p:nvPr/>
          </p:nvSpPr>
          <p:spPr>
            <a:xfrm>
              <a:off x="14056951" y="23597"/>
              <a:ext cx="1282250"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10</a:t>
              </a:r>
            </a:p>
          </p:txBody>
        </p:sp>
      </p:grpSp>
      <p:sp>
        <p:nvSpPr>
          <p:cNvPr id="2416" name="Plain Space"/>
          <p:cNvSpPr txBox="1"/>
          <p:nvPr/>
        </p:nvSpPr>
        <p:spPr>
          <a:xfrm>
            <a:off x="946872" y="3344587"/>
            <a:ext cx="2953939"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Plain</a:t>
            </a:r>
            <a:br/>
            <a:r>
              <a:t>Space</a:t>
            </a:r>
          </a:p>
        </p:txBody>
      </p:sp>
      <p:grpSp>
        <p:nvGrpSpPr>
          <p:cNvPr id="2441" name="Group"/>
          <p:cNvGrpSpPr/>
          <p:nvPr/>
        </p:nvGrpSpPr>
        <p:grpSpPr>
          <a:xfrm>
            <a:off x="946872" y="5348524"/>
            <a:ext cx="18773400" cy="2098513"/>
            <a:chOff x="0" y="0"/>
            <a:chExt cx="18773398" cy="2098512"/>
          </a:xfrm>
        </p:grpSpPr>
        <p:sp>
          <p:nvSpPr>
            <p:cNvPr id="2417" name="Shape 3568"/>
            <p:cNvSpPr/>
            <p:nvPr/>
          </p:nvSpPr>
          <p:spPr>
            <a:xfrm>
              <a:off x="3786464" y="1817953"/>
              <a:ext cx="14374148" cy="1"/>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18" name="Shape 3569"/>
            <p:cNvSpPr/>
            <p:nvPr/>
          </p:nvSpPr>
          <p:spPr>
            <a:xfrm>
              <a:off x="3814803"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19" name="Shape 3570"/>
            <p:cNvSpPr/>
            <p:nvPr/>
          </p:nvSpPr>
          <p:spPr>
            <a:xfrm>
              <a:off x="5246550"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20" name="Shape 3571"/>
            <p:cNvSpPr/>
            <p:nvPr/>
          </p:nvSpPr>
          <p:spPr>
            <a:xfrm>
              <a:off x="6678297"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21" name="Shape 3572"/>
            <p:cNvSpPr/>
            <p:nvPr/>
          </p:nvSpPr>
          <p:spPr>
            <a:xfrm>
              <a:off x="8110045"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22" name="Shape 3573"/>
            <p:cNvSpPr/>
            <p:nvPr/>
          </p:nvSpPr>
          <p:spPr>
            <a:xfrm>
              <a:off x="9541791"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23" name="Shape 3574"/>
            <p:cNvSpPr/>
            <p:nvPr/>
          </p:nvSpPr>
          <p:spPr>
            <a:xfrm>
              <a:off x="10973537"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24" name="Shape 3575"/>
            <p:cNvSpPr/>
            <p:nvPr/>
          </p:nvSpPr>
          <p:spPr>
            <a:xfrm>
              <a:off x="12405284"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25" name="Shape 3576"/>
            <p:cNvSpPr/>
            <p:nvPr/>
          </p:nvSpPr>
          <p:spPr>
            <a:xfrm>
              <a:off x="13837031"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26" name="Shape 3577"/>
            <p:cNvSpPr/>
            <p:nvPr/>
          </p:nvSpPr>
          <p:spPr>
            <a:xfrm>
              <a:off x="15268778"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27" name="Shape 3578"/>
            <p:cNvSpPr/>
            <p:nvPr/>
          </p:nvSpPr>
          <p:spPr>
            <a:xfrm>
              <a:off x="16700524"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28" name="Shape 3579"/>
            <p:cNvSpPr/>
            <p:nvPr/>
          </p:nvSpPr>
          <p:spPr>
            <a:xfrm>
              <a:off x="18132273"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29" name="Shape 3580"/>
            <p:cNvSpPr txBox="1"/>
            <p:nvPr/>
          </p:nvSpPr>
          <p:spPr>
            <a:xfrm>
              <a:off x="3434198" y="29519"/>
              <a:ext cx="761211"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0</a:t>
              </a:r>
            </a:p>
          </p:txBody>
        </p:sp>
        <p:sp>
          <p:nvSpPr>
            <p:cNvPr id="2430" name="Shape 3581"/>
            <p:cNvSpPr txBox="1"/>
            <p:nvPr/>
          </p:nvSpPr>
          <p:spPr>
            <a:xfrm>
              <a:off x="4739313" y="13760"/>
              <a:ext cx="1014473"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10</a:t>
              </a:r>
            </a:p>
          </p:txBody>
        </p:sp>
        <p:sp>
          <p:nvSpPr>
            <p:cNvPr id="2431" name="Shape 3582"/>
            <p:cNvSpPr txBox="1"/>
            <p:nvPr/>
          </p:nvSpPr>
          <p:spPr>
            <a:xfrm>
              <a:off x="6170207" y="0"/>
              <a:ext cx="1016179"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20</a:t>
              </a:r>
            </a:p>
          </p:txBody>
        </p:sp>
        <p:sp>
          <p:nvSpPr>
            <p:cNvPr id="2432" name="Shape 3583"/>
            <p:cNvSpPr txBox="1"/>
            <p:nvPr/>
          </p:nvSpPr>
          <p:spPr>
            <a:xfrm>
              <a:off x="7614642" y="35402"/>
              <a:ext cx="990805"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30</a:t>
              </a:r>
            </a:p>
          </p:txBody>
        </p:sp>
        <p:sp>
          <p:nvSpPr>
            <p:cNvPr id="2433" name="Shape 3584"/>
            <p:cNvSpPr txBox="1"/>
            <p:nvPr/>
          </p:nvSpPr>
          <p:spPr>
            <a:xfrm>
              <a:off x="9033702" y="19645"/>
              <a:ext cx="1016179"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40</a:t>
              </a:r>
            </a:p>
          </p:txBody>
        </p:sp>
        <p:sp>
          <p:nvSpPr>
            <p:cNvPr id="2434" name="Shape 3585"/>
            <p:cNvSpPr txBox="1"/>
            <p:nvPr/>
          </p:nvSpPr>
          <p:spPr>
            <a:xfrm>
              <a:off x="10465448" y="5882"/>
              <a:ext cx="1016179" cy="115057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50</a:t>
              </a:r>
            </a:p>
          </p:txBody>
        </p:sp>
        <p:sp>
          <p:nvSpPr>
            <p:cNvPr id="2435" name="Shape 3586"/>
            <p:cNvSpPr txBox="1"/>
            <p:nvPr/>
          </p:nvSpPr>
          <p:spPr>
            <a:xfrm>
              <a:off x="11848327" y="29519"/>
              <a:ext cx="1113915"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60</a:t>
              </a:r>
            </a:p>
          </p:txBody>
        </p:sp>
        <p:sp>
          <p:nvSpPr>
            <p:cNvPr id="2436" name="Shape 3587"/>
            <p:cNvSpPr txBox="1"/>
            <p:nvPr/>
          </p:nvSpPr>
          <p:spPr>
            <a:xfrm>
              <a:off x="13272174" y="17715"/>
              <a:ext cx="1129715" cy="115057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70</a:t>
              </a:r>
            </a:p>
          </p:txBody>
        </p:sp>
        <p:sp>
          <p:nvSpPr>
            <p:cNvPr id="2437" name="Shape 3588"/>
            <p:cNvSpPr txBox="1"/>
            <p:nvPr/>
          </p:nvSpPr>
          <p:spPr>
            <a:xfrm>
              <a:off x="14703922" y="53120"/>
              <a:ext cx="1129716"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80</a:t>
              </a:r>
            </a:p>
          </p:txBody>
        </p:sp>
        <p:sp>
          <p:nvSpPr>
            <p:cNvPr id="2438" name="Shape 3589"/>
            <p:cNvSpPr txBox="1"/>
            <p:nvPr/>
          </p:nvSpPr>
          <p:spPr>
            <a:xfrm>
              <a:off x="16124040" y="37361"/>
              <a:ext cx="1129716"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90</a:t>
              </a:r>
            </a:p>
          </p:txBody>
        </p:sp>
        <p:sp>
          <p:nvSpPr>
            <p:cNvPr id="2439" name="Shape 3590"/>
            <p:cNvSpPr txBox="1"/>
            <p:nvPr/>
          </p:nvSpPr>
          <p:spPr>
            <a:xfrm>
              <a:off x="17491149" y="23597"/>
              <a:ext cx="1282250"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100</a:t>
              </a:r>
            </a:p>
          </p:txBody>
        </p:sp>
        <p:sp>
          <p:nvSpPr>
            <p:cNvPr id="2440" name="Cypher Space"/>
            <p:cNvSpPr txBox="1"/>
            <p:nvPr/>
          </p:nvSpPr>
          <p:spPr>
            <a:xfrm>
              <a:off x="0" y="230203"/>
              <a:ext cx="2953938" cy="186831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noAutofit/>
            </a:bodyPr>
            <a:lstStyle/>
            <a:p>
              <a:pPr algn="r">
                <a:lnSpc>
                  <a:spcPct val="60000"/>
                </a:lnSpc>
                <a:defRPr sz="5500">
                  <a:solidFill>
                    <a:srgbClr val="FFFFFF"/>
                  </a:solidFill>
                </a:defRPr>
              </a:pPr>
              <a:r>
                <a:t>Cypher</a:t>
              </a:r>
              <a:br/>
              <a:r>
                <a:t>Space</a:t>
              </a:r>
            </a:p>
          </p:txBody>
        </p:sp>
      </p:grpSp>
      <p:sp>
        <p:nvSpPr>
          <p:cNvPr id="2442"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
        <p:nvSpPr>
          <p:cNvPr id="2443" name="Challenge: hide a number between 0 and 10 (our “plaintext”)…"/>
          <p:cNvSpPr txBox="1">
            <a:spLocks noGrp="1"/>
          </p:cNvSpPr>
          <p:nvPr>
            <p:ph type="body" sz="half" idx="4294967295"/>
          </p:nvPr>
        </p:nvSpPr>
        <p:spPr>
          <a:xfrm>
            <a:off x="1884092" y="8193497"/>
            <a:ext cx="21839577" cy="4297376"/>
          </a:xfrm>
          <a:prstGeom prst="rect">
            <a:avLst/>
          </a:prstGeom>
        </p:spPr>
        <p:txBody>
          <a:bodyPr/>
          <a:lstStyle/>
          <a:p>
            <a:pPr marL="0" indent="0" defTabSz="693419">
              <a:lnSpc>
                <a:spcPct val="50000"/>
              </a:lnSpc>
              <a:spcBef>
                <a:spcPts val="2500"/>
              </a:spcBef>
              <a:buClrTx/>
              <a:buSzTx/>
              <a:buNone/>
              <a:defRPr sz="5376">
                <a:solidFill>
                  <a:srgbClr val="FFFFFF">
                    <a:alpha val="99854"/>
                  </a:srgbClr>
                </a:solidFill>
              </a:defRPr>
            </a:pPr>
            <a:r>
              <a:rPr b="1"/>
              <a:t>Challenge: </a:t>
            </a:r>
            <a:r>
              <a:t>hide a number between 0 and 10 (our “plaintext”)</a:t>
            </a:r>
          </a:p>
          <a:p>
            <a:pPr marL="0" indent="0" defTabSz="693419">
              <a:lnSpc>
                <a:spcPct val="50000"/>
              </a:lnSpc>
              <a:spcBef>
                <a:spcPts val="2100"/>
              </a:spcBef>
              <a:buClrTx/>
              <a:buSzTx/>
              <a:buNone/>
              <a:defRPr sz="5376" b="1">
                <a:solidFill>
                  <a:srgbClr val="FFFFFF">
                    <a:alpha val="99854"/>
                  </a:srgbClr>
                </a:solidFill>
              </a:defRPr>
            </a:pPr>
            <a:r>
              <a:t>Constraints:</a:t>
            </a:r>
          </a:p>
          <a:p>
            <a:pPr marL="960119" indent="-896111" defTabSz="693419">
              <a:lnSpc>
                <a:spcPct val="80000"/>
              </a:lnSpc>
              <a:spcBef>
                <a:spcPts val="0"/>
              </a:spcBef>
              <a:buClr>
                <a:srgbClr val="FFFFFF"/>
              </a:buClr>
              <a:defRPr sz="5376">
                <a:solidFill>
                  <a:srgbClr val="FFFFFF">
                    <a:alpha val="99854"/>
                  </a:srgbClr>
                </a:solidFill>
              </a:defRPr>
            </a:pPr>
            <a:r>
              <a:t>Somewhere between 0 and 100 </a:t>
            </a:r>
          </a:p>
          <a:p>
            <a:pPr marL="960119" indent="-896111" defTabSz="693419">
              <a:lnSpc>
                <a:spcPct val="80000"/>
              </a:lnSpc>
              <a:spcBef>
                <a:spcPts val="0"/>
              </a:spcBef>
              <a:buClr>
                <a:srgbClr val="FFFFFF"/>
              </a:buClr>
              <a:defRPr sz="5376">
                <a:solidFill>
                  <a:srgbClr val="FFFFFF">
                    <a:alpha val="99854"/>
                  </a:srgbClr>
                </a:solidFill>
              </a:defRPr>
            </a:pPr>
            <a:r>
              <a:t>Only we know what it is </a:t>
            </a:r>
          </a:p>
          <a:p>
            <a:pPr marL="960119" indent="-896111" defTabSz="693419">
              <a:lnSpc>
                <a:spcPct val="80000"/>
              </a:lnSpc>
              <a:spcBef>
                <a:spcPts val="0"/>
              </a:spcBef>
              <a:buClr>
                <a:srgbClr val="FFFFFF"/>
              </a:buClr>
              <a:defRPr sz="5376">
                <a:solidFill>
                  <a:srgbClr val="FFFFFF">
                    <a:alpha val="99854"/>
                  </a:srgbClr>
                </a:solidFill>
              </a:defRPr>
            </a:pPr>
            <a:r>
              <a:t>You can add encrypted numbers together</a:t>
            </a:r>
            <a:br/>
            <a:endParaRP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443">
                                            <p:bg/>
                                          </p:spTgt>
                                        </p:tgtEl>
                                        <p:attrNameLst>
                                          <p:attrName>style.visibility</p:attrName>
                                        </p:attrNameLst>
                                      </p:cBhvr>
                                      <p:to>
                                        <p:strVal val="visible"/>
                                      </p:to>
                                    </p:set>
                                    <p:animEffect transition="in" filter="dissolve">
                                      <p:cBhvr>
                                        <p:cTn id="7" dur="499"/>
                                        <p:tgtEl>
                                          <p:spTgt spid="2443">
                                            <p:bg/>
                                          </p:spTgt>
                                        </p:tgtEl>
                                      </p:cBhvr>
                                    </p:animEffect>
                                  </p:childTnLst>
                                </p:cTn>
                              </p:par>
                              <p:par>
                                <p:cTn id="8" presetID="9" presetClass="entr" presetSubtype="0" fill="hold" grpId="1" nodeType="withEffect">
                                  <p:stCondLst>
                                    <p:cond delay="0"/>
                                  </p:stCondLst>
                                  <p:iterate>
                                    <p:tmAbs val="0"/>
                                  </p:iterate>
                                  <p:childTnLst>
                                    <p:set>
                                      <p:cBhvr>
                                        <p:cTn id="9" fill="hold"/>
                                        <p:tgtEl>
                                          <p:spTgt spid="2443">
                                            <p:txEl>
                                              <p:pRg st="0" end="0"/>
                                            </p:txEl>
                                          </p:spTgt>
                                        </p:tgtEl>
                                        <p:attrNameLst>
                                          <p:attrName>style.visibility</p:attrName>
                                        </p:attrNameLst>
                                      </p:cBhvr>
                                      <p:to>
                                        <p:strVal val="visible"/>
                                      </p:to>
                                    </p:set>
                                    <p:animEffect transition="in" filter="dissolve">
                                      <p:cBhvr>
                                        <p:cTn id="10" dur="499"/>
                                        <p:tgtEl>
                                          <p:spTgt spid="244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1" nodeType="clickEffect">
                                  <p:stCondLst>
                                    <p:cond delay="0"/>
                                  </p:stCondLst>
                                  <p:iterate>
                                    <p:tmAbs val="0"/>
                                  </p:iterate>
                                  <p:childTnLst>
                                    <p:set>
                                      <p:cBhvr>
                                        <p:cTn id="14" fill="hold"/>
                                        <p:tgtEl>
                                          <p:spTgt spid="2443">
                                            <p:txEl>
                                              <p:pRg st="1" end="1"/>
                                            </p:txEl>
                                          </p:spTgt>
                                        </p:tgtEl>
                                        <p:attrNameLst>
                                          <p:attrName>style.visibility</p:attrName>
                                        </p:attrNameLst>
                                      </p:cBhvr>
                                      <p:to>
                                        <p:strVal val="visible"/>
                                      </p:to>
                                    </p:set>
                                    <p:animEffect transition="in" filter="dissolve">
                                      <p:cBhvr>
                                        <p:cTn id="15" dur="499"/>
                                        <p:tgtEl>
                                          <p:spTgt spid="244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fill="hold" grpId="1" nodeType="clickEffect">
                                  <p:stCondLst>
                                    <p:cond delay="0"/>
                                  </p:stCondLst>
                                  <p:iterate>
                                    <p:tmAbs val="0"/>
                                  </p:iterate>
                                  <p:childTnLst>
                                    <p:set>
                                      <p:cBhvr>
                                        <p:cTn id="19" fill="hold"/>
                                        <p:tgtEl>
                                          <p:spTgt spid="2443">
                                            <p:txEl>
                                              <p:pRg st="2" end="2"/>
                                            </p:txEl>
                                          </p:spTgt>
                                        </p:tgtEl>
                                        <p:attrNameLst>
                                          <p:attrName>style.visibility</p:attrName>
                                        </p:attrNameLst>
                                      </p:cBhvr>
                                      <p:to>
                                        <p:strVal val="visible"/>
                                      </p:to>
                                    </p:set>
                                    <p:animEffect transition="in" filter="dissolve">
                                      <p:cBhvr>
                                        <p:cTn id="20" dur="499"/>
                                        <p:tgtEl>
                                          <p:spTgt spid="244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fill="hold" grpId="1" nodeType="clickEffect">
                                  <p:stCondLst>
                                    <p:cond delay="0"/>
                                  </p:stCondLst>
                                  <p:iterate>
                                    <p:tmAbs val="0"/>
                                  </p:iterate>
                                  <p:childTnLst>
                                    <p:set>
                                      <p:cBhvr>
                                        <p:cTn id="24" fill="hold"/>
                                        <p:tgtEl>
                                          <p:spTgt spid="2443">
                                            <p:txEl>
                                              <p:pRg st="3" end="3"/>
                                            </p:txEl>
                                          </p:spTgt>
                                        </p:tgtEl>
                                        <p:attrNameLst>
                                          <p:attrName>style.visibility</p:attrName>
                                        </p:attrNameLst>
                                      </p:cBhvr>
                                      <p:to>
                                        <p:strVal val="visible"/>
                                      </p:to>
                                    </p:set>
                                    <p:animEffect transition="in" filter="dissolve">
                                      <p:cBhvr>
                                        <p:cTn id="25" dur="499"/>
                                        <p:tgtEl>
                                          <p:spTgt spid="244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fill="hold" grpId="1" nodeType="clickEffect">
                                  <p:stCondLst>
                                    <p:cond delay="0"/>
                                  </p:stCondLst>
                                  <p:iterate>
                                    <p:tmAbs val="0"/>
                                  </p:iterate>
                                  <p:childTnLst>
                                    <p:set>
                                      <p:cBhvr>
                                        <p:cTn id="29" fill="hold"/>
                                        <p:tgtEl>
                                          <p:spTgt spid="2443">
                                            <p:txEl>
                                              <p:pRg st="4" end="4"/>
                                            </p:txEl>
                                          </p:spTgt>
                                        </p:tgtEl>
                                        <p:attrNameLst>
                                          <p:attrName>style.visibility</p:attrName>
                                        </p:attrNameLst>
                                      </p:cBhvr>
                                      <p:to>
                                        <p:strVal val="visible"/>
                                      </p:to>
                                    </p:set>
                                    <p:animEffect transition="in" filter="dissolve">
                                      <p:cBhvr>
                                        <p:cTn id="30" dur="499"/>
                                        <p:tgtEl>
                                          <p:spTgt spid="244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3" grpId="1" build="p" bldLvl="5" animBg="1" advAuto="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5"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446"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447"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grpSp>
        <p:nvGrpSpPr>
          <p:cNvPr id="2471" name="Group"/>
          <p:cNvGrpSpPr/>
          <p:nvPr/>
        </p:nvGrpSpPr>
        <p:grpSpPr>
          <a:xfrm>
            <a:off x="4381070" y="3114384"/>
            <a:ext cx="19036214" cy="1850039"/>
            <a:chOff x="0" y="0"/>
            <a:chExt cx="19036213" cy="1850038"/>
          </a:xfrm>
        </p:grpSpPr>
        <p:sp>
          <p:nvSpPr>
            <p:cNvPr id="2448" name="Shape 3568"/>
            <p:cNvSpPr/>
            <p:nvPr/>
          </p:nvSpPr>
          <p:spPr>
            <a:xfrm>
              <a:off x="437168" y="1817953"/>
              <a:ext cx="17838566" cy="1"/>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49" name="Shape 3569"/>
            <p:cNvSpPr/>
            <p:nvPr/>
          </p:nvSpPr>
          <p:spPr>
            <a:xfrm flipH="1">
              <a:off x="472337"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50" name="Shape 3570"/>
            <p:cNvSpPr/>
            <p:nvPr/>
          </p:nvSpPr>
          <p:spPr>
            <a:xfrm>
              <a:off x="2249160"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51" name="Shape 3571"/>
            <p:cNvSpPr/>
            <p:nvPr/>
          </p:nvSpPr>
          <p:spPr>
            <a:xfrm>
              <a:off x="4025983"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52" name="Shape 3572"/>
            <p:cNvSpPr/>
            <p:nvPr/>
          </p:nvSpPr>
          <p:spPr>
            <a:xfrm>
              <a:off x="5802807"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53" name="Shape 3573"/>
            <p:cNvSpPr/>
            <p:nvPr/>
          </p:nvSpPr>
          <p:spPr>
            <a:xfrm>
              <a:off x="7579628"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54" name="Shape 3574"/>
            <p:cNvSpPr/>
            <p:nvPr/>
          </p:nvSpPr>
          <p:spPr>
            <a:xfrm>
              <a:off x="9356451"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55" name="Shape 3575"/>
            <p:cNvSpPr/>
            <p:nvPr/>
          </p:nvSpPr>
          <p:spPr>
            <a:xfrm>
              <a:off x="11133273"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56" name="Shape 3576"/>
            <p:cNvSpPr/>
            <p:nvPr/>
          </p:nvSpPr>
          <p:spPr>
            <a:xfrm>
              <a:off x="12910095"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57" name="Shape 3577"/>
            <p:cNvSpPr/>
            <p:nvPr/>
          </p:nvSpPr>
          <p:spPr>
            <a:xfrm>
              <a:off x="14686919"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58" name="Shape 3578"/>
            <p:cNvSpPr/>
            <p:nvPr/>
          </p:nvSpPr>
          <p:spPr>
            <a:xfrm>
              <a:off x="16463740"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59" name="Shape 3579"/>
            <p:cNvSpPr/>
            <p:nvPr/>
          </p:nvSpPr>
          <p:spPr>
            <a:xfrm>
              <a:off x="18240565" y="1035520"/>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60" name="Shape 3580"/>
            <p:cNvSpPr txBox="1"/>
            <p:nvPr/>
          </p:nvSpPr>
          <p:spPr>
            <a:xfrm>
              <a:off x="0" y="29519"/>
              <a:ext cx="944676"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0</a:t>
              </a:r>
            </a:p>
          </p:txBody>
        </p:sp>
        <p:sp>
          <p:nvSpPr>
            <p:cNvPr id="2461" name="Shape 3581"/>
            <p:cNvSpPr txBox="1"/>
            <p:nvPr/>
          </p:nvSpPr>
          <p:spPr>
            <a:xfrm>
              <a:off x="1776821" y="13760"/>
              <a:ext cx="944676" cy="115057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1</a:t>
              </a:r>
            </a:p>
          </p:txBody>
        </p:sp>
        <p:sp>
          <p:nvSpPr>
            <p:cNvPr id="2462" name="Shape 3582"/>
            <p:cNvSpPr txBox="1"/>
            <p:nvPr/>
          </p:nvSpPr>
          <p:spPr>
            <a:xfrm>
              <a:off x="3553644" y="0"/>
              <a:ext cx="944676"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2</a:t>
              </a:r>
            </a:p>
          </p:txBody>
        </p:sp>
        <p:sp>
          <p:nvSpPr>
            <p:cNvPr id="2463" name="Shape 3583"/>
            <p:cNvSpPr txBox="1"/>
            <p:nvPr/>
          </p:nvSpPr>
          <p:spPr>
            <a:xfrm>
              <a:off x="5330468" y="35402"/>
              <a:ext cx="944676"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3</a:t>
              </a:r>
            </a:p>
          </p:txBody>
        </p:sp>
        <p:sp>
          <p:nvSpPr>
            <p:cNvPr id="2464" name="Shape 3584"/>
            <p:cNvSpPr txBox="1"/>
            <p:nvPr/>
          </p:nvSpPr>
          <p:spPr>
            <a:xfrm>
              <a:off x="7107290" y="19645"/>
              <a:ext cx="944677"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4</a:t>
              </a:r>
            </a:p>
          </p:txBody>
        </p:sp>
        <p:sp>
          <p:nvSpPr>
            <p:cNvPr id="2465" name="Shape 3585"/>
            <p:cNvSpPr txBox="1"/>
            <p:nvPr/>
          </p:nvSpPr>
          <p:spPr>
            <a:xfrm>
              <a:off x="8884114" y="5883"/>
              <a:ext cx="944676"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5</a:t>
              </a:r>
            </a:p>
          </p:txBody>
        </p:sp>
        <p:sp>
          <p:nvSpPr>
            <p:cNvPr id="2466" name="Shape 3586"/>
            <p:cNvSpPr txBox="1"/>
            <p:nvPr/>
          </p:nvSpPr>
          <p:spPr>
            <a:xfrm>
              <a:off x="10653722" y="31478"/>
              <a:ext cx="944676"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6</a:t>
              </a:r>
            </a:p>
          </p:txBody>
        </p:sp>
        <p:sp>
          <p:nvSpPr>
            <p:cNvPr id="2467" name="Shape 3587"/>
            <p:cNvSpPr txBox="1"/>
            <p:nvPr/>
          </p:nvSpPr>
          <p:spPr>
            <a:xfrm>
              <a:off x="12437758" y="17715"/>
              <a:ext cx="944676"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7</a:t>
              </a:r>
            </a:p>
          </p:txBody>
        </p:sp>
        <p:sp>
          <p:nvSpPr>
            <p:cNvPr id="2468" name="Shape 3588"/>
            <p:cNvSpPr txBox="1"/>
            <p:nvPr/>
          </p:nvSpPr>
          <p:spPr>
            <a:xfrm>
              <a:off x="14214583" y="53120"/>
              <a:ext cx="944674"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8</a:t>
              </a:r>
            </a:p>
          </p:txBody>
        </p:sp>
        <p:sp>
          <p:nvSpPr>
            <p:cNvPr id="2469" name="Shape 3589"/>
            <p:cNvSpPr txBox="1"/>
            <p:nvPr/>
          </p:nvSpPr>
          <p:spPr>
            <a:xfrm>
              <a:off x="15976976" y="37361"/>
              <a:ext cx="944676"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9</a:t>
              </a:r>
            </a:p>
          </p:txBody>
        </p:sp>
        <p:sp>
          <p:nvSpPr>
            <p:cNvPr id="2470" name="Shape 3590"/>
            <p:cNvSpPr txBox="1"/>
            <p:nvPr/>
          </p:nvSpPr>
          <p:spPr>
            <a:xfrm>
              <a:off x="17444919" y="23597"/>
              <a:ext cx="1591295"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10</a:t>
              </a:r>
            </a:p>
          </p:txBody>
        </p:sp>
      </p:grpSp>
      <p:sp>
        <p:nvSpPr>
          <p:cNvPr id="2472" name="Plain Space"/>
          <p:cNvSpPr txBox="1"/>
          <p:nvPr/>
        </p:nvSpPr>
        <p:spPr>
          <a:xfrm>
            <a:off x="946872" y="3344587"/>
            <a:ext cx="2953939"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Plain</a:t>
            </a:r>
            <a:br/>
            <a:r>
              <a:t>Space</a:t>
            </a:r>
          </a:p>
        </p:txBody>
      </p:sp>
      <p:grpSp>
        <p:nvGrpSpPr>
          <p:cNvPr id="2497" name="Group"/>
          <p:cNvGrpSpPr/>
          <p:nvPr/>
        </p:nvGrpSpPr>
        <p:grpSpPr>
          <a:xfrm>
            <a:off x="492374" y="5253946"/>
            <a:ext cx="22919354" cy="2098513"/>
            <a:chOff x="0" y="0"/>
            <a:chExt cx="22919352" cy="2098512"/>
          </a:xfrm>
        </p:grpSpPr>
        <p:sp>
          <p:nvSpPr>
            <p:cNvPr id="2473" name="Shape 3568"/>
            <p:cNvSpPr/>
            <p:nvPr/>
          </p:nvSpPr>
          <p:spPr>
            <a:xfrm>
              <a:off x="4622674" y="1817953"/>
              <a:ext cx="17548563" cy="1"/>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74" name="Shape 3569"/>
            <p:cNvSpPr/>
            <p:nvPr/>
          </p:nvSpPr>
          <p:spPr>
            <a:xfrm>
              <a:off x="4657272"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75" name="Shape 3570"/>
            <p:cNvSpPr/>
            <p:nvPr/>
          </p:nvSpPr>
          <p:spPr>
            <a:xfrm>
              <a:off x="6405208"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76" name="Shape 3571"/>
            <p:cNvSpPr/>
            <p:nvPr/>
          </p:nvSpPr>
          <p:spPr>
            <a:xfrm>
              <a:off x="8153145"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77" name="Shape 3572"/>
            <p:cNvSpPr/>
            <p:nvPr/>
          </p:nvSpPr>
          <p:spPr>
            <a:xfrm>
              <a:off x="9901083"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78" name="Shape 3573"/>
            <p:cNvSpPr/>
            <p:nvPr/>
          </p:nvSpPr>
          <p:spPr>
            <a:xfrm>
              <a:off x="11649019"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79" name="Shape 3574"/>
            <p:cNvSpPr/>
            <p:nvPr/>
          </p:nvSpPr>
          <p:spPr>
            <a:xfrm>
              <a:off x="13396956"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80" name="Shape 3575"/>
            <p:cNvSpPr/>
            <p:nvPr/>
          </p:nvSpPr>
          <p:spPr>
            <a:xfrm>
              <a:off x="15144892"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81" name="Shape 3576"/>
            <p:cNvSpPr/>
            <p:nvPr/>
          </p:nvSpPr>
          <p:spPr>
            <a:xfrm>
              <a:off x="16892827"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82" name="Shape 3577"/>
            <p:cNvSpPr/>
            <p:nvPr/>
          </p:nvSpPr>
          <p:spPr>
            <a:xfrm>
              <a:off x="18640764"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83" name="Shape 3578"/>
            <p:cNvSpPr/>
            <p:nvPr/>
          </p:nvSpPr>
          <p:spPr>
            <a:xfrm>
              <a:off x="20388701"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84" name="Shape 3579"/>
            <p:cNvSpPr/>
            <p:nvPr/>
          </p:nvSpPr>
          <p:spPr>
            <a:xfrm>
              <a:off x="22136639" y="1035519"/>
              <a:ext cx="1" cy="814519"/>
            </a:xfrm>
            <a:prstGeom prst="line">
              <a:avLst/>
            </a:prstGeom>
            <a:noFill/>
            <a:ln w="76200" cap="flat">
              <a:solidFill>
                <a:srgbClr val="FFFFFF"/>
              </a:solidFill>
              <a:prstDash val="solid"/>
              <a:round/>
            </a:ln>
            <a:effectLst/>
          </p:spPr>
          <p:txBody>
            <a:bodyPr wrap="square" lIns="45719" tIns="45719" rIns="45719" bIns="45719" numCol="1" anchor="t">
              <a:noAutofit/>
            </a:bodyPr>
            <a:lstStyle/>
            <a:p>
              <a:pPr algn="l" defTabSz="914400">
                <a:defRPr sz="1400" b="0">
                  <a:latin typeface="Arial"/>
                  <a:ea typeface="Arial"/>
                  <a:cs typeface="Arial"/>
                  <a:sym typeface="Arial"/>
                </a:defRPr>
              </a:pPr>
              <a:endParaRPr/>
            </a:p>
          </p:txBody>
        </p:sp>
        <p:sp>
          <p:nvSpPr>
            <p:cNvPr id="2485" name="Shape 3580"/>
            <p:cNvSpPr txBox="1"/>
            <p:nvPr/>
          </p:nvSpPr>
          <p:spPr>
            <a:xfrm>
              <a:off x="4192613" y="29519"/>
              <a:ext cx="929319"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0</a:t>
              </a:r>
            </a:p>
          </p:txBody>
        </p:sp>
        <p:sp>
          <p:nvSpPr>
            <p:cNvPr id="2486" name="Shape 3581"/>
            <p:cNvSpPr txBox="1"/>
            <p:nvPr/>
          </p:nvSpPr>
          <p:spPr>
            <a:xfrm>
              <a:off x="5785952" y="13760"/>
              <a:ext cx="1238511"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10</a:t>
              </a:r>
            </a:p>
          </p:txBody>
        </p:sp>
        <p:sp>
          <p:nvSpPr>
            <p:cNvPr id="2487" name="Shape 3582"/>
            <p:cNvSpPr txBox="1"/>
            <p:nvPr/>
          </p:nvSpPr>
          <p:spPr>
            <a:xfrm>
              <a:off x="7532848" y="0"/>
              <a:ext cx="1240594"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20</a:t>
              </a:r>
            </a:p>
          </p:txBody>
        </p:sp>
        <p:sp>
          <p:nvSpPr>
            <p:cNvPr id="2488" name="Shape 3583"/>
            <p:cNvSpPr txBox="1"/>
            <p:nvPr/>
          </p:nvSpPr>
          <p:spPr>
            <a:xfrm>
              <a:off x="9296274" y="35402"/>
              <a:ext cx="1209616"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30</a:t>
              </a:r>
            </a:p>
          </p:txBody>
        </p:sp>
        <p:sp>
          <p:nvSpPr>
            <p:cNvPr id="2489" name="Shape 3584"/>
            <p:cNvSpPr txBox="1"/>
            <p:nvPr/>
          </p:nvSpPr>
          <p:spPr>
            <a:xfrm>
              <a:off x="11028722" y="19645"/>
              <a:ext cx="1240594"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40</a:t>
              </a:r>
            </a:p>
          </p:txBody>
        </p:sp>
        <p:sp>
          <p:nvSpPr>
            <p:cNvPr id="2490" name="Shape 3585"/>
            <p:cNvSpPr txBox="1"/>
            <p:nvPr/>
          </p:nvSpPr>
          <p:spPr>
            <a:xfrm>
              <a:off x="12776658" y="5882"/>
              <a:ext cx="1240594" cy="115057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50</a:t>
              </a:r>
            </a:p>
          </p:txBody>
        </p:sp>
        <p:sp>
          <p:nvSpPr>
            <p:cNvPr id="2491" name="Shape 3586"/>
            <p:cNvSpPr txBox="1"/>
            <p:nvPr/>
          </p:nvSpPr>
          <p:spPr>
            <a:xfrm>
              <a:off x="14464935" y="29519"/>
              <a:ext cx="1359914"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60</a:t>
              </a:r>
            </a:p>
          </p:txBody>
        </p:sp>
        <p:sp>
          <p:nvSpPr>
            <p:cNvPr id="2492" name="Shape 3587"/>
            <p:cNvSpPr txBox="1"/>
            <p:nvPr/>
          </p:nvSpPr>
          <p:spPr>
            <a:xfrm>
              <a:off x="16203228" y="17715"/>
              <a:ext cx="1379203" cy="115057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70</a:t>
              </a:r>
            </a:p>
          </p:txBody>
        </p:sp>
        <p:sp>
          <p:nvSpPr>
            <p:cNvPr id="2493" name="Shape 3588"/>
            <p:cNvSpPr txBox="1"/>
            <p:nvPr/>
          </p:nvSpPr>
          <p:spPr>
            <a:xfrm>
              <a:off x="17951166" y="53120"/>
              <a:ext cx="1379204"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80</a:t>
              </a:r>
            </a:p>
          </p:txBody>
        </p:sp>
        <p:sp>
          <p:nvSpPr>
            <p:cNvPr id="2494" name="Shape 3589"/>
            <p:cNvSpPr txBox="1"/>
            <p:nvPr/>
          </p:nvSpPr>
          <p:spPr>
            <a:xfrm>
              <a:off x="19684905" y="37361"/>
              <a:ext cx="1379204"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90</a:t>
              </a:r>
            </a:p>
          </p:txBody>
        </p:sp>
        <p:sp>
          <p:nvSpPr>
            <p:cNvPr id="2495" name="Shape 3590"/>
            <p:cNvSpPr txBox="1"/>
            <p:nvPr/>
          </p:nvSpPr>
          <p:spPr>
            <a:xfrm>
              <a:off x="21353929" y="23597"/>
              <a:ext cx="1565424" cy="115057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91424" tIns="91424" rIns="91424" bIns="91424" numCol="1" anchor="ctr">
              <a:noAutofit/>
            </a:bodyPr>
            <a:lstStyle>
              <a:lvl1pPr defTabSz="914400">
                <a:defRPr sz="4800">
                  <a:solidFill>
                    <a:srgbClr val="FFFFFF"/>
                  </a:solidFill>
                </a:defRPr>
              </a:lvl1pPr>
            </a:lstStyle>
            <a:p>
              <a:r>
                <a:t>100</a:t>
              </a:r>
            </a:p>
          </p:txBody>
        </p:sp>
        <p:sp>
          <p:nvSpPr>
            <p:cNvPr id="2496" name="Cypher Space"/>
            <p:cNvSpPr txBox="1"/>
            <p:nvPr/>
          </p:nvSpPr>
          <p:spPr>
            <a:xfrm>
              <a:off x="0" y="230203"/>
              <a:ext cx="3606292" cy="186831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noAutofit/>
            </a:bodyPr>
            <a:lstStyle/>
            <a:p>
              <a:pPr algn="r">
                <a:lnSpc>
                  <a:spcPct val="60000"/>
                </a:lnSpc>
                <a:defRPr sz="5500">
                  <a:solidFill>
                    <a:srgbClr val="FFFFFF"/>
                  </a:solidFill>
                </a:defRPr>
              </a:pPr>
              <a:r>
                <a:t>Cypher</a:t>
              </a:r>
              <a:br/>
              <a:r>
                <a:t>Space</a:t>
              </a:r>
            </a:p>
          </p:txBody>
        </p:sp>
      </p:grpSp>
      <p:sp>
        <p:nvSpPr>
          <p:cNvPr id="2498"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0" name="Rounded Rectangle"/>
          <p:cNvSpPr/>
          <p:nvPr/>
        </p:nvSpPr>
        <p:spPr>
          <a:xfrm>
            <a:off x="1607553" y="7943676"/>
            <a:ext cx="6060168" cy="4099726"/>
          </a:xfrm>
          <a:prstGeom prst="roundRect">
            <a:avLst>
              <a:gd name="adj" fmla="val 6562"/>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2501"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502"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503"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sp>
        <p:nvSpPr>
          <p:cNvPr id="2504" name="Shape 3568"/>
          <p:cNvSpPr/>
          <p:nvPr/>
        </p:nvSpPr>
        <p:spPr>
          <a:xfrm>
            <a:off x="4818238" y="4932337"/>
            <a:ext cx="17838567" cy="1"/>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05" name="Shape 3569"/>
          <p:cNvSpPr/>
          <p:nvPr/>
        </p:nvSpPr>
        <p:spPr>
          <a:xfrm>
            <a:off x="4853408"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06" name="Shape 3570"/>
          <p:cNvSpPr/>
          <p:nvPr/>
        </p:nvSpPr>
        <p:spPr>
          <a:xfrm>
            <a:off x="663023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07" name="Shape 3571"/>
          <p:cNvSpPr/>
          <p:nvPr/>
        </p:nvSpPr>
        <p:spPr>
          <a:xfrm>
            <a:off x="8407054" y="4149904"/>
            <a:ext cx="1" cy="1150578"/>
          </a:xfrm>
          <a:prstGeom prst="line">
            <a:avLst/>
          </a:prstGeom>
          <a:ln w="152400">
            <a:solidFill>
              <a:srgbClr val="98646A"/>
            </a:solidFill>
          </a:ln>
        </p:spPr>
        <p:txBody>
          <a:bodyPr lIns="45719" rIns="45719"/>
          <a:lstStyle/>
          <a:p>
            <a:pPr algn="l" defTabSz="914400">
              <a:defRPr sz="1400" b="0">
                <a:latin typeface="Arial"/>
                <a:ea typeface="Arial"/>
                <a:cs typeface="Arial"/>
                <a:sym typeface="Arial"/>
              </a:defRPr>
            </a:pPr>
            <a:endParaRPr/>
          </a:p>
        </p:txBody>
      </p:sp>
      <p:sp>
        <p:nvSpPr>
          <p:cNvPr id="2508" name="Shape 3572"/>
          <p:cNvSpPr/>
          <p:nvPr/>
        </p:nvSpPr>
        <p:spPr>
          <a:xfrm>
            <a:off x="10183877"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09" name="Shape 3573"/>
          <p:cNvSpPr/>
          <p:nvPr/>
        </p:nvSpPr>
        <p:spPr>
          <a:xfrm>
            <a:off x="11960699"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10" name="Shape 3574"/>
          <p:cNvSpPr/>
          <p:nvPr/>
        </p:nvSpPr>
        <p:spPr>
          <a:xfrm>
            <a:off x="1373752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11" name="Shape 3575"/>
          <p:cNvSpPr/>
          <p:nvPr/>
        </p:nvSpPr>
        <p:spPr>
          <a:xfrm>
            <a:off x="15514343"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12" name="Shape 3576"/>
          <p:cNvSpPr/>
          <p:nvPr/>
        </p:nvSpPr>
        <p:spPr>
          <a:xfrm>
            <a:off x="17291166"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13" name="Shape 3577"/>
          <p:cNvSpPr/>
          <p:nvPr/>
        </p:nvSpPr>
        <p:spPr>
          <a:xfrm>
            <a:off x="19067989"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14" name="Shape 3578"/>
          <p:cNvSpPr/>
          <p:nvPr/>
        </p:nvSpPr>
        <p:spPr>
          <a:xfrm>
            <a:off x="2084481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15" name="Shape 3579"/>
          <p:cNvSpPr/>
          <p:nvPr/>
        </p:nvSpPr>
        <p:spPr>
          <a:xfrm>
            <a:off x="22621636"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16" name="Shape 3580"/>
          <p:cNvSpPr txBox="1"/>
          <p:nvPr/>
        </p:nvSpPr>
        <p:spPr>
          <a:xfrm>
            <a:off x="4381070" y="3143903"/>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0</a:t>
            </a:r>
          </a:p>
        </p:txBody>
      </p:sp>
      <p:sp>
        <p:nvSpPr>
          <p:cNvPr id="2517" name="Shape 3581"/>
          <p:cNvSpPr txBox="1"/>
          <p:nvPr/>
        </p:nvSpPr>
        <p:spPr>
          <a:xfrm>
            <a:off x="6157891" y="3128145"/>
            <a:ext cx="944677"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a:t>
            </a:r>
          </a:p>
        </p:txBody>
      </p:sp>
      <p:sp>
        <p:nvSpPr>
          <p:cNvPr id="2518" name="Shape 3582"/>
          <p:cNvSpPr txBox="1"/>
          <p:nvPr/>
        </p:nvSpPr>
        <p:spPr>
          <a:xfrm>
            <a:off x="7934714" y="3114384"/>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966369"/>
                </a:solidFill>
              </a:defRPr>
            </a:lvl1pPr>
          </a:lstStyle>
          <a:p>
            <a:r>
              <a:t>2</a:t>
            </a:r>
          </a:p>
        </p:txBody>
      </p:sp>
      <p:sp>
        <p:nvSpPr>
          <p:cNvPr id="2519" name="Shape 3583"/>
          <p:cNvSpPr txBox="1"/>
          <p:nvPr/>
        </p:nvSpPr>
        <p:spPr>
          <a:xfrm>
            <a:off x="9711539" y="3149787"/>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3</a:t>
            </a:r>
          </a:p>
        </p:txBody>
      </p:sp>
      <p:sp>
        <p:nvSpPr>
          <p:cNvPr id="2520" name="Shape 3584"/>
          <p:cNvSpPr txBox="1"/>
          <p:nvPr/>
        </p:nvSpPr>
        <p:spPr>
          <a:xfrm>
            <a:off x="11488361" y="3134029"/>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4</a:t>
            </a:r>
          </a:p>
        </p:txBody>
      </p:sp>
      <p:sp>
        <p:nvSpPr>
          <p:cNvPr id="2521" name="Shape 3585"/>
          <p:cNvSpPr txBox="1"/>
          <p:nvPr/>
        </p:nvSpPr>
        <p:spPr>
          <a:xfrm>
            <a:off x="13265184" y="3120267"/>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5</a:t>
            </a:r>
          </a:p>
        </p:txBody>
      </p:sp>
      <p:sp>
        <p:nvSpPr>
          <p:cNvPr id="2522" name="Shape 3586"/>
          <p:cNvSpPr txBox="1"/>
          <p:nvPr/>
        </p:nvSpPr>
        <p:spPr>
          <a:xfrm>
            <a:off x="15034793" y="3145862"/>
            <a:ext cx="944677"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6</a:t>
            </a:r>
          </a:p>
        </p:txBody>
      </p:sp>
      <p:sp>
        <p:nvSpPr>
          <p:cNvPr id="2523" name="Shape 3587"/>
          <p:cNvSpPr txBox="1"/>
          <p:nvPr/>
        </p:nvSpPr>
        <p:spPr>
          <a:xfrm>
            <a:off x="16818829" y="3132099"/>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7</a:t>
            </a:r>
          </a:p>
        </p:txBody>
      </p:sp>
      <p:sp>
        <p:nvSpPr>
          <p:cNvPr id="2524" name="Shape 3588"/>
          <p:cNvSpPr txBox="1"/>
          <p:nvPr/>
        </p:nvSpPr>
        <p:spPr>
          <a:xfrm>
            <a:off x="18595654" y="3167504"/>
            <a:ext cx="944673"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8</a:t>
            </a:r>
          </a:p>
        </p:txBody>
      </p:sp>
      <p:sp>
        <p:nvSpPr>
          <p:cNvPr id="2525" name="Shape 3589"/>
          <p:cNvSpPr txBox="1"/>
          <p:nvPr/>
        </p:nvSpPr>
        <p:spPr>
          <a:xfrm>
            <a:off x="20358047" y="3151745"/>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9</a:t>
            </a:r>
          </a:p>
        </p:txBody>
      </p:sp>
      <p:sp>
        <p:nvSpPr>
          <p:cNvPr id="2526" name="Shape 3590"/>
          <p:cNvSpPr txBox="1"/>
          <p:nvPr/>
        </p:nvSpPr>
        <p:spPr>
          <a:xfrm>
            <a:off x="21825990" y="3137981"/>
            <a:ext cx="15912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a:t>
            </a:r>
          </a:p>
        </p:txBody>
      </p:sp>
      <p:sp>
        <p:nvSpPr>
          <p:cNvPr id="2527" name="Plain Space"/>
          <p:cNvSpPr txBox="1"/>
          <p:nvPr/>
        </p:nvSpPr>
        <p:spPr>
          <a:xfrm>
            <a:off x="946872" y="3344587"/>
            <a:ext cx="2953939"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Plain</a:t>
            </a:r>
            <a:br/>
            <a:r>
              <a:t>Space</a:t>
            </a:r>
          </a:p>
        </p:txBody>
      </p:sp>
      <p:sp>
        <p:nvSpPr>
          <p:cNvPr id="2528" name="Shape 3568"/>
          <p:cNvSpPr/>
          <p:nvPr/>
        </p:nvSpPr>
        <p:spPr>
          <a:xfrm>
            <a:off x="5115049" y="7071900"/>
            <a:ext cx="17548562" cy="1"/>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29" name="Shape 3569"/>
          <p:cNvSpPr/>
          <p:nvPr/>
        </p:nvSpPr>
        <p:spPr>
          <a:xfrm>
            <a:off x="5149647"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30" name="Shape 3570"/>
          <p:cNvSpPr/>
          <p:nvPr/>
        </p:nvSpPr>
        <p:spPr>
          <a:xfrm>
            <a:off x="6897583"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31" name="Shape 3571"/>
          <p:cNvSpPr/>
          <p:nvPr/>
        </p:nvSpPr>
        <p:spPr>
          <a:xfrm>
            <a:off x="8645520"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32" name="Shape 3572"/>
          <p:cNvSpPr/>
          <p:nvPr/>
        </p:nvSpPr>
        <p:spPr>
          <a:xfrm>
            <a:off x="10393457"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33" name="Shape 3573"/>
          <p:cNvSpPr/>
          <p:nvPr/>
        </p:nvSpPr>
        <p:spPr>
          <a:xfrm>
            <a:off x="12141393"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34" name="Shape 3574"/>
          <p:cNvSpPr/>
          <p:nvPr/>
        </p:nvSpPr>
        <p:spPr>
          <a:xfrm>
            <a:off x="13889330"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35" name="Shape 3575"/>
          <p:cNvSpPr/>
          <p:nvPr/>
        </p:nvSpPr>
        <p:spPr>
          <a:xfrm>
            <a:off x="15637267"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36" name="Shape 3576"/>
          <p:cNvSpPr/>
          <p:nvPr/>
        </p:nvSpPr>
        <p:spPr>
          <a:xfrm>
            <a:off x="17385202"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37" name="Shape 3577"/>
          <p:cNvSpPr/>
          <p:nvPr/>
        </p:nvSpPr>
        <p:spPr>
          <a:xfrm>
            <a:off x="19133139"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38" name="Shape 3578"/>
          <p:cNvSpPr/>
          <p:nvPr/>
        </p:nvSpPr>
        <p:spPr>
          <a:xfrm>
            <a:off x="20881075"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39" name="Shape 3579"/>
          <p:cNvSpPr/>
          <p:nvPr/>
        </p:nvSpPr>
        <p:spPr>
          <a:xfrm>
            <a:off x="22629014"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40" name="Shape 3580"/>
          <p:cNvSpPr txBox="1"/>
          <p:nvPr/>
        </p:nvSpPr>
        <p:spPr>
          <a:xfrm>
            <a:off x="4684988" y="5283466"/>
            <a:ext cx="929318"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0</a:t>
            </a:r>
          </a:p>
        </p:txBody>
      </p:sp>
      <p:sp>
        <p:nvSpPr>
          <p:cNvPr id="2541" name="Shape 3581"/>
          <p:cNvSpPr txBox="1"/>
          <p:nvPr/>
        </p:nvSpPr>
        <p:spPr>
          <a:xfrm>
            <a:off x="6278326" y="5267707"/>
            <a:ext cx="1238512"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a:t>
            </a:r>
          </a:p>
        </p:txBody>
      </p:sp>
      <p:sp>
        <p:nvSpPr>
          <p:cNvPr id="2542" name="Shape 3582"/>
          <p:cNvSpPr txBox="1"/>
          <p:nvPr/>
        </p:nvSpPr>
        <p:spPr>
          <a:xfrm>
            <a:off x="8025223" y="5253946"/>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20</a:t>
            </a:r>
          </a:p>
        </p:txBody>
      </p:sp>
      <p:sp>
        <p:nvSpPr>
          <p:cNvPr id="2543" name="Shape 3583"/>
          <p:cNvSpPr txBox="1"/>
          <p:nvPr/>
        </p:nvSpPr>
        <p:spPr>
          <a:xfrm>
            <a:off x="9788649" y="5289349"/>
            <a:ext cx="120961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30</a:t>
            </a:r>
          </a:p>
        </p:txBody>
      </p:sp>
      <p:sp>
        <p:nvSpPr>
          <p:cNvPr id="2544" name="Shape 3584"/>
          <p:cNvSpPr txBox="1"/>
          <p:nvPr/>
        </p:nvSpPr>
        <p:spPr>
          <a:xfrm>
            <a:off x="11521097" y="5273592"/>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40</a:t>
            </a:r>
          </a:p>
        </p:txBody>
      </p:sp>
      <p:sp>
        <p:nvSpPr>
          <p:cNvPr id="2545" name="Shape 3585"/>
          <p:cNvSpPr txBox="1"/>
          <p:nvPr/>
        </p:nvSpPr>
        <p:spPr>
          <a:xfrm>
            <a:off x="13269033" y="5259829"/>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50</a:t>
            </a:r>
          </a:p>
        </p:txBody>
      </p:sp>
      <p:sp>
        <p:nvSpPr>
          <p:cNvPr id="2546" name="Shape 3586"/>
          <p:cNvSpPr txBox="1"/>
          <p:nvPr/>
        </p:nvSpPr>
        <p:spPr>
          <a:xfrm>
            <a:off x="14957310" y="5283466"/>
            <a:ext cx="135991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60</a:t>
            </a:r>
          </a:p>
        </p:txBody>
      </p:sp>
      <p:sp>
        <p:nvSpPr>
          <p:cNvPr id="2547" name="Shape 3587"/>
          <p:cNvSpPr txBox="1"/>
          <p:nvPr/>
        </p:nvSpPr>
        <p:spPr>
          <a:xfrm>
            <a:off x="16695602" y="5271662"/>
            <a:ext cx="137920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70</a:t>
            </a:r>
          </a:p>
        </p:txBody>
      </p:sp>
      <p:sp>
        <p:nvSpPr>
          <p:cNvPr id="2548" name="Shape 3588"/>
          <p:cNvSpPr txBox="1"/>
          <p:nvPr/>
        </p:nvSpPr>
        <p:spPr>
          <a:xfrm>
            <a:off x="18443540" y="5307067"/>
            <a:ext cx="137920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80</a:t>
            </a:r>
          </a:p>
        </p:txBody>
      </p:sp>
      <p:sp>
        <p:nvSpPr>
          <p:cNvPr id="2549" name="Shape 3589"/>
          <p:cNvSpPr txBox="1"/>
          <p:nvPr/>
        </p:nvSpPr>
        <p:spPr>
          <a:xfrm>
            <a:off x="20177280" y="5291307"/>
            <a:ext cx="1379203"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90</a:t>
            </a:r>
          </a:p>
        </p:txBody>
      </p:sp>
      <p:sp>
        <p:nvSpPr>
          <p:cNvPr id="2550" name="Shape 3590"/>
          <p:cNvSpPr txBox="1"/>
          <p:nvPr/>
        </p:nvSpPr>
        <p:spPr>
          <a:xfrm>
            <a:off x="21846303" y="5277543"/>
            <a:ext cx="1565425"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100</a:t>
            </a:r>
          </a:p>
        </p:txBody>
      </p:sp>
      <p:sp>
        <p:nvSpPr>
          <p:cNvPr id="2551" name="Cypher Space"/>
          <p:cNvSpPr txBox="1"/>
          <p:nvPr/>
        </p:nvSpPr>
        <p:spPr>
          <a:xfrm>
            <a:off x="492374" y="5484149"/>
            <a:ext cx="3606292"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Cypher</a:t>
            </a:r>
            <a:br/>
            <a:r>
              <a:t>Space</a:t>
            </a:r>
          </a:p>
        </p:txBody>
      </p:sp>
      <p:sp>
        <p:nvSpPr>
          <p:cNvPr id="2552"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
        <p:nvSpPr>
          <p:cNvPr id="2553" name="P = 2…"/>
          <p:cNvSpPr txBox="1"/>
          <p:nvPr/>
        </p:nvSpPr>
        <p:spPr>
          <a:xfrm>
            <a:off x="2986992" y="8555263"/>
            <a:ext cx="3312320" cy="287655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90000"/>
              </a:lnSpc>
              <a:defRPr sz="9600"/>
            </a:pPr>
            <a:r>
              <a:rPr>
                <a:solidFill>
                  <a:srgbClr val="BA7A82"/>
                </a:solidFill>
              </a:rPr>
              <a:t>P</a:t>
            </a:r>
            <a:r>
              <a:t> </a:t>
            </a:r>
            <a:r>
              <a:rPr>
                <a:solidFill>
                  <a:srgbClr val="FFFFFF"/>
                </a:solidFill>
              </a:rPr>
              <a:t>= 2</a:t>
            </a:r>
          </a:p>
          <a:p>
            <a:pPr algn="l">
              <a:lnSpc>
                <a:spcPct val="90000"/>
              </a:lnSpc>
              <a:defRPr sz="9600">
                <a:solidFill>
                  <a:srgbClr val="FFFFFF"/>
                </a:solidFill>
              </a:defRPr>
            </a:pPr>
            <a:r>
              <a:rPr>
                <a:solidFill>
                  <a:srgbClr val="7D809E"/>
                </a:solidFill>
              </a:rPr>
              <a:t>C</a:t>
            </a:r>
            <a:r>
              <a:t> = P</a:t>
            </a:r>
          </a:p>
        </p:txBody>
      </p:sp>
      <p:sp>
        <p:nvSpPr>
          <p:cNvPr id="2554" name="Shape 3569"/>
          <p:cNvSpPr/>
          <p:nvPr/>
        </p:nvSpPr>
        <p:spPr>
          <a:xfrm>
            <a:off x="5491774"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3" name="Image" descr="Image"/>
          <p:cNvPicPr>
            <a:picLocks noChangeAspect="1"/>
          </p:cNvPicPr>
          <p:nvPr/>
        </p:nvPicPr>
        <p:blipFill>
          <a:blip r:embed="rId2">
            <a:extLst/>
          </a:blip>
          <a:stretch>
            <a:fillRect/>
          </a:stretch>
        </p:blipFill>
        <p:spPr>
          <a:xfrm>
            <a:off x="-982357" y="-695397"/>
            <a:ext cx="25566839" cy="14825748"/>
          </a:xfrm>
          <a:prstGeom prst="rect">
            <a:avLst/>
          </a:prstGeom>
          <a:ln w="12700">
            <a:miter lim="400000"/>
          </a:ln>
        </p:spPr>
      </p:pic>
      <p:sp>
        <p:nvSpPr>
          <p:cNvPr id="184"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85" name="Cloud"/>
          <p:cNvSpPr/>
          <p:nvPr/>
        </p:nvSpPr>
        <p:spPr>
          <a:xfrm>
            <a:off x="4700071" y="1517926"/>
            <a:ext cx="14983858" cy="90301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186" name="AI Inc."/>
          <p:cNvSpPr txBox="1"/>
          <p:nvPr/>
        </p:nvSpPr>
        <p:spPr>
          <a:xfrm>
            <a:off x="9562681" y="5690162"/>
            <a:ext cx="5258638" cy="21590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3500">
                <a:solidFill>
                  <a:srgbClr val="FFFFFF"/>
                </a:solidFill>
              </a:defRPr>
            </a:lvl1pPr>
          </a:lstStyle>
          <a:p>
            <a:r>
              <a:t>AI Inc.</a:t>
            </a:r>
          </a:p>
        </p:txBody>
      </p:sp>
      <p:sp>
        <p:nvSpPr>
          <p:cNvPr id="187" name="The AI Business Model"/>
          <p:cNvSpPr txBox="1"/>
          <p:nvPr/>
        </p:nvSpPr>
        <p:spPr>
          <a:xfrm>
            <a:off x="16094064" y="12656703"/>
            <a:ext cx="779526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alpha val="43788"/>
                  </a:srgbClr>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The AI Business Model</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6"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557"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558"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sp>
        <p:nvSpPr>
          <p:cNvPr id="2559" name="Shape 3568"/>
          <p:cNvSpPr/>
          <p:nvPr/>
        </p:nvSpPr>
        <p:spPr>
          <a:xfrm>
            <a:off x="4818238" y="4932337"/>
            <a:ext cx="17838567" cy="1"/>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60" name="Shape 3569"/>
          <p:cNvSpPr/>
          <p:nvPr/>
        </p:nvSpPr>
        <p:spPr>
          <a:xfrm>
            <a:off x="4853408"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61" name="Shape 3570"/>
          <p:cNvSpPr/>
          <p:nvPr/>
        </p:nvSpPr>
        <p:spPr>
          <a:xfrm>
            <a:off x="663023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62" name="Shape 3571"/>
          <p:cNvSpPr/>
          <p:nvPr/>
        </p:nvSpPr>
        <p:spPr>
          <a:xfrm>
            <a:off x="8407054" y="4149904"/>
            <a:ext cx="1" cy="1150578"/>
          </a:xfrm>
          <a:prstGeom prst="line">
            <a:avLst/>
          </a:prstGeom>
          <a:ln w="152400">
            <a:solidFill>
              <a:srgbClr val="98646A"/>
            </a:solidFill>
          </a:ln>
        </p:spPr>
        <p:txBody>
          <a:bodyPr lIns="45719" rIns="45719"/>
          <a:lstStyle/>
          <a:p>
            <a:pPr algn="l" defTabSz="914400">
              <a:defRPr sz="1400" b="0">
                <a:latin typeface="Arial"/>
                <a:ea typeface="Arial"/>
                <a:cs typeface="Arial"/>
                <a:sym typeface="Arial"/>
              </a:defRPr>
            </a:pPr>
            <a:endParaRPr/>
          </a:p>
        </p:txBody>
      </p:sp>
      <p:sp>
        <p:nvSpPr>
          <p:cNvPr id="2563" name="Shape 3572"/>
          <p:cNvSpPr/>
          <p:nvPr/>
        </p:nvSpPr>
        <p:spPr>
          <a:xfrm>
            <a:off x="10183877"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64" name="Shape 3573"/>
          <p:cNvSpPr/>
          <p:nvPr/>
        </p:nvSpPr>
        <p:spPr>
          <a:xfrm>
            <a:off x="11960699"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65" name="Shape 3574"/>
          <p:cNvSpPr/>
          <p:nvPr/>
        </p:nvSpPr>
        <p:spPr>
          <a:xfrm>
            <a:off x="1373752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66" name="Shape 3575"/>
          <p:cNvSpPr/>
          <p:nvPr/>
        </p:nvSpPr>
        <p:spPr>
          <a:xfrm>
            <a:off x="15514343"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67" name="Shape 3576"/>
          <p:cNvSpPr/>
          <p:nvPr/>
        </p:nvSpPr>
        <p:spPr>
          <a:xfrm>
            <a:off x="17291166"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68" name="Shape 3577"/>
          <p:cNvSpPr/>
          <p:nvPr/>
        </p:nvSpPr>
        <p:spPr>
          <a:xfrm>
            <a:off x="19067989"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69" name="Shape 3578"/>
          <p:cNvSpPr/>
          <p:nvPr/>
        </p:nvSpPr>
        <p:spPr>
          <a:xfrm>
            <a:off x="2084481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70" name="Shape 3579"/>
          <p:cNvSpPr/>
          <p:nvPr/>
        </p:nvSpPr>
        <p:spPr>
          <a:xfrm>
            <a:off x="22621636"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71" name="Shape 3580"/>
          <p:cNvSpPr txBox="1"/>
          <p:nvPr/>
        </p:nvSpPr>
        <p:spPr>
          <a:xfrm>
            <a:off x="4381070" y="3143903"/>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0</a:t>
            </a:r>
          </a:p>
        </p:txBody>
      </p:sp>
      <p:sp>
        <p:nvSpPr>
          <p:cNvPr id="2572" name="Shape 3581"/>
          <p:cNvSpPr txBox="1"/>
          <p:nvPr/>
        </p:nvSpPr>
        <p:spPr>
          <a:xfrm>
            <a:off x="6157891" y="3128145"/>
            <a:ext cx="944677"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a:t>
            </a:r>
          </a:p>
        </p:txBody>
      </p:sp>
      <p:sp>
        <p:nvSpPr>
          <p:cNvPr id="2573" name="Shape 3582"/>
          <p:cNvSpPr txBox="1"/>
          <p:nvPr/>
        </p:nvSpPr>
        <p:spPr>
          <a:xfrm>
            <a:off x="7934714" y="3114384"/>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966369"/>
                </a:solidFill>
              </a:defRPr>
            </a:lvl1pPr>
          </a:lstStyle>
          <a:p>
            <a:r>
              <a:t>2</a:t>
            </a:r>
          </a:p>
        </p:txBody>
      </p:sp>
      <p:sp>
        <p:nvSpPr>
          <p:cNvPr id="2574" name="Shape 3583"/>
          <p:cNvSpPr txBox="1"/>
          <p:nvPr/>
        </p:nvSpPr>
        <p:spPr>
          <a:xfrm>
            <a:off x="9711539" y="3149787"/>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3</a:t>
            </a:r>
          </a:p>
        </p:txBody>
      </p:sp>
      <p:sp>
        <p:nvSpPr>
          <p:cNvPr id="2575" name="Shape 3584"/>
          <p:cNvSpPr txBox="1"/>
          <p:nvPr/>
        </p:nvSpPr>
        <p:spPr>
          <a:xfrm>
            <a:off x="11488361" y="3134029"/>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4</a:t>
            </a:r>
          </a:p>
        </p:txBody>
      </p:sp>
      <p:sp>
        <p:nvSpPr>
          <p:cNvPr id="2576" name="Shape 3585"/>
          <p:cNvSpPr txBox="1"/>
          <p:nvPr/>
        </p:nvSpPr>
        <p:spPr>
          <a:xfrm>
            <a:off x="13265184" y="3120267"/>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5</a:t>
            </a:r>
          </a:p>
        </p:txBody>
      </p:sp>
      <p:sp>
        <p:nvSpPr>
          <p:cNvPr id="2577" name="Shape 3586"/>
          <p:cNvSpPr txBox="1"/>
          <p:nvPr/>
        </p:nvSpPr>
        <p:spPr>
          <a:xfrm>
            <a:off x="15034793" y="3145862"/>
            <a:ext cx="944677"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6</a:t>
            </a:r>
          </a:p>
        </p:txBody>
      </p:sp>
      <p:sp>
        <p:nvSpPr>
          <p:cNvPr id="2578" name="Shape 3587"/>
          <p:cNvSpPr txBox="1"/>
          <p:nvPr/>
        </p:nvSpPr>
        <p:spPr>
          <a:xfrm>
            <a:off x="16818829" y="3132099"/>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7</a:t>
            </a:r>
          </a:p>
        </p:txBody>
      </p:sp>
      <p:sp>
        <p:nvSpPr>
          <p:cNvPr id="2579" name="Shape 3588"/>
          <p:cNvSpPr txBox="1"/>
          <p:nvPr/>
        </p:nvSpPr>
        <p:spPr>
          <a:xfrm>
            <a:off x="18595654" y="3167504"/>
            <a:ext cx="944673"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8</a:t>
            </a:r>
          </a:p>
        </p:txBody>
      </p:sp>
      <p:sp>
        <p:nvSpPr>
          <p:cNvPr id="2580" name="Shape 3589"/>
          <p:cNvSpPr txBox="1"/>
          <p:nvPr/>
        </p:nvSpPr>
        <p:spPr>
          <a:xfrm>
            <a:off x="20358047" y="3151745"/>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9</a:t>
            </a:r>
          </a:p>
        </p:txBody>
      </p:sp>
      <p:sp>
        <p:nvSpPr>
          <p:cNvPr id="2581" name="Shape 3590"/>
          <p:cNvSpPr txBox="1"/>
          <p:nvPr/>
        </p:nvSpPr>
        <p:spPr>
          <a:xfrm>
            <a:off x="21825990" y="3137981"/>
            <a:ext cx="15912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a:t>
            </a:r>
          </a:p>
        </p:txBody>
      </p:sp>
      <p:sp>
        <p:nvSpPr>
          <p:cNvPr id="2582" name="Plain Space"/>
          <p:cNvSpPr txBox="1"/>
          <p:nvPr/>
        </p:nvSpPr>
        <p:spPr>
          <a:xfrm>
            <a:off x="946872" y="3344587"/>
            <a:ext cx="2953939"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Plain</a:t>
            </a:r>
            <a:br/>
            <a:r>
              <a:t>Space</a:t>
            </a:r>
          </a:p>
        </p:txBody>
      </p:sp>
      <p:sp>
        <p:nvSpPr>
          <p:cNvPr id="2583" name="Shape 3568"/>
          <p:cNvSpPr/>
          <p:nvPr/>
        </p:nvSpPr>
        <p:spPr>
          <a:xfrm>
            <a:off x="5115049" y="7071900"/>
            <a:ext cx="17548562" cy="1"/>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84" name="Shape 3569"/>
          <p:cNvSpPr/>
          <p:nvPr/>
        </p:nvSpPr>
        <p:spPr>
          <a:xfrm>
            <a:off x="5149647"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85" name="Shape 3570"/>
          <p:cNvSpPr/>
          <p:nvPr/>
        </p:nvSpPr>
        <p:spPr>
          <a:xfrm>
            <a:off x="6897583"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86" name="Shape 3571"/>
          <p:cNvSpPr/>
          <p:nvPr/>
        </p:nvSpPr>
        <p:spPr>
          <a:xfrm>
            <a:off x="8645520"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87" name="Shape 3572"/>
          <p:cNvSpPr/>
          <p:nvPr/>
        </p:nvSpPr>
        <p:spPr>
          <a:xfrm>
            <a:off x="10393457"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88" name="Shape 3573"/>
          <p:cNvSpPr/>
          <p:nvPr/>
        </p:nvSpPr>
        <p:spPr>
          <a:xfrm>
            <a:off x="12141393"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89" name="Shape 3574"/>
          <p:cNvSpPr/>
          <p:nvPr/>
        </p:nvSpPr>
        <p:spPr>
          <a:xfrm>
            <a:off x="13889330"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90" name="Shape 3575"/>
          <p:cNvSpPr/>
          <p:nvPr/>
        </p:nvSpPr>
        <p:spPr>
          <a:xfrm>
            <a:off x="15637267"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91" name="Shape 3576"/>
          <p:cNvSpPr/>
          <p:nvPr/>
        </p:nvSpPr>
        <p:spPr>
          <a:xfrm>
            <a:off x="17385202"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92" name="Shape 3577"/>
          <p:cNvSpPr/>
          <p:nvPr/>
        </p:nvSpPr>
        <p:spPr>
          <a:xfrm>
            <a:off x="19133139"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93" name="Shape 3578"/>
          <p:cNvSpPr/>
          <p:nvPr/>
        </p:nvSpPr>
        <p:spPr>
          <a:xfrm>
            <a:off x="20881075"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94" name="Shape 3579"/>
          <p:cNvSpPr/>
          <p:nvPr/>
        </p:nvSpPr>
        <p:spPr>
          <a:xfrm>
            <a:off x="22629014"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595" name="Shape 3580"/>
          <p:cNvSpPr txBox="1"/>
          <p:nvPr/>
        </p:nvSpPr>
        <p:spPr>
          <a:xfrm>
            <a:off x="4684988" y="5283466"/>
            <a:ext cx="929318"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0</a:t>
            </a:r>
          </a:p>
        </p:txBody>
      </p:sp>
      <p:sp>
        <p:nvSpPr>
          <p:cNvPr id="2596" name="Shape 3581"/>
          <p:cNvSpPr txBox="1"/>
          <p:nvPr/>
        </p:nvSpPr>
        <p:spPr>
          <a:xfrm>
            <a:off x="6278326" y="5267707"/>
            <a:ext cx="1238512"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a:t>
            </a:r>
          </a:p>
        </p:txBody>
      </p:sp>
      <p:sp>
        <p:nvSpPr>
          <p:cNvPr id="2597" name="Shape 3582"/>
          <p:cNvSpPr txBox="1"/>
          <p:nvPr/>
        </p:nvSpPr>
        <p:spPr>
          <a:xfrm>
            <a:off x="8025223" y="5253946"/>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20</a:t>
            </a:r>
          </a:p>
        </p:txBody>
      </p:sp>
      <p:sp>
        <p:nvSpPr>
          <p:cNvPr id="2598" name="Shape 3583"/>
          <p:cNvSpPr txBox="1"/>
          <p:nvPr/>
        </p:nvSpPr>
        <p:spPr>
          <a:xfrm>
            <a:off x="9788649" y="5289349"/>
            <a:ext cx="120961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30</a:t>
            </a:r>
          </a:p>
        </p:txBody>
      </p:sp>
      <p:sp>
        <p:nvSpPr>
          <p:cNvPr id="2599" name="Shape 3584"/>
          <p:cNvSpPr txBox="1"/>
          <p:nvPr/>
        </p:nvSpPr>
        <p:spPr>
          <a:xfrm>
            <a:off x="11521097" y="5273592"/>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40</a:t>
            </a:r>
          </a:p>
        </p:txBody>
      </p:sp>
      <p:sp>
        <p:nvSpPr>
          <p:cNvPr id="2600" name="Shape 3585"/>
          <p:cNvSpPr txBox="1"/>
          <p:nvPr/>
        </p:nvSpPr>
        <p:spPr>
          <a:xfrm>
            <a:off x="13269033" y="5259829"/>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50</a:t>
            </a:r>
          </a:p>
        </p:txBody>
      </p:sp>
      <p:sp>
        <p:nvSpPr>
          <p:cNvPr id="2601" name="Shape 3586"/>
          <p:cNvSpPr txBox="1"/>
          <p:nvPr/>
        </p:nvSpPr>
        <p:spPr>
          <a:xfrm>
            <a:off x="14957310" y="5283466"/>
            <a:ext cx="135991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60</a:t>
            </a:r>
          </a:p>
        </p:txBody>
      </p:sp>
      <p:sp>
        <p:nvSpPr>
          <p:cNvPr id="2602" name="Shape 3587"/>
          <p:cNvSpPr txBox="1"/>
          <p:nvPr/>
        </p:nvSpPr>
        <p:spPr>
          <a:xfrm>
            <a:off x="16695602" y="5271662"/>
            <a:ext cx="137920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70</a:t>
            </a:r>
          </a:p>
        </p:txBody>
      </p:sp>
      <p:sp>
        <p:nvSpPr>
          <p:cNvPr id="2603" name="Shape 3588"/>
          <p:cNvSpPr txBox="1"/>
          <p:nvPr/>
        </p:nvSpPr>
        <p:spPr>
          <a:xfrm>
            <a:off x="18443540" y="5307067"/>
            <a:ext cx="137920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80</a:t>
            </a:r>
          </a:p>
        </p:txBody>
      </p:sp>
      <p:sp>
        <p:nvSpPr>
          <p:cNvPr id="2604" name="Shape 3589"/>
          <p:cNvSpPr txBox="1"/>
          <p:nvPr/>
        </p:nvSpPr>
        <p:spPr>
          <a:xfrm>
            <a:off x="20177280" y="5291307"/>
            <a:ext cx="1379203"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90</a:t>
            </a:r>
          </a:p>
        </p:txBody>
      </p:sp>
      <p:sp>
        <p:nvSpPr>
          <p:cNvPr id="2605" name="Shape 3590"/>
          <p:cNvSpPr txBox="1"/>
          <p:nvPr/>
        </p:nvSpPr>
        <p:spPr>
          <a:xfrm>
            <a:off x="21846303" y="5277543"/>
            <a:ext cx="1565425"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100</a:t>
            </a:r>
          </a:p>
        </p:txBody>
      </p:sp>
      <p:sp>
        <p:nvSpPr>
          <p:cNvPr id="2606" name="Cypher Space"/>
          <p:cNvSpPr txBox="1"/>
          <p:nvPr/>
        </p:nvSpPr>
        <p:spPr>
          <a:xfrm>
            <a:off x="492374" y="5484149"/>
            <a:ext cx="3606292"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Cypher</a:t>
            </a:r>
            <a:br/>
            <a:r>
              <a:t>Space</a:t>
            </a:r>
          </a:p>
        </p:txBody>
      </p:sp>
      <p:sp>
        <p:nvSpPr>
          <p:cNvPr id="2607"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
        <p:nvSpPr>
          <p:cNvPr id="2608" name="Shape 3570"/>
          <p:cNvSpPr/>
          <p:nvPr/>
        </p:nvSpPr>
        <p:spPr>
          <a:xfrm>
            <a:off x="7239710"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09" name="Shape 3571"/>
          <p:cNvSpPr/>
          <p:nvPr/>
        </p:nvSpPr>
        <p:spPr>
          <a:xfrm>
            <a:off x="8987647"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10" name="Shape 3572"/>
          <p:cNvSpPr/>
          <p:nvPr/>
        </p:nvSpPr>
        <p:spPr>
          <a:xfrm>
            <a:off x="10735585"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11" name="Shape 3573"/>
          <p:cNvSpPr/>
          <p:nvPr/>
        </p:nvSpPr>
        <p:spPr>
          <a:xfrm>
            <a:off x="12483521"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12" name="Shape 3574"/>
          <p:cNvSpPr/>
          <p:nvPr/>
        </p:nvSpPr>
        <p:spPr>
          <a:xfrm>
            <a:off x="14231458"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13" name="Shape 3575"/>
          <p:cNvSpPr/>
          <p:nvPr/>
        </p:nvSpPr>
        <p:spPr>
          <a:xfrm>
            <a:off x="15979395"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14" name="Shape 3576"/>
          <p:cNvSpPr/>
          <p:nvPr/>
        </p:nvSpPr>
        <p:spPr>
          <a:xfrm>
            <a:off x="17727330"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15" name="Shape 3577"/>
          <p:cNvSpPr/>
          <p:nvPr/>
        </p:nvSpPr>
        <p:spPr>
          <a:xfrm>
            <a:off x="19475267"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16" name="Shape 3578"/>
          <p:cNvSpPr/>
          <p:nvPr/>
        </p:nvSpPr>
        <p:spPr>
          <a:xfrm>
            <a:off x="21223203"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17" name="Shape 3569"/>
          <p:cNvSpPr/>
          <p:nvPr/>
        </p:nvSpPr>
        <p:spPr>
          <a:xfrm>
            <a:off x="5491774"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18" name="Rounded Rectangle"/>
          <p:cNvSpPr/>
          <p:nvPr/>
        </p:nvSpPr>
        <p:spPr>
          <a:xfrm>
            <a:off x="1607553" y="7943676"/>
            <a:ext cx="11889730" cy="4099726"/>
          </a:xfrm>
          <a:prstGeom prst="roundRect">
            <a:avLst>
              <a:gd name="adj" fmla="val 6562"/>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2619" name="P = 2…"/>
          <p:cNvSpPr txBox="1"/>
          <p:nvPr/>
        </p:nvSpPr>
        <p:spPr>
          <a:xfrm>
            <a:off x="2304518" y="8632098"/>
            <a:ext cx="10040095" cy="272288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defRPr sz="7200"/>
            </a:pPr>
            <a:r>
              <a:rPr>
                <a:solidFill>
                  <a:srgbClr val="BA7A82"/>
                </a:solidFill>
              </a:rPr>
              <a:t>P</a:t>
            </a:r>
            <a:r>
              <a:t> </a:t>
            </a:r>
            <a:r>
              <a:rPr>
                <a:solidFill>
                  <a:srgbClr val="FFFFFF"/>
                </a:solidFill>
              </a:rPr>
              <a:t>= 2</a:t>
            </a:r>
          </a:p>
          <a:p>
            <a:pPr algn="l">
              <a:lnSpc>
                <a:spcPct val="70000"/>
              </a:lnSpc>
              <a:defRPr sz="7200"/>
            </a:pPr>
            <a:r>
              <a:rPr>
                <a:solidFill>
                  <a:srgbClr val="FFFFFF"/>
                </a:solidFill>
              </a:rPr>
              <a:t>Secret = 10</a:t>
            </a:r>
          </a:p>
          <a:p>
            <a:pPr algn="l">
              <a:lnSpc>
                <a:spcPct val="70000"/>
              </a:lnSpc>
              <a:defRPr sz="7200">
                <a:solidFill>
                  <a:srgbClr val="FFFFFF"/>
                </a:solidFill>
              </a:defRPr>
            </a:pPr>
            <a:r>
              <a:rPr>
                <a:solidFill>
                  <a:srgbClr val="7D809E"/>
                </a:solidFill>
              </a:rPr>
              <a:t>C</a:t>
            </a:r>
            <a:r>
              <a:t> = radient • secret + P</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622"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623"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sp>
        <p:nvSpPr>
          <p:cNvPr id="2624" name="Shape 3568"/>
          <p:cNvSpPr/>
          <p:nvPr/>
        </p:nvSpPr>
        <p:spPr>
          <a:xfrm>
            <a:off x="4818238" y="4932337"/>
            <a:ext cx="17838567" cy="1"/>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25" name="Shape 3569"/>
          <p:cNvSpPr/>
          <p:nvPr/>
        </p:nvSpPr>
        <p:spPr>
          <a:xfrm>
            <a:off x="4853408"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26" name="Shape 3570"/>
          <p:cNvSpPr/>
          <p:nvPr/>
        </p:nvSpPr>
        <p:spPr>
          <a:xfrm>
            <a:off x="663023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27" name="Shape 3571"/>
          <p:cNvSpPr/>
          <p:nvPr/>
        </p:nvSpPr>
        <p:spPr>
          <a:xfrm>
            <a:off x="8407054" y="4149904"/>
            <a:ext cx="1" cy="1150578"/>
          </a:xfrm>
          <a:prstGeom prst="line">
            <a:avLst/>
          </a:prstGeom>
          <a:ln w="152400">
            <a:solidFill>
              <a:srgbClr val="98646A"/>
            </a:solidFill>
          </a:ln>
        </p:spPr>
        <p:txBody>
          <a:bodyPr lIns="45719" rIns="45719"/>
          <a:lstStyle/>
          <a:p>
            <a:pPr algn="l" defTabSz="914400">
              <a:defRPr sz="1400" b="0">
                <a:latin typeface="Arial"/>
                <a:ea typeface="Arial"/>
                <a:cs typeface="Arial"/>
                <a:sym typeface="Arial"/>
              </a:defRPr>
            </a:pPr>
            <a:endParaRPr/>
          </a:p>
        </p:txBody>
      </p:sp>
      <p:sp>
        <p:nvSpPr>
          <p:cNvPr id="2628" name="Shape 3572"/>
          <p:cNvSpPr/>
          <p:nvPr/>
        </p:nvSpPr>
        <p:spPr>
          <a:xfrm>
            <a:off x="10183877"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29" name="Shape 3573"/>
          <p:cNvSpPr/>
          <p:nvPr/>
        </p:nvSpPr>
        <p:spPr>
          <a:xfrm>
            <a:off x="11960699"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30" name="Shape 3574"/>
          <p:cNvSpPr/>
          <p:nvPr/>
        </p:nvSpPr>
        <p:spPr>
          <a:xfrm>
            <a:off x="1373752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31" name="Shape 3575"/>
          <p:cNvSpPr/>
          <p:nvPr/>
        </p:nvSpPr>
        <p:spPr>
          <a:xfrm>
            <a:off x="15514343"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32" name="Shape 3576"/>
          <p:cNvSpPr/>
          <p:nvPr/>
        </p:nvSpPr>
        <p:spPr>
          <a:xfrm>
            <a:off x="17291166"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33" name="Shape 3577"/>
          <p:cNvSpPr/>
          <p:nvPr/>
        </p:nvSpPr>
        <p:spPr>
          <a:xfrm>
            <a:off x="19067989"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34" name="Shape 3578"/>
          <p:cNvSpPr/>
          <p:nvPr/>
        </p:nvSpPr>
        <p:spPr>
          <a:xfrm>
            <a:off x="2084481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35" name="Shape 3579"/>
          <p:cNvSpPr/>
          <p:nvPr/>
        </p:nvSpPr>
        <p:spPr>
          <a:xfrm>
            <a:off x="22621636"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36" name="Shape 3580"/>
          <p:cNvSpPr txBox="1"/>
          <p:nvPr/>
        </p:nvSpPr>
        <p:spPr>
          <a:xfrm>
            <a:off x="4381070" y="3143903"/>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0</a:t>
            </a:r>
          </a:p>
        </p:txBody>
      </p:sp>
      <p:sp>
        <p:nvSpPr>
          <p:cNvPr id="2637" name="Shape 3581"/>
          <p:cNvSpPr txBox="1"/>
          <p:nvPr/>
        </p:nvSpPr>
        <p:spPr>
          <a:xfrm>
            <a:off x="6157891" y="3128145"/>
            <a:ext cx="944677"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a:t>
            </a:r>
          </a:p>
        </p:txBody>
      </p:sp>
      <p:sp>
        <p:nvSpPr>
          <p:cNvPr id="2638" name="Shape 3582"/>
          <p:cNvSpPr txBox="1"/>
          <p:nvPr/>
        </p:nvSpPr>
        <p:spPr>
          <a:xfrm>
            <a:off x="7934714" y="3114384"/>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966369"/>
                </a:solidFill>
              </a:defRPr>
            </a:lvl1pPr>
          </a:lstStyle>
          <a:p>
            <a:r>
              <a:t>2</a:t>
            </a:r>
          </a:p>
        </p:txBody>
      </p:sp>
      <p:sp>
        <p:nvSpPr>
          <p:cNvPr id="2639" name="Shape 3583"/>
          <p:cNvSpPr txBox="1"/>
          <p:nvPr/>
        </p:nvSpPr>
        <p:spPr>
          <a:xfrm>
            <a:off x="9711539" y="3149787"/>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3</a:t>
            </a:r>
          </a:p>
        </p:txBody>
      </p:sp>
      <p:sp>
        <p:nvSpPr>
          <p:cNvPr id="2640" name="Shape 3584"/>
          <p:cNvSpPr txBox="1"/>
          <p:nvPr/>
        </p:nvSpPr>
        <p:spPr>
          <a:xfrm>
            <a:off x="11488361" y="3134029"/>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4</a:t>
            </a:r>
          </a:p>
        </p:txBody>
      </p:sp>
      <p:sp>
        <p:nvSpPr>
          <p:cNvPr id="2641" name="Shape 3585"/>
          <p:cNvSpPr txBox="1"/>
          <p:nvPr/>
        </p:nvSpPr>
        <p:spPr>
          <a:xfrm>
            <a:off x="13265184" y="3120267"/>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5</a:t>
            </a:r>
          </a:p>
        </p:txBody>
      </p:sp>
      <p:sp>
        <p:nvSpPr>
          <p:cNvPr id="2642" name="Shape 3586"/>
          <p:cNvSpPr txBox="1"/>
          <p:nvPr/>
        </p:nvSpPr>
        <p:spPr>
          <a:xfrm>
            <a:off x="15034793" y="3145862"/>
            <a:ext cx="944677"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6</a:t>
            </a:r>
          </a:p>
        </p:txBody>
      </p:sp>
      <p:sp>
        <p:nvSpPr>
          <p:cNvPr id="2643" name="Shape 3587"/>
          <p:cNvSpPr txBox="1"/>
          <p:nvPr/>
        </p:nvSpPr>
        <p:spPr>
          <a:xfrm>
            <a:off x="16818829" y="3132099"/>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7</a:t>
            </a:r>
          </a:p>
        </p:txBody>
      </p:sp>
      <p:sp>
        <p:nvSpPr>
          <p:cNvPr id="2644" name="Shape 3588"/>
          <p:cNvSpPr txBox="1"/>
          <p:nvPr/>
        </p:nvSpPr>
        <p:spPr>
          <a:xfrm>
            <a:off x="18595654" y="3167504"/>
            <a:ext cx="944673"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8</a:t>
            </a:r>
          </a:p>
        </p:txBody>
      </p:sp>
      <p:sp>
        <p:nvSpPr>
          <p:cNvPr id="2645" name="Shape 3589"/>
          <p:cNvSpPr txBox="1"/>
          <p:nvPr/>
        </p:nvSpPr>
        <p:spPr>
          <a:xfrm>
            <a:off x="20358047" y="3151745"/>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9</a:t>
            </a:r>
          </a:p>
        </p:txBody>
      </p:sp>
      <p:sp>
        <p:nvSpPr>
          <p:cNvPr id="2646" name="Shape 3590"/>
          <p:cNvSpPr txBox="1"/>
          <p:nvPr/>
        </p:nvSpPr>
        <p:spPr>
          <a:xfrm>
            <a:off x="21825990" y="3137981"/>
            <a:ext cx="15912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a:t>
            </a:r>
          </a:p>
        </p:txBody>
      </p:sp>
      <p:sp>
        <p:nvSpPr>
          <p:cNvPr id="2647" name="Plain Space"/>
          <p:cNvSpPr txBox="1"/>
          <p:nvPr/>
        </p:nvSpPr>
        <p:spPr>
          <a:xfrm>
            <a:off x="946872" y="3344587"/>
            <a:ext cx="2953939"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Plain</a:t>
            </a:r>
            <a:br/>
            <a:r>
              <a:t>Space</a:t>
            </a:r>
          </a:p>
        </p:txBody>
      </p:sp>
      <p:sp>
        <p:nvSpPr>
          <p:cNvPr id="2648" name="Shape 3568"/>
          <p:cNvSpPr/>
          <p:nvPr/>
        </p:nvSpPr>
        <p:spPr>
          <a:xfrm>
            <a:off x="5115049" y="7071900"/>
            <a:ext cx="17548562" cy="1"/>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49" name="Shape 3569"/>
          <p:cNvSpPr/>
          <p:nvPr/>
        </p:nvSpPr>
        <p:spPr>
          <a:xfrm>
            <a:off x="5149647"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50" name="Shape 3570"/>
          <p:cNvSpPr/>
          <p:nvPr/>
        </p:nvSpPr>
        <p:spPr>
          <a:xfrm>
            <a:off x="6897583"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51" name="Shape 3571"/>
          <p:cNvSpPr/>
          <p:nvPr/>
        </p:nvSpPr>
        <p:spPr>
          <a:xfrm>
            <a:off x="8645520"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52" name="Shape 3572"/>
          <p:cNvSpPr/>
          <p:nvPr/>
        </p:nvSpPr>
        <p:spPr>
          <a:xfrm>
            <a:off x="10393457"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53" name="Shape 3573"/>
          <p:cNvSpPr/>
          <p:nvPr/>
        </p:nvSpPr>
        <p:spPr>
          <a:xfrm>
            <a:off x="12141393"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54" name="Shape 3574"/>
          <p:cNvSpPr/>
          <p:nvPr/>
        </p:nvSpPr>
        <p:spPr>
          <a:xfrm>
            <a:off x="13889330"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55" name="Shape 3575"/>
          <p:cNvSpPr/>
          <p:nvPr/>
        </p:nvSpPr>
        <p:spPr>
          <a:xfrm>
            <a:off x="15637267"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56" name="Shape 3576"/>
          <p:cNvSpPr/>
          <p:nvPr/>
        </p:nvSpPr>
        <p:spPr>
          <a:xfrm>
            <a:off x="17385202"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57" name="Shape 3577"/>
          <p:cNvSpPr/>
          <p:nvPr/>
        </p:nvSpPr>
        <p:spPr>
          <a:xfrm>
            <a:off x="19133139"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58" name="Shape 3578"/>
          <p:cNvSpPr/>
          <p:nvPr/>
        </p:nvSpPr>
        <p:spPr>
          <a:xfrm>
            <a:off x="20881075"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59" name="Shape 3579"/>
          <p:cNvSpPr/>
          <p:nvPr/>
        </p:nvSpPr>
        <p:spPr>
          <a:xfrm>
            <a:off x="22629014"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60" name="Shape 3580"/>
          <p:cNvSpPr txBox="1"/>
          <p:nvPr/>
        </p:nvSpPr>
        <p:spPr>
          <a:xfrm>
            <a:off x="4684988" y="5283466"/>
            <a:ext cx="929318"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0</a:t>
            </a:r>
          </a:p>
        </p:txBody>
      </p:sp>
      <p:sp>
        <p:nvSpPr>
          <p:cNvPr id="2661" name="Shape 3581"/>
          <p:cNvSpPr txBox="1"/>
          <p:nvPr/>
        </p:nvSpPr>
        <p:spPr>
          <a:xfrm>
            <a:off x="6278326" y="5267707"/>
            <a:ext cx="1238512"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a:t>
            </a:r>
          </a:p>
        </p:txBody>
      </p:sp>
      <p:sp>
        <p:nvSpPr>
          <p:cNvPr id="2662" name="Shape 3582"/>
          <p:cNvSpPr txBox="1"/>
          <p:nvPr/>
        </p:nvSpPr>
        <p:spPr>
          <a:xfrm>
            <a:off x="8025223" y="5253946"/>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20</a:t>
            </a:r>
          </a:p>
        </p:txBody>
      </p:sp>
      <p:sp>
        <p:nvSpPr>
          <p:cNvPr id="2663" name="Shape 3583"/>
          <p:cNvSpPr txBox="1"/>
          <p:nvPr/>
        </p:nvSpPr>
        <p:spPr>
          <a:xfrm>
            <a:off x="9788649" y="5289349"/>
            <a:ext cx="120961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30</a:t>
            </a:r>
          </a:p>
        </p:txBody>
      </p:sp>
      <p:sp>
        <p:nvSpPr>
          <p:cNvPr id="2664" name="Shape 3584"/>
          <p:cNvSpPr txBox="1"/>
          <p:nvPr/>
        </p:nvSpPr>
        <p:spPr>
          <a:xfrm>
            <a:off x="11521097" y="5273592"/>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40</a:t>
            </a:r>
          </a:p>
        </p:txBody>
      </p:sp>
      <p:sp>
        <p:nvSpPr>
          <p:cNvPr id="2665" name="Shape 3585"/>
          <p:cNvSpPr txBox="1"/>
          <p:nvPr/>
        </p:nvSpPr>
        <p:spPr>
          <a:xfrm>
            <a:off x="13269033" y="5259829"/>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50</a:t>
            </a:r>
          </a:p>
        </p:txBody>
      </p:sp>
      <p:sp>
        <p:nvSpPr>
          <p:cNvPr id="2666" name="Shape 3586"/>
          <p:cNvSpPr txBox="1"/>
          <p:nvPr/>
        </p:nvSpPr>
        <p:spPr>
          <a:xfrm>
            <a:off x="14957310" y="5283466"/>
            <a:ext cx="135991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60</a:t>
            </a:r>
          </a:p>
        </p:txBody>
      </p:sp>
      <p:sp>
        <p:nvSpPr>
          <p:cNvPr id="2667" name="Shape 3587"/>
          <p:cNvSpPr txBox="1"/>
          <p:nvPr/>
        </p:nvSpPr>
        <p:spPr>
          <a:xfrm>
            <a:off x="16695602" y="5271662"/>
            <a:ext cx="137920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70</a:t>
            </a:r>
          </a:p>
        </p:txBody>
      </p:sp>
      <p:sp>
        <p:nvSpPr>
          <p:cNvPr id="2668" name="Shape 3588"/>
          <p:cNvSpPr txBox="1"/>
          <p:nvPr/>
        </p:nvSpPr>
        <p:spPr>
          <a:xfrm>
            <a:off x="18443540" y="5307067"/>
            <a:ext cx="137920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80</a:t>
            </a:r>
          </a:p>
        </p:txBody>
      </p:sp>
      <p:sp>
        <p:nvSpPr>
          <p:cNvPr id="2669" name="Shape 3589"/>
          <p:cNvSpPr txBox="1"/>
          <p:nvPr/>
        </p:nvSpPr>
        <p:spPr>
          <a:xfrm>
            <a:off x="20177280" y="5291307"/>
            <a:ext cx="1379203"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90</a:t>
            </a:r>
          </a:p>
        </p:txBody>
      </p:sp>
      <p:sp>
        <p:nvSpPr>
          <p:cNvPr id="2670" name="Shape 3590"/>
          <p:cNvSpPr txBox="1"/>
          <p:nvPr/>
        </p:nvSpPr>
        <p:spPr>
          <a:xfrm>
            <a:off x="21846303" y="5277543"/>
            <a:ext cx="1565425"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100</a:t>
            </a:r>
          </a:p>
        </p:txBody>
      </p:sp>
      <p:sp>
        <p:nvSpPr>
          <p:cNvPr id="2671" name="Cypher Space"/>
          <p:cNvSpPr txBox="1"/>
          <p:nvPr/>
        </p:nvSpPr>
        <p:spPr>
          <a:xfrm>
            <a:off x="492374" y="5484149"/>
            <a:ext cx="3606292"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Cypher</a:t>
            </a:r>
            <a:br/>
            <a:r>
              <a:t>Space</a:t>
            </a:r>
          </a:p>
        </p:txBody>
      </p:sp>
      <p:sp>
        <p:nvSpPr>
          <p:cNvPr id="2672"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
        <p:nvSpPr>
          <p:cNvPr id="2673" name="Shape 3570"/>
          <p:cNvSpPr/>
          <p:nvPr/>
        </p:nvSpPr>
        <p:spPr>
          <a:xfrm>
            <a:off x="7239710"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74" name="Shape 3571"/>
          <p:cNvSpPr/>
          <p:nvPr/>
        </p:nvSpPr>
        <p:spPr>
          <a:xfrm>
            <a:off x="8987647"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75" name="Shape 3572"/>
          <p:cNvSpPr/>
          <p:nvPr/>
        </p:nvSpPr>
        <p:spPr>
          <a:xfrm>
            <a:off x="10735585"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76" name="Shape 3573"/>
          <p:cNvSpPr/>
          <p:nvPr/>
        </p:nvSpPr>
        <p:spPr>
          <a:xfrm>
            <a:off x="12483521"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77" name="Shape 3574"/>
          <p:cNvSpPr/>
          <p:nvPr/>
        </p:nvSpPr>
        <p:spPr>
          <a:xfrm>
            <a:off x="14231458"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78" name="Shape 3575"/>
          <p:cNvSpPr/>
          <p:nvPr/>
        </p:nvSpPr>
        <p:spPr>
          <a:xfrm>
            <a:off x="15979395"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79" name="Shape 3576"/>
          <p:cNvSpPr/>
          <p:nvPr/>
        </p:nvSpPr>
        <p:spPr>
          <a:xfrm>
            <a:off x="17727330"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80" name="Shape 3577"/>
          <p:cNvSpPr/>
          <p:nvPr/>
        </p:nvSpPr>
        <p:spPr>
          <a:xfrm>
            <a:off x="19475267"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81" name="Shape 3578"/>
          <p:cNvSpPr/>
          <p:nvPr/>
        </p:nvSpPr>
        <p:spPr>
          <a:xfrm>
            <a:off x="21223203"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82" name="Shape 3569"/>
          <p:cNvSpPr/>
          <p:nvPr/>
        </p:nvSpPr>
        <p:spPr>
          <a:xfrm>
            <a:off x="5491774"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683" name="Rounded Rectangle"/>
          <p:cNvSpPr/>
          <p:nvPr/>
        </p:nvSpPr>
        <p:spPr>
          <a:xfrm>
            <a:off x="1607553" y="7943676"/>
            <a:ext cx="21478094" cy="4099726"/>
          </a:xfrm>
          <a:prstGeom prst="roundRect">
            <a:avLst>
              <a:gd name="adj" fmla="val 6562"/>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2684" name="P = 2…"/>
          <p:cNvSpPr txBox="1"/>
          <p:nvPr/>
        </p:nvSpPr>
        <p:spPr>
          <a:xfrm>
            <a:off x="2327096" y="8632098"/>
            <a:ext cx="10040096" cy="272288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defRPr sz="7200"/>
            </a:pPr>
            <a:r>
              <a:rPr>
                <a:solidFill>
                  <a:srgbClr val="BA7A82"/>
                </a:solidFill>
              </a:rPr>
              <a:t>P</a:t>
            </a:r>
            <a:r>
              <a:t> </a:t>
            </a:r>
            <a:r>
              <a:rPr>
                <a:solidFill>
                  <a:srgbClr val="FFFFFF"/>
                </a:solidFill>
              </a:rPr>
              <a:t>= 2</a:t>
            </a:r>
          </a:p>
          <a:p>
            <a:pPr algn="l">
              <a:lnSpc>
                <a:spcPct val="70000"/>
              </a:lnSpc>
              <a:defRPr sz="7200"/>
            </a:pPr>
            <a:r>
              <a:rPr>
                <a:solidFill>
                  <a:srgbClr val="FFFFFF"/>
                </a:solidFill>
              </a:rPr>
              <a:t>Secret = 10</a:t>
            </a:r>
          </a:p>
          <a:p>
            <a:pPr algn="l">
              <a:lnSpc>
                <a:spcPct val="70000"/>
              </a:lnSpc>
              <a:defRPr sz="7200">
                <a:solidFill>
                  <a:srgbClr val="FFFFFF"/>
                </a:solidFill>
              </a:defRPr>
            </a:pPr>
            <a:r>
              <a:rPr>
                <a:solidFill>
                  <a:srgbClr val="7D809E"/>
                </a:solidFill>
              </a:rPr>
              <a:t>C</a:t>
            </a:r>
            <a:r>
              <a:t> = radient • secret + P</a:t>
            </a:r>
          </a:p>
        </p:txBody>
      </p:sp>
      <p:sp>
        <p:nvSpPr>
          <p:cNvPr id="2685" name="22 -&gt; 2…"/>
          <p:cNvSpPr txBox="1"/>
          <p:nvPr/>
        </p:nvSpPr>
        <p:spPr>
          <a:xfrm>
            <a:off x="14342983" y="8659681"/>
            <a:ext cx="6553995" cy="342646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60000"/>
              </a:lnSpc>
              <a:defRPr sz="6400">
                <a:solidFill>
                  <a:srgbClr val="FFFFFF"/>
                </a:solidFill>
              </a:defRPr>
            </a:pPr>
            <a:r>
              <a:rPr>
                <a:solidFill>
                  <a:srgbClr val="7D809E"/>
                </a:solidFill>
              </a:rPr>
              <a:t>22</a:t>
            </a:r>
            <a:r>
              <a:t> -&gt; </a:t>
            </a:r>
            <a:r>
              <a:rPr>
                <a:solidFill>
                  <a:srgbClr val="BA7A82"/>
                </a:solidFill>
              </a:rPr>
              <a:t>2</a:t>
            </a:r>
          </a:p>
          <a:p>
            <a:pPr algn="l">
              <a:lnSpc>
                <a:spcPct val="60000"/>
              </a:lnSpc>
              <a:defRPr sz="6400">
                <a:solidFill>
                  <a:srgbClr val="FFFFFF"/>
                </a:solidFill>
              </a:defRPr>
            </a:pPr>
            <a:r>
              <a:rPr>
                <a:solidFill>
                  <a:srgbClr val="7D809E"/>
                </a:solidFill>
              </a:rPr>
              <a:t>53</a:t>
            </a:r>
            <a:r>
              <a:t> -&gt; </a:t>
            </a:r>
            <a:r>
              <a:rPr>
                <a:solidFill>
                  <a:srgbClr val="BA7A82"/>
                </a:solidFill>
              </a:rPr>
              <a:t>3</a:t>
            </a:r>
          </a:p>
          <a:p>
            <a:pPr algn="l">
              <a:lnSpc>
                <a:spcPct val="60000"/>
              </a:lnSpc>
              <a:defRPr sz="6400">
                <a:solidFill>
                  <a:srgbClr val="FFFFFF"/>
                </a:solidFill>
              </a:defRPr>
            </a:pPr>
            <a:r>
              <a:t>2  +  3  = 5</a:t>
            </a:r>
          </a:p>
          <a:p>
            <a:pPr algn="l">
              <a:lnSpc>
                <a:spcPct val="60000"/>
              </a:lnSpc>
              <a:defRPr sz="6400">
                <a:solidFill>
                  <a:srgbClr val="FFFFFF"/>
                </a:solidFill>
              </a:defRPr>
            </a:pPr>
            <a:r>
              <a:rPr>
                <a:solidFill>
                  <a:srgbClr val="7D809E"/>
                </a:solidFill>
              </a:rPr>
              <a:t>22 + 53 = 75</a:t>
            </a:r>
            <a:r>
              <a:t> -&gt; </a:t>
            </a:r>
            <a:r>
              <a:rPr>
                <a:solidFill>
                  <a:srgbClr val="BA7A82"/>
                </a:solidFill>
              </a:rPr>
              <a:t>5</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7"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688"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689"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sp>
        <p:nvSpPr>
          <p:cNvPr id="2690" name="Shape 3568"/>
          <p:cNvSpPr/>
          <p:nvPr/>
        </p:nvSpPr>
        <p:spPr>
          <a:xfrm>
            <a:off x="4818238" y="4932337"/>
            <a:ext cx="17838567" cy="1"/>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91" name="Shape 3569"/>
          <p:cNvSpPr/>
          <p:nvPr/>
        </p:nvSpPr>
        <p:spPr>
          <a:xfrm>
            <a:off x="4853408"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92" name="Shape 3570"/>
          <p:cNvSpPr/>
          <p:nvPr/>
        </p:nvSpPr>
        <p:spPr>
          <a:xfrm>
            <a:off x="663023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93" name="Shape 3571"/>
          <p:cNvSpPr/>
          <p:nvPr/>
        </p:nvSpPr>
        <p:spPr>
          <a:xfrm>
            <a:off x="8407054" y="4149904"/>
            <a:ext cx="1" cy="1150578"/>
          </a:xfrm>
          <a:prstGeom prst="line">
            <a:avLst/>
          </a:prstGeom>
          <a:ln w="152400">
            <a:solidFill>
              <a:srgbClr val="98646A"/>
            </a:solidFill>
          </a:ln>
        </p:spPr>
        <p:txBody>
          <a:bodyPr lIns="45719" rIns="45719"/>
          <a:lstStyle/>
          <a:p>
            <a:pPr algn="l" defTabSz="914400">
              <a:defRPr sz="1400" b="0">
                <a:latin typeface="Arial"/>
                <a:ea typeface="Arial"/>
                <a:cs typeface="Arial"/>
                <a:sym typeface="Arial"/>
              </a:defRPr>
            </a:pPr>
            <a:endParaRPr/>
          </a:p>
        </p:txBody>
      </p:sp>
      <p:sp>
        <p:nvSpPr>
          <p:cNvPr id="2694" name="Shape 3572"/>
          <p:cNvSpPr/>
          <p:nvPr/>
        </p:nvSpPr>
        <p:spPr>
          <a:xfrm>
            <a:off x="10183877"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95" name="Shape 3573"/>
          <p:cNvSpPr/>
          <p:nvPr/>
        </p:nvSpPr>
        <p:spPr>
          <a:xfrm>
            <a:off x="11960699"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96" name="Shape 3574"/>
          <p:cNvSpPr/>
          <p:nvPr/>
        </p:nvSpPr>
        <p:spPr>
          <a:xfrm>
            <a:off x="1373752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97" name="Shape 3575"/>
          <p:cNvSpPr/>
          <p:nvPr/>
        </p:nvSpPr>
        <p:spPr>
          <a:xfrm>
            <a:off x="15514343"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98" name="Shape 3576"/>
          <p:cNvSpPr/>
          <p:nvPr/>
        </p:nvSpPr>
        <p:spPr>
          <a:xfrm>
            <a:off x="17291166"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699" name="Shape 3577"/>
          <p:cNvSpPr/>
          <p:nvPr/>
        </p:nvSpPr>
        <p:spPr>
          <a:xfrm>
            <a:off x="19067989"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700" name="Shape 3578"/>
          <p:cNvSpPr/>
          <p:nvPr/>
        </p:nvSpPr>
        <p:spPr>
          <a:xfrm>
            <a:off x="20844811"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701" name="Shape 3579"/>
          <p:cNvSpPr/>
          <p:nvPr/>
        </p:nvSpPr>
        <p:spPr>
          <a:xfrm>
            <a:off x="22621636" y="4149904"/>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702" name="Shape 3580"/>
          <p:cNvSpPr txBox="1"/>
          <p:nvPr/>
        </p:nvSpPr>
        <p:spPr>
          <a:xfrm>
            <a:off x="4381070" y="3143903"/>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0</a:t>
            </a:r>
          </a:p>
        </p:txBody>
      </p:sp>
      <p:sp>
        <p:nvSpPr>
          <p:cNvPr id="2703" name="Shape 3581"/>
          <p:cNvSpPr txBox="1"/>
          <p:nvPr/>
        </p:nvSpPr>
        <p:spPr>
          <a:xfrm>
            <a:off x="6157891" y="3128145"/>
            <a:ext cx="944677"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a:t>
            </a:r>
          </a:p>
        </p:txBody>
      </p:sp>
      <p:sp>
        <p:nvSpPr>
          <p:cNvPr id="2704" name="Shape 3582"/>
          <p:cNvSpPr txBox="1"/>
          <p:nvPr/>
        </p:nvSpPr>
        <p:spPr>
          <a:xfrm>
            <a:off x="7934714" y="3114384"/>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966369"/>
                </a:solidFill>
              </a:defRPr>
            </a:lvl1pPr>
          </a:lstStyle>
          <a:p>
            <a:r>
              <a:t>2</a:t>
            </a:r>
          </a:p>
        </p:txBody>
      </p:sp>
      <p:sp>
        <p:nvSpPr>
          <p:cNvPr id="2705" name="Shape 3583"/>
          <p:cNvSpPr txBox="1"/>
          <p:nvPr/>
        </p:nvSpPr>
        <p:spPr>
          <a:xfrm>
            <a:off x="9711539" y="3149787"/>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3</a:t>
            </a:r>
          </a:p>
        </p:txBody>
      </p:sp>
      <p:sp>
        <p:nvSpPr>
          <p:cNvPr id="2706" name="Shape 3584"/>
          <p:cNvSpPr txBox="1"/>
          <p:nvPr/>
        </p:nvSpPr>
        <p:spPr>
          <a:xfrm>
            <a:off x="11488361" y="3134029"/>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4</a:t>
            </a:r>
          </a:p>
        </p:txBody>
      </p:sp>
      <p:sp>
        <p:nvSpPr>
          <p:cNvPr id="2707" name="Shape 3585"/>
          <p:cNvSpPr txBox="1"/>
          <p:nvPr/>
        </p:nvSpPr>
        <p:spPr>
          <a:xfrm>
            <a:off x="13265184" y="3120267"/>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5</a:t>
            </a:r>
          </a:p>
        </p:txBody>
      </p:sp>
      <p:sp>
        <p:nvSpPr>
          <p:cNvPr id="2708" name="Shape 3586"/>
          <p:cNvSpPr txBox="1"/>
          <p:nvPr/>
        </p:nvSpPr>
        <p:spPr>
          <a:xfrm>
            <a:off x="15034793" y="3145862"/>
            <a:ext cx="944677"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6</a:t>
            </a:r>
          </a:p>
        </p:txBody>
      </p:sp>
      <p:sp>
        <p:nvSpPr>
          <p:cNvPr id="2709" name="Shape 3587"/>
          <p:cNvSpPr txBox="1"/>
          <p:nvPr/>
        </p:nvSpPr>
        <p:spPr>
          <a:xfrm>
            <a:off x="16818829" y="3132099"/>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7</a:t>
            </a:r>
          </a:p>
        </p:txBody>
      </p:sp>
      <p:sp>
        <p:nvSpPr>
          <p:cNvPr id="2710" name="Shape 3588"/>
          <p:cNvSpPr txBox="1"/>
          <p:nvPr/>
        </p:nvSpPr>
        <p:spPr>
          <a:xfrm>
            <a:off x="18595654" y="3167504"/>
            <a:ext cx="944673"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8</a:t>
            </a:r>
          </a:p>
        </p:txBody>
      </p:sp>
      <p:sp>
        <p:nvSpPr>
          <p:cNvPr id="2711" name="Shape 3589"/>
          <p:cNvSpPr txBox="1"/>
          <p:nvPr/>
        </p:nvSpPr>
        <p:spPr>
          <a:xfrm>
            <a:off x="20358047" y="3151745"/>
            <a:ext cx="94467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9</a:t>
            </a:r>
          </a:p>
        </p:txBody>
      </p:sp>
      <p:sp>
        <p:nvSpPr>
          <p:cNvPr id="2712" name="Shape 3590"/>
          <p:cNvSpPr txBox="1"/>
          <p:nvPr/>
        </p:nvSpPr>
        <p:spPr>
          <a:xfrm>
            <a:off x="21825990" y="3137981"/>
            <a:ext cx="15912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a:t>
            </a:r>
          </a:p>
        </p:txBody>
      </p:sp>
      <p:sp>
        <p:nvSpPr>
          <p:cNvPr id="2713" name="Plain Space"/>
          <p:cNvSpPr txBox="1"/>
          <p:nvPr/>
        </p:nvSpPr>
        <p:spPr>
          <a:xfrm>
            <a:off x="946872" y="3344587"/>
            <a:ext cx="2953939"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Plain</a:t>
            </a:r>
            <a:br/>
            <a:r>
              <a:t>Space</a:t>
            </a:r>
          </a:p>
        </p:txBody>
      </p:sp>
      <p:sp>
        <p:nvSpPr>
          <p:cNvPr id="2714" name="Shape 3568"/>
          <p:cNvSpPr/>
          <p:nvPr/>
        </p:nvSpPr>
        <p:spPr>
          <a:xfrm>
            <a:off x="5115049" y="7071900"/>
            <a:ext cx="17548562" cy="1"/>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715" name="Shape 3569"/>
          <p:cNvSpPr/>
          <p:nvPr/>
        </p:nvSpPr>
        <p:spPr>
          <a:xfrm>
            <a:off x="5149647" y="628946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716" name="Shape 3570"/>
          <p:cNvSpPr/>
          <p:nvPr/>
        </p:nvSpPr>
        <p:spPr>
          <a:xfrm>
            <a:off x="6897583" y="632756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17" name="Shape 3571"/>
          <p:cNvSpPr/>
          <p:nvPr/>
        </p:nvSpPr>
        <p:spPr>
          <a:xfrm>
            <a:off x="8645520" y="632756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18" name="Shape 3572"/>
          <p:cNvSpPr/>
          <p:nvPr/>
        </p:nvSpPr>
        <p:spPr>
          <a:xfrm>
            <a:off x="10393457" y="632756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19" name="Shape 3573"/>
          <p:cNvSpPr/>
          <p:nvPr/>
        </p:nvSpPr>
        <p:spPr>
          <a:xfrm>
            <a:off x="12141393" y="632756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20" name="Shape 3574"/>
          <p:cNvSpPr/>
          <p:nvPr/>
        </p:nvSpPr>
        <p:spPr>
          <a:xfrm>
            <a:off x="13889330" y="632756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21" name="Shape 3575"/>
          <p:cNvSpPr/>
          <p:nvPr/>
        </p:nvSpPr>
        <p:spPr>
          <a:xfrm>
            <a:off x="15637267" y="632756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22" name="Shape 3576"/>
          <p:cNvSpPr/>
          <p:nvPr/>
        </p:nvSpPr>
        <p:spPr>
          <a:xfrm>
            <a:off x="17385202" y="632756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23" name="Shape 3577"/>
          <p:cNvSpPr/>
          <p:nvPr/>
        </p:nvSpPr>
        <p:spPr>
          <a:xfrm>
            <a:off x="19133139" y="632756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24" name="Shape 3578"/>
          <p:cNvSpPr/>
          <p:nvPr/>
        </p:nvSpPr>
        <p:spPr>
          <a:xfrm>
            <a:off x="20881075" y="632756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25" name="Shape 3579"/>
          <p:cNvSpPr/>
          <p:nvPr/>
        </p:nvSpPr>
        <p:spPr>
          <a:xfrm>
            <a:off x="22629014" y="632756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26" name="Shape 3580"/>
          <p:cNvSpPr txBox="1"/>
          <p:nvPr/>
        </p:nvSpPr>
        <p:spPr>
          <a:xfrm>
            <a:off x="4684988" y="5283466"/>
            <a:ext cx="929318"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0</a:t>
            </a:r>
          </a:p>
        </p:txBody>
      </p:sp>
      <p:sp>
        <p:nvSpPr>
          <p:cNvPr id="2727" name="Shape 3581"/>
          <p:cNvSpPr txBox="1"/>
          <p:nvPr/>
        </p:nvSpPr>
        <p:spPr>
          <a:xfrm>
            <a:off x="6278326" y="5267707"/>
            <a:ext cx="1238512"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a:t>
            </a:r>
          </a:p>
        </p:txBody>
      </p:sp>
      <p:sp>
        <p:nvSpPr>
          <p:cNvPr id="2728" name="Shape 3582"/>
          <p:cNvSpPr txBox="1"/>
          <p:nvPr/>
        </p:nvSpPr>
        <p:spPr>
          <a:xfrm>
            <a:off x="8025223" y="5253946"/>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20</a:t>
            </a:r>
          </a:p>
        </p:txBody>
      </p:sp>
      <p:sp>
        <p:nvSpPr>
          <p:cNvPr id="2729" name="Shape 3583"/>
          <p:cNvSpPr txBox="1"/>
          <p:nvPr/>
        </p:nvSpPr>
        <p:spPr>
          <a:xfrm>
            <a:off x="9788649" y="5289349"/>
            <a:ext cx="120961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30</a:t>
            </a:r>
          </a:p>
        </p:txBody>
      </p:sp>
      <p:sp>
        <p:nvSpPr>
          <p:cNvPr id="2730" name="Shape 3584"/>
          <p:cNvSpPr txBox="1"/>
          <p:nvPr/>
        </p:nvSpPr>
        <p:spPr>
          <a:xfrm>
            <a:off x="11521097" y="5273592"/>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40</a:t>
            </a:r>
          </a:p>
        </p:txBody>
      </p:sp>
      <p:sp>
        <p:nvSpPr>
          <p:cNvPr id="2731" name="Shape 3585"/>
          <p:cNvSpPr txBox="1"/>
          <p:nvPr/>
        </p:nvSpPr>
        <p:spPr>
          <a:xfrm>
            <a:off x="13269033" y="5259829"/>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50</a:t>
            </a:r>
          </a:p>
        </p:txBody>
      </p:sp>
      <p:sp>
        <p:nvSpPr>
          <p:cNvPr id="2732" name="Shape 3586"/>
          <p:cNvSpPr txBox="1"/>
          <p:nvPr/>
        </p:nvSpPr>
        <p:spPr>
          <a:xfrm>
            <a:off x="14957310" y="5283466"/>
            <a:ext cx="135991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60</a:t>
            </a:r>
          </a:p>
        </p:txBody>
      </p:sp>
      <p:sp>
        <p:nvSpPr>
          <p:cNvPr id="2733" name="Shape 3587"/>
          <p:cNvSpPr txBox="1"/>
          <p:nvPr/>
        </p:nvSpPr>
        <p:spPr>
          <a:xfrm>
            <a:off x="16695602" y="5271662"/>
            <a:ext cx="137920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70</a:t>
            </a:r>
          </a:p>
        </p:txBody>
      </p:sp>
      <p:sp>
        <p:nvSpPr>
          <p:cNvPr id="2734" name="Shape 3588"/>
          <p:cNvSpPr txBox="1"/>
          <p:nvPr/>
        </p:nvSpPr>
        <p:spPr>
          <a:xfrm>
            <a:off x="18443540" y="5307067"/>
            <a:ext cx="137920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80</a:t>
            </a:r>
          </a:p>
        </p:txBody>
      </p:sp>
      <p:sp>
        <p:nvSpPr>
          <p:cNvPr id="2735" name="Shape 3589"/>
          <p:cNvSpPr txBox="1"/>
          <p:nvPr/>
        </p:nvSpPr>
        <p:spPr>
          <a:xfrm>
            <a:off x="20177280" y="5291307"/>
            <a:ext cx="1379203"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90</a:t>
            </a:r>
          </a:p>
        </p:txBody>
      </p:sp>
      <p:sp>
        <p:nvSpPr>
          <p:cNvPr id="2736" name="Shape 3590"/>
          <p:cNvSpPr txBox="1"/>
          <p:nvPr/>
        </p:nvSpPr>
        <p:spPr>
          <a:xfrm>
            <a:off x="21846303" y="5277543"/>
            <a:ext cx="1565425"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100</a:t>
            </a:r>
          </a:p>
        </p:txBody>
      </p:sp>
      <p:sp>
        <p:nvSpPr>
          <p:cNvPr id="2737" name="Cypher Space"/>
          <p:cNvSpPr txBox="1"/>
          <p:nvPr/>
        </p:nvSpPr>
        <p:spPr>
          <a:xfrm>
            <a:off x="492374" y="5484149"/>
            <a:ext cx="3606292"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Cypher</a:t>
            </a:r>
            <a:br/>
            <a:r>
              <a:t>Space</a:t>
            </a:r>
          </a:p>
        </p:txBody>
      </p:sp>
      <p:sp>
        <p:nvSpPr>
          <p:cNvPr id="2738"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
        <p:nvSpPr>
          <p:cNvPr id="2739" name="Shape 3570"/>
          <p:cNvSpPr/>
          <p:nvPr/>
        </p:nvSpPr>
        <p:spPr>
          <a:xfrm>
            <a:off x="7239710"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40" name="Shape 3571"/>
          <p:cNvSpPr/>
          <p:nvPr/>
        </p:nvSpPr>
        <p:spPr>
          <a:xfrm>
            <a:off x="8987647"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41" name="Shape 3572"/>
          <p:cNvSpPr/>
          <p:nvPr/>
        </p:nvSpPr>
        <p:spPr>
          <a:xfrm>
            <a:off x="10735585"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42" name="Shape 3573"/>
          <p:cNvSpPr/>
          <p:nvPr/>
        </p:nvSpPr>
        <p:spPr>
          <a:xfrm>
            <a:off x="12483521"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43" name="Shape 3574"/>
          <p:cNvSpPr/>
          <p:nvPr/>
        </p:nvSpPr>
        <p:spPr>
          <a:xfrm>
            <a:off x="14231458"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44" name="Shape 3575"/>
          <p:cNvSpPr/>
          <p:nvPr/>
        </p:nvSpPr>
        <p:spPr>
          <a:xfrm>
            <a:off x="15979395"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45" name="Shape 3576"/>
          <p:cNvSpPr/>
          <p:nvPr/>
        </p:nvSpPr>
        <p:spPr>
          <a:xfrm>
            <a:off x="17727330"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46" name="Shape 3577"/>
          <p:cNvSpPr/>
          <p:nvPr/>
        </p:nvSpPr>
        <p:spPr>
          <a:xfrm>
            <a:off x="19475267"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47" name="Shape 3578"/>
          <p:cNvSpPr/>
          <p:nvPr/>
        </p:nvSpPr>
        <p:spPr>
          <a:xfrm>
            <a:off x="21223203"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48" name="Shape 3569"/>
          <p:cNvSpPr/>
          <p:nvPr/>
        </p:nvSpPr>
        <p:spPr>
          <a:xfrm>
            <a:off x="5491774" y="654346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49" name="Rounded Rectangle"/>
          <p:cNvSpPr/>
          <p:nvPr/>
        </p:nvSpPr>
        <p:spPr>
          <a:xfrm>
            <a:off x="1607553" y="7943676"/>
            <a:ext cx="21478094" cy="4099726"/>
          </a:xfrm>
          <a:prstGeom prst="roundRect">
            <a:avLst>
              <a:gd name="adj" fmla="val 6562"/>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2750" name="P = 2…"/>
          <p:cNvSpPr txBox="1"/>
          <p:nvPr/>
        </p:nvSpPr>
        <p:spPr>
          <a:xfrm>
            <a:off x="2327096" y="8632098"/>
            <a:ext cx="10040096" cy="272288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defRPr sz="7200"/>
            </a:pPr>
            <a:r>
              <a:rPr>
                <a:solidFill>
                  <a:srgbClr val="BA7A82"/>
                </a:solidFill>
              </a:rPr>
              <a:t>P</a:t>
            </a:r>
            <a:r>
              <a:t> </a:t>
            </a:r>
            <a:r>
              <a:rPr>
                <a:solidFill>
                  <a:srgbClr val="FFFFFF"/>
                </a:solidFill>
              </a:rPr>
              <a:t>= 2</a:t>
            </a:r>
          </a:p>
          <a:p>
            <a:pPr algn="l">
              <a:lnSpc>
                <a:spcPct val="70000"/>
              </a:lnSpc>
              <a:defRPr sz="7200"/>
            </a:pPr>
            <a:r>
              <a:rPr>
                <a:solidFill>
                  <a:srgbClr val="E19F7A"/>
                </a:solidFill>
              </a:rPr>
              <a:t>Secret</a:t>
            </a:r>
            <a:r>
              <a:rPr>
                <a:solidFill>
                  <a:srgbClr val="FFFFFF"/>
                </a:solidFill>
              </a:rPr>
              <a:t> = 10</a:t>
            </a:r>
          </a:p>
          <a:p>
            <a:pPr algn="l">
              <a:lnSpc>
                <a:spcPct val="70000"/>
              </a:lnSpc>
              <a:defRPr sz="7200">
                <a:solidFill>
                  <a:srgbClr val="FFFFFF"/>
                </a:solidFill>
              </a:defRPr>
            </a:pPr>
            <a:r>
              <a:rPr>
                <a:solidFill>
                  <a:srgbClr val="7D809E"/>
                </a:solidFill>
              </a:rPr>
              <a:t>C</a:t>
            </a:r>
            <a:r>
              <a:t> = radient • secret + P</a:t>
            </a:r>
          </a:p>
        </p:txBody>
      </p:sp>
      <p:sp>
        <p:nvSpPr>
          <p:cNvPr id="2751" name="22 -&gt; 2…"/>
          <p:cNvSpPr txBox="1"/>
          <p:nvPr/>
        </p:nvSpPr>
        <p:spPr>
          <a:xfrm>
            <a:off x="14342983" y="8659681"/>
            <a:ext cx="6553995" cy="342646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60000"/>
              </a:lnSpc>
              <a:defRPr sz="6400">
                <a:solidFill>
                  <a:srgbClr val="FFFFFF"/>
                </a:solidFill>
              </a:defRPr>
            </a:pPr>
            <a:r>
              <a:rPr>
                <a:solidFill>
                  <a:srgbClr val="7D809E"/>
                </a:solidFill>
              </a:rPr>
              <a:t>22</a:t>
            </a:r>
            <a:r>
              <a:t> -&gt; </a:t>
            </a:r>
            <a:r>
              <a:rPr>
                <a:solidFill>
                  <a:srgbClr val="BA7A82"/>
                </a:solidFill>
              </a:rPr>
              <a:t>2</a:t>
            </a:r>
          </a:p>
          <a:p>
            <a:pPr algn="l">
              <a:lnSpc>
                <a:spcPct val="60000"/>
              </a:lnSpc>
              <a:defRPr sz="6400">
                <a:solidFill>
                  <a:srgbClr val="FFFFFF"/>
                </a:solidFill>
              </a:defRPr>
            </a:pPr>
            <a:r>
              <a:rPr>
                <a:solidFill>
                  <a:srgbClr val="7D809E"/>
                </a:solidFill>
              </a:rPr>
              <a:t>53</a:t>
            </a:r>
            <a:r>
              <a:t> -&gt; </a:t>
            </a:r>
            <a:r>
              <a:rPr>
                <a:solidFill>
                  <a:srgbClr val="BA7A82"/>
                </a:solidFill>
              </a:rPr>
              <a:t>3</a:t>
            </a:r>
          </a:p>
          <a:p>
            <a:pPr algn="l">
              <a:lnSpc>
                <a:spcPct val="60000"/>
              </a:lnSpc>
              <a:defRPr sz="6400">
                <a:solidFill>
                  <a:srgbClr val="FFFFFF"/>
                </a:solidFill>
              </a:defRPr>
            </a:pPr>
            <a:r>
              <a:t>2  +  3  = 5</a:t>
            </a:r>
          </a:p>
          <a:p>
            <a:pPr algn="l">
              <a:lnSpc>
                <a:spcPct val="60000"/>
              </a:lnSpc>
              <a:defRPr sz="6400">
                <a:solidFill>
                  <a:srgbClr val="FFFFFF"/>
                </a:solidFill>
              </a:defRPr>
            </a:pPr>
            <a:r>
              <a:rPr>
                <a:solidFill>
                  <a:srgbClr val="7D809E"/>
                </a:solidFill>
              </a:rPr>
              <a:t>22 + 53 = 75</a:t>
            </a:r>
            <a:r>
              <a:t> -&gt; </a:t>
            </a:r>
            <a:r>
              <a:rPr>
                <a:solidFill>
                  <a:srgbClr val="BA7A82"/>
                </a:solidFill>
              </a:rPr>
              <a:t>5</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3"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754"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755"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sp>
        <p:nvSpPr>
          <p:cNvPr id="2756" name="Shape 3568"/>
          <p:cNvSpPr/>
          <p:nvPr/>
        </p:nvSpPr>
        <p:spPr>
          <a:xfrm>
            <a:off x="5115049" y="7081780"/>
            <a:ext cx="17548562" cy="1"/>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757" name="Shape 3569"/>
          <p:cNvSpPr/>
          <p:nvPr/>
        </p:nvSpPr>
        <p:spPr>
          <a:xfrm>
            <a:off x="5149647" y="629934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758" name="Shape 3570"/>
          <p:cNvSpPr/>
          <p:nvPr/>
        </p:nvSpPr>
        <p:spPr>
          <a:xfrm>
            <a:off x="6897583" y="633744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59" name="Shape 3571"/>
          <p:cNvSpPr/>
          <p:nvPr/>
        </p:nvSpPr>
        <p:spPr>
          <a:xfrm>
            <a:off x="8645520" y="633744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60" name="Shape 3572"/>
          <p:cNvSpPr/>
          <p:nvPr/>
        </p:nvSpPr>
        <p:spPr>
          <a:xfrm>
            <a:off x="10393457" y="633744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61" name="Shape 3573"/>
          <p:cNvSpPr/>
          <p:nvPr/>
        </p:nvSpPr>
        <p:spPr>
          <a:xfrm>
            <a:off x="12141393" y="633744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62" name="Shape 3574"/>
          <p:cNvSpPr/>
          <p:nvPr/>
        </p:nvSpPr>
        <p:spPr>
          <a:xfrm>
            <a:off x="13889330" y="633744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63" name="Shape 3575"/>
          <p:cNvSpPr/>
          <p:nvPr/>
        </p:nvSpPr>
        <p:spPr>
          <a:xfrm>
            <a:off x="15637267" y="633744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64" name="Shape 3576"/>
          <p:cNvSpPr/>
          <p:nvPr/>
        </p:nvSpPr>
        <p:spPr>
          <a:xfrm>
            <a:off x="17385202" y="633744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65" name="Shape 3577"/>
          <p:cNvSpPr/>
          <p:nvPr/>
        </p:nvSpPr>
        <p:spPr>
          <a:xfrm>
            <a:off x="19133139" y="633744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66" name="Shape 3578"/>
          <p:cNvSpPr/>
          <p:nvPr/>
        </p:nvSpPr>
        <p:spPr>
          <a:xfrm>
            <a:off x="20881075" y="633744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67" name="Shape 3579"/>
          <p:cNvSpPr/>
          <p:nvPr/>
        </p:nvSpPr>
        <p:spPr>
          <a:xfrm>
            <a:off x="22629014" y="6337446"/>
            <a:ext cx="1" cy="814519"/>
          </a:xfrm>
          <a:prstGeom prst="line">
            <a:avLst/>
          </a:prstGeom>
          <a:ln w="139700">
            <a:solidFill>
              <a:srgbClr val="E19F7A"/>
            </a:solidFill>
          </a:ln>
        </p:spPr>
        <p:txBody>
          <a:bodyPr lIns="45719" rIns="45719"/>
          <a:lstStyle/>
          <a:p>
            <a:pPr algn="l" defTabSz="914400">
              <a:defRPr sz="1400" b="0">
                <a:latin typeface="Arial"/>
                <a:ea typeface="Arial"/>
                <a:cs typeface="Arial"/>
                <a:sym typeface="Arial"/>
              </a:defRPr>
            </a:pPr>
            <a:endParaRPr/>
          </a:p>
        </p:txBody>
      </p:sp>
      <p:sp>
        <p:nvSpPr>
          <p:cNvPr id="2768" name="Shape 3580"/>
          <p:cNvSpPr txBox="1"/>
          <p:nvPr/>
        </p:nvSpPr>
        <p:spPr>
          <a:xfrm>
            <a:off x="4684988" y="5293345"/>
            <a:ext cx="929318"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0</a:t>
            </a:r>
          </a:p>
        </p:txBody>
      </p:sp>
      <p:sp>
        <p:nvSpPr>
          <p:cNvPr id="2769" name="Shape 3581"/>
          <p:cNvSpPr txBox="1"/>
          <p:nvPr/>
        </p:nvSpPr>
        <p:spPr>
          <a:xfrm>
            <a:off x="6278326" y="5277586"/>
            <a:ext cx="1238512"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a:t>
            </a:r>
          </a:p>
        </p:txBody>
      </p:sp>
      <p:sp>
        <p:nvSpPr>
          <p:cNvPr id="2770" name="Shape 3582"/>
          <p:cNvSpPr txBox="1"/>
          <p:nvPr/>
        </p:nvSpPr>
        <p:spPr>
          <a:xfrm>
            <a:off x="8025223" y="5263825"/>
            <a:ext cx="1240594" cy="1150579"/>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20</a:t>
            </a:r>
          </a:p>
        </p:txBody>
      </p:sp>
      <p:sp>
        <p:nvSpPr>
          <p:cNvPr id="2771" name="Shape 3583"/>
          <p:cNvSpPr txBox="1"/>
          <p:nvPr/>
        </p:nvSpPr>
        <p:spPr>
          <a:xfrm>
            <a:off x="9788649" y="5299228"/>
            <a:ext cx="1209616"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30</a:t>
            </a:r>
          </a:p>
        </p:txBody>
      </p:sp>
      <p:sp>
        <p:nvSpPr>
          <p:cNvPr id="2772" name="Shape 3584"/>
          <p:cNvSpPr txBox="1"/>
          <p:nvPr/>
        </p:nvSpPr>
        <p:spPr>
          <a:xfrm>
            <a:off x="11521097" y="5283471"/>
            <a:ext cx="124059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40</a:t>
            </a:r>
          </a:p>
        </p:txBody>
      </p:sp>
      <p:sp>
        <p:nvSpPr>
          <p:cNvPr id="2773" name="Shape 3585"/>
          <p:cNvSpPr txBox="1"/>
          <p:nvPr/>
        </p:nvSpPr>
        <p:spPr>
          <a:xfrm>
            <a:off x="13269033" y="5269708"/>
            <a:ext cx="1240594" cy="1150579"/>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50</a:t>
            </a:r>
          </a:p>
        </p:txBody>
      </p:sp>
      <p:sp>
        <p:nvSpPr>
          <p:cNvPr id="2774" name="Shape 3586"/>
          <p:cNvSpPr txBox="1"/>
          <p:nvPr/>
        </p:nvSpPr>
        <p:spPr>
          <a:xfrm>
            <a:off x="14957310" y="5293345"/>
            <a:ext cx="135991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60</a:t>
            </a:r>
          </a:p>
        </p:txBody>
      </p:sp>
      <p:sp>
        <p:nvSpPr>
          <p:cNvPr id="2775" name="Shape 3587"/>
          <p:cNvSpPr txBox="1"/>
          <p:nvPr/>
        </p:nvSpPr>
        <p:spPr>
          <a:xfrm>
            <a:off x="16695602" y="5281541"/>
            <a:ext cx="1379204" cy="1150579"/>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70</a:t>
            </a:r>
          </a:p>
        </p:txBody>
      </p:sp>
      <p:sp>
        <p:nvSpPr>
          <p:cNvPr id="2776" name="Shape 3588"/>
          <p:cNvSpPr txBox="1"/>
          <p:nvPr/>
        </p:nvSpPr>
        <p:spPr>
          <a:xfrm>
            <a:off x="18443540" y="5316946"/>
            <a:ext cx="1379204"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80</a:t>
            </a:r>
          </a:p>
        </p:txBody>
      </p:sp>
      <p:sp>
        <p:nvSpPr>
          <p:cNvPr id="2777" name="Shape 3589"/>
          <p:cNvSpPr txBox="1"/>
          <p:nvPr/>
        </p:nvSpPr>
        <p:spPr>
          <a:xfrm>
            <a:off x="20177280" y="5301187"/>
            <a:ext cx="1379203"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90</a:t>
            </a:r>
          </a:p>
        </p:txBody>
      </p:sp>
      <p:sp>
        <p:nvSpPr>
          <p:cNvPr id="2778" name="Shape 3590"/>
          <p:cNvSpPr txBox="1"/>
          <p:nvPr/>
        </p:nvSpPr>
        <p:spPr>
          <a:xfrm>
            <a:off x="21846303" y="5287422"/>
            <a:ext cx="1565425" cy="1150579"/>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100</a:t>
            </a:r>
          </a:p>
        </p:txBody>
      </p:sp>
      <p:sp>
        <p:nvSpPr>
          <p:cNvPr id="2779" name="Cypher Space"/>
          <p:cNvSpPr txBox="1"/>
          <p:nvPr/>
        </p:nvSpPr>
        <p:spPr>
          <a:xfrm>
            <a:off x="492374" y="5494029"/>
            <a:ext cx="3606292"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Cypher</a:t>
            </a:r>
            <a:br/>
            <a:r>
              <a:t>Space</a:t>
            </a:r>
          </a:p>
        </p:txBody>
      </p:sp>
      <p:sp>
        <p:nvSpPr>
          <p:cNvPr id="2780"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
        <p:nvSpPr>
          <p:cNvPr id="2781" name="Shape 3575"/>
          <p:cNvSpPr/>
          <p:nvPr/>
        </p:nvSpPr>
        <p:spPr>
          <a:xfrm>
            <a:off x="15979395" y="655334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82" name="With the secret key"/>
          <p:cNvSpPr txBox="1"/>
          <p:nvPr/>
        </p:nvSpPr>
        <p:spPr>
          <a:xfrm>
            <a:off x="8176869" y="8698289"/>
            <a:ext cx="8032702"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defRPr sz="7200"/>
            </a:pPr>
            <a:r>
              <a:rPr>
                <a:solidFill>
                  <a:srgbClr val="FFFFFF"/>
                </a:solidFill>
              </a:rPr>
              <a:t>With </a:t>
            </a:r>
            <a:r>
              <a:rPr b="0">
                <a:solidFill>
                  <a:srgbClr val="FFFFFF"/>
                </a:solidFill>
              </a:rPr>
              <a:t>the secret key</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4"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785"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786" name="Homomorphic Encryption"/>
          <p:cNvSpPr txBox="1"/>
          <p:nvPr/>
        </p:nvSpPr>
        <p:spPr>
          <a:xfrm>
            <a:off x="1342957" y="12634619"/>
            <a:ext cx="81610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Homomorphic Encryption</a:t>
            </a:r>
          </a:p>
        </p:txBody>
      </p:sp>
      <p:sp>
        <p:nvSpPr>
          <p:cNvPr id="2787" name="Shape 3568"/>
          <p:cNvSpPr/>
          <p:nvPr/>
        </p:nvSpPr>
        <p:spPr>
          <a:xfrm>
            <a:off x="5115049" y="7081780"/>
            <a:ext cx="17548562" cy="1"/>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788" name="Shape 3569"/>
          <p:cNvSpPr/>
          <p:nvPr/>
        </p:nvSpPr>
        <p:spPr>
          <a:xfrm>
            <a:off x="5149647" y="6299346"/>
            <a:ext cx="1" cy="814519"/>
          </a:xfrm>
          <a:prstGeom prst="line">
            <a:avLst/>
          </a:prstGeom>
          <a:ln w="76200">
            <a:solidFill>
              <a:srgbClr val="FFFFFF"/>
            </a:solidFill>
          </a:ln>
        </p:spPr>
        <p:txBody>
          <a:bodyPr lIns="45719" rIns="45719"/>
          <a:lstStyle/>
          <a:p>
            <a:pPr algn="l" defTabSz="914400">
              <a:defRPr sz="1400" b="0">
                <a:latin typeface="Arial"/>
                <a:ea typeface="Arial"/>
                <a:cs typeface="Arial"/>
                <a:sym typeface="Arial"/>
              </a:defRPr>
            </a:pPr>
            <a:endParaRPr/>
          </a:p>
        </p:txBody>
      </p:sp>
      <p:sp>
        <p:nvSpPr>
          <p:cNvPr id="2789" name="Shape 3580"/>
          <p:cNvSpPr txBox="1"/>
          <p:nvPr/>
        </p:nvSpPr>
        <p:spPr>
          <a:xfrm>
            <a:off x="4684988" y="5293345"/>
            <a:ext cx="929318" cy="11505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ctr"/>
          <a:lstStyle>
            <a:lvl1pPr defTabSz="914400">
              <a:defRPr sz="4800">
                <a:solidFill>
                  <a:srgbClr val="FFFFFF"/>
                </a:solidFill>
              </a:defRPr>
            </a:lvl1pPr>
          </a:lstStyle>
          <a:p>
            <a:r>
              <a:t>0</a:t>
            </a:r>
          </a:p>
        </p:txBody>
      </p:sp>
      <p:sp>
        <p:nvSpPr>
          <p:cNvPr id="2790" name="Cypher Space"/>
          <p:cNvSpPr txBox="1"/>
          <p:nvPr/>
        </p:nvSpPr>
        <p:spPr>
          <a:xfrm>
            <a:off x="492374" y="5494029"/>
            <a:ext cx="3606292" cy="1868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pPr algn="r">
              <a:lnSpc>
                <a:spcPct val="60000"/>
              </a:lnSpc>
              <a:defRPr sz="5500">
                <a:solidFill>
                  <a:srgbClr val="FFFFFF"/>
                </a:solidFill>
              </a:defRPr>
            </a:pPr>
            <a:r>
              <a:t>Cypher</a:t>
            </a:r>
            <a:br/>
            <a:r>
              <a:t>Space</a:t>
            </a:r>
          </a:p>
        </p:txBody>
      </p:sp>
      <p:sp>
        <p:nvSpPr>
          <p:cNvPr id="2791" name="Homomorphic Encryption"/>
          <p:cNvSpPr txBox="1">
            <a:spLocks noGrp="1"/>
          </p:cNvSpPr>
          <p:nvPr>
            <p:ph type="title" idx="4294967295"/>
          </p:nvPr>
        </p:nvSpPr>
        <p:spPr>
          <a:xfrm>
            <a:off x="1660847" y="734186"/>
            <a:ext cx="12205593" cy="2090675"/>
          </a:xfrm>
          <a:prstGeom prst="rect">
            <a:avLst/>
          </a:prstGeom>
        </p:spPr>
        <p:txBody>
          <a:bodyPr/>
          <a:lstStyle>
            <a:lvl1pPr defTabSz="454025">
              <a:defRPr sz="7150">
                <a:solidFill>
                  <a:srgbClr val="FFFFFF"/>
                </a:solidFill>
              </a:defRPr>
            </a:lvl1pPr>
          </a:lstStyle>
          <a:p>
            <a:r>
              <a:t>Homomorphic Encryption</a:t>
            </a:r>
          </a:p>
        </p:txBody>
      </p:sp>
      <p:sp>
        <p:nvSpPr>
          <p:cNvPr id="2792" name="Shape 3575"/>
          <p:cNvSpPr/>
          <p:nvPr/>
        </p:nvSpPr>
        <p:spPr>
          <a:xfrm>
            <a:off x="15979395" y="6553346"/>
            <a:ext cx="1" cy="814519"/>
          </a:xfrm>
          <a:prstGeom prst="line">
            <a:avLst/>
          </a:prstGeom>
          <a:ln w="152400">
            <a:solidFill>
              <a:srgbClr val="6A6D85"/>
            </a:solidFill>
          </a:ln>
        </p:spPr>
        <p:txBody>
          <a:bodyPr lIns="45719" rIns="45719"/>
          <a:lstStyle/>
          <a:p>
            <a:pPr algn="l" defTabSz="914400">
              <a:defRPr sz="1400" b="0">
                <a:latin typeface="Arial"/>
                <a:ea typeface="Arial"/>
                <a:cs typeface="Arial"/>
                <a:sym typeface="Arial"/>
              </a:defRPr>
            </a:pPr>
            <a:endParaRPr/>
          </a:p>
        </p:txBody>
      </p:sp>
      <p:sp>
        <p:nvSpPr>
          <p:cNvPr id="2793" name="Without the secret key"/>
          <p:cNvSpPr txBox="1"/>
          <p:nvPr/>
        </p:nvSpPr>
        <p:spPr>
          <a:xfrm>
            <a:off x="7480554" y="8698289"/>
            <a:ext cx="945430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gn="l">
              <a:lnSpc>
                <a:spcPct val="70000"/>
              </a:lnSpc>
              <a:defRPr sz="7200" b="0"/>
            </a:pPr>
            <a:r>
              <a:rPr b="1">
                <a:solidFill>
                  <a:srgbClr val="FFFFFF"/>
                </a:solidFill>
              </a:rPr>
              <a:t>Without</a:t>
            </a:r>
            <a:r>
              <a:rPr>
                <a:solidFill>
                  <a:srgbClr val="FFFFFF"/>
                </a:solidFill>
              </a:rPr>
              <a:t> the secret key</a:t>
            </a:r>
          </a:p>
        </p:txBody>
      </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796"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2797"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2798" name="Initial"/>
          <p:cNvSpPr txBox="1"/>
          <p:nvPr/>
        </p:nvSpPr>
        <p:spPr>
          <a:xfrm>
            <a:off x="16902341" y="3371227"/>
            <a:ext cx="1714278"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BA7A82"/>
                </a:solidFill>
              </a:defRPr>
            </a:lvl1pPr>
          </a:lstStyle>
          <a:p>
            <a:r>
              <a:t>Initial</a:t>
            </a:r>
          </a:p>
        </p:txBody>
      </p:sp>
      <p:grpSp>
        <p:nvGrpSpPr>
          <p:cNvPr id="2801" name="Group"/>
          <p:cNvGrpSpPr/>
          <p:nvPr/>
        </p:nvGrpSpPr>
        <p:grpSpPr>
          <a:xfrm>
            <a:off x="917067" y="3576980"/>
            <a:ext cx="4803038" cy="6014677"/>
            <a:chOff x="0" y="325074"/>
            <a:chExt cx="4803037" cy="6014676"/>
          </a:xfrm>
        </p:grpSpPr>
        <p:sp>
          <p:nvSpPr>
            <p:cNvPr id="2799"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00"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802"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2805" name="Group"/>
          <p:cNvGrpSpPr/>
          <p:nvPr/>
        </p:nvGrpSpPr>
        <p:grpSpPr>
          <a:xfrm>
            <a:off x="8175981" y="6889346"/>
            <a:ext cx="3739584" cy="4682950"/>
            <a:chOff x="0" y="253098"/>
            <a:chExt cx="3739582" cy="4682949"/>
          </a:xfrm>
        </p:grpSpPr>
        <p:sp>
          <p:nvSpPr>
            <p:cNvPr id="2803"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04"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806"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2809" name="Group"/>
          <p:cNvGrpSpPr/>
          <p:nvPr/>
        </p:nvGrpSpPr>
        <p:grpSpPr>
          <a:xfrm>
            <a:off x="14906896" y="8078941"/>
            <a:ext cx="2984383" cy="3737239"/>
            <a:chOff x="0" y="201985"/>
            <a:chExt cx="2984382" cy="3737237"/>
          </a:xfrm>
        </p:grpSpPr>
        <p:sp>
          <p:nvSpPr>
            <p:cNvPr id="2807"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08"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810"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2811"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2839" name="Group"/>
          <p:cNvGrpSpPr/>
          <p:nvPr/>
        </p:nvGrpSpPr>
        <p:grpSpPr>
          <a:xfrm>
            <a:off x="13861539" y="3017830"/>
            <a:ext cx="2469073" cy="2039212"/>
            <a:chOff x="0" y="0"/>
            <a:chExt cx="2469071" cy="2039211"/>
          </a:xfrm>
        </p:grpSpPr>
        <p:sp>
          <p:nvSpPr>
            <p:cNvPr id="2812"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13"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14"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15"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16"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17"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18"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819" name="Connection Line"/>
            <p:cNvCxnSpPr>
              <a:stCxn id="2815" idx="0"/>
              <a:endCxn id="2812"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2820" name="Connection Line"/>
            <p:cNvCxnSpPr>
              <a:stCxn id="2816" idx="0"/>
              <a:endCxn id="2812"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2821" name="Connection Line"/>
            <p:cNvCxnSpPr>
              <a:stCxn id="2817" idx="0"/>
              <a:endCxn id="2812"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2822" name="Connection Line"/>
            <p:cNvCxnSpPr>
              <a:stCxn id="2813" idx="0"/>
              <a:endCxn id="2815"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2823" name="Connection Line"/>
            <p:cNvCxnSpPr>
              <a:stCxn id="2813" idx="0"/>
              <a:endCxn id="2816"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2824" name="Connection Line"/>
            <p:cNvCxnSpPr>
              <a:stCxn id="2813" idx="0"/>
              <a:endCxn id="2817"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2825" name="Connection Line"/>
            <p:cNvCxnSpPr>
              <a:stCxn id="2814" idx="0"/>
              <a:endCxn id="2815"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2826" name="Connection Line"/>
            <p:cNvCxnSpPr>
              <a:stCxn id="2814" idx="0"/>
              <a:endCxn id="2816"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2827" name="Connection Line"/>
            <p:cNvCxnSpPr>
              <a:stCxn id="2817" idx="0"/>
              <a:endCxn id="2814"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2828"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29"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830" name="Connection Line"/>
            <p:cNvCxnSpPr>
              <a:stCxn id="2817" idx="0"/>
              <a:endCxn id="2829"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2831" name="Connection Line"/>
            <p:cNvCxnSpPr>
              <a:stCxn id="2817" idx="0"/>
              <a:endCxn id="2828"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2832" name="Connection Line"/>
            <p:cNvCxnSpPr>
              <a:stCxn id="2817" idx="0"/>
              <a:endCxn id="2818"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2833" name="Connection Line"/>
            <p:cNvCxnSpPr>
              <a:stCxn id="2816" idx="0"/>
              <a:endCxn id="2828"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2834" name="Connection Line"/>
            <p:cNvCxnSpPr>
              <a:stCxn id="2829" idx="0"/>
              <a:endCxn id="2816"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2835" name="Connection Line"/>
            <p:cNvCxnSpPr>
              <a:stCxn id="2816" idx="0"/>
              <a:endCxn id="2818"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2836" name="Connection Line"/>
            <p:cNvCxnSpPr>
              <a:stCxn id="2829" idx="0"/>
              <a:endCxn id="2815"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2837" name="Connection Line"/>
            <p:cNvCxnSpPr>
              <a:stCxn id="2815" idx="0"/>
              <a:endCxn id="2828"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2838" name="Connection Line"/>
            <p:cNvCxnSpPr>
              <a:stCxn id="2815" idx="0"/>
              <a:endCxn id="2818"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2840"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841"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2842" name="Homomorphic Encryption + Federated Learning"/>
          <p:cNvSpPr txBox="1">
            <a:spLocks noGrp="1"/>
          </p:cNvSpPr>
          <p:nvPr>
            <p:ph type="title" idx="4294967295"/>
          </p:nvPr>
        </p:nvSpPr>
        <p:spPr>
          <a:xfrm>
            <a:off x="948753" y="734186"/>
            <a:ext cx="11055028" cy="2090675"/>
          </a:xfrm>
          <a:prstGeom prst="rect">
            <a:avLst/>
          </a:prstGeom>
        </p:spPr>
        <p:txBody>
          <a:bodyPr/>
          <a:lstStyle>
            <a:lvl1pPr defTabSz="742950">
              <a:defRPr sz="6479">
                <a:solidFill>
                  <a:srgbClr val="FFFFFF"/>
                </a:solidFill>
              </a:defRPr>
            </a:lvl1pPr>
          </a:lstStyle>
          <a:p>
            <a:r>
              <a:t>Homomorphic Encryption + Federated Learning</a:t>
            </a:r>
          </a:p>
        </p:txBody>
      </p:sp>
      <p:grpSp>
        <p:nvGrpSpPr>
          <p:cNvPr id="2870" name="Group"/>
          <p:cNvGrpSpPr/>
          <p:nvPr/>
        </p:nvGrpSpPr>
        <p:grpSpPr>
          <a:xfrm>
            <a:off x="13861539" y="3017830"/>
            <a:ext cx="2469073" cy="2039212"/>
            <a:chOff x="0" y="0"/>
            <a:chExt cx="2469071" cy="2039211"/>
          </a:xfrm>
        </p:grpSpPr>
        <p:sp>
          <p:nvSpPr>
            <p:cNvPr id="2843"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44"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45"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46"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47"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48"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49"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850" name="Connection Line"/>
            <p:cNvCxnSpPr>
              <a:stCxn id="2846" idx="0"/>
              <a:endCxn id="2843"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2851" name="Connection Line"/>
            <p:cNvCxnSpPr>
              <a:stCxn id="2847" idx="0"/>
              <a:endCxn id="2843"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2852" name="Connection Line"/>
            <p:cNvCxnSpPr>
              <a:stCxn id="2848" idx="0"/>
              <a:endCxn id="2843"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2853" name="Connection Line"/>
            <p:cNvCxnSpPr>
              <a:stCxn id="2844" idx="0"/>
              <a:endCxn id="2846"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2854" name="Connection Line"/>
            <p:cNvCxnSpPr>
              <a:stCxn id="2844" idx="0"/>
              <a:endCxn id="2847"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2855" name="Connection Line"/>
            <p:cNvCxnSpPr>
              <a:stCxn id="2844" idx="0"/>
              <a:endCxn id="2848"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2856" name="Connection Line"/>
            <p:cNvCxnSpPr>
              <a:stCxn id="2845" idx="0"/>
              <a:endCxn id="2846"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2857" name="Connection Line"/>
            <p:cNvCxnSpPr>
              <a:stCxn id="2845" idx="0"/>
              <a:endCxn id="2847"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2858" name="Connection Line"/>
            <p:cNvCxnSpPr>
              <a:stCxn id="2848" idx="0"/>
              <a:endCxn id="2845"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2859"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60"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861" name="Connection Line"/>
            <p:cNvCxnSpPr>
              <a:stCxn id="2848" idx="0"/>
              <a:endCxn id="2860"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2862" name="Connection Line"/>
            <p:cNvCxnSpPr>
              <a:stCxn id="2848" idx="0"/>
              <a:endCxn id="2859"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2863" name="Connection Line"/>
            <p:cNvCxnSpPr>
              <a:stCxn id="2848" idx="0"/>
              <a:endCxn id="2849"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2864" name="Connection Line"/>
            <p:cNvCxnSpPr>
              <a:stCxn id="2847" idx="0"/>
              <a:endCxn id="2859"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2865" name="Connection Line"/>
            <p:cNvCxnSpPr>
              <a:stCxn id="2860" idx="0"/>
              <a:endCxn id="2847"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2866" name="Connection Line"/>
            <p:cNvCxnSpPr>
              <a:stCxn id="2847" idx="0"/>
              <a:endCxn id="2849"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2867" name="Connection Line"/>
            <p:cNvCxnSpPr>
              <a:stCxn id="2860" idx="0"/>
              <a:endCxn id="2846"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2868" name="Connection Line"/>
            <p:cNvCxnSpPr>
              <a:stCxn id="2846" idx="0"/>
              <a:endCxn id="2859"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2869" name="Connection Line"/>
            <p:cNvCxnSpPr>
              <a:stCxn id="2846" idx="0"/>
              <a:endCxn id="2849" idx="0"/>
            </p:cNvCxnSpPr>
            <p:nvPr/>
          </p:nvCxnSpPr>
          <p:spPr>
            <a:xfrm>
              <a:off x="1234535" y="196582"/>
              <a:ext cx="1037955" cy="1"/>
            </a:xfrm>
            <a:prstGeom prst="straightConnector1">
              <a:avLst/>
            </a:prstGeom>
            <a:ln w="38100" cap="flat">
              <a:solidFill>
                <a:srgbClr val="FFFFFF"/>
              </a:solidFill>
              <a:prstDash val="solid"/>
              <a:miter lim="400000"/>
            </a:ln>
            <a:effectLst/>
          </p:spPr>
        </p:cxnSp>
      </p:gr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1" nodeType="afterEffect">
                                  <p:stCondLst>
                                    <p:cond delay="0"/>
                                  </p:stCondLst>
                                  <p:iterate>
                                    <p:tmAbs val="0"/>
                                  </p:iterate>
                                  <p:childTnLst>
                                    <p:set>
                                      <p:cBhvr>
                                        <p:cTn id="6" fill="hold"/>
                                        <p:tgtEl>
                                          <p:spTgt spid="2839"/>
                                        </p:tgtEl>
                                        <p:attrNameLst>
                                          <p:attrName>style.visibility</p:attrName>
                                        </p:attrNameLst>
                                      </p:cBhvr>
                                      <p:to>
                                        <p:strVal val="visible"/>
                                      </p:to>
                                    </p:set>
                                    <p:animEffect transition="in" filter="dissolve">
                                      <p:cBhvr>
                                        <p:cTn id="7" dur="500"/>
                                        <p:tgtEl>
                                          <p:spTgt spid="28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39" grpId="1" animBg="1" advAuto="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2"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873"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2874"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2875" name="Initial"/>
          <p:cNvSpPr txBox="1"/>
          <p:nvPr/>
        </p:nvSpPr>
        <p:spPr>
          <a:xfrm>
            <a:off x="16902341" y="3371227"/>
            <a:ext cx="1714278"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BA7A82"/>
                </a:solidFill>
              </a:defRPr>
            </a:lvl1pPr>
          </a:lstStyle>
          <a:p>
            <a:r>
              <a:t>Initial</a:t>
            </a:r>
          </a:p>
        </p:txBody>
      </p:sp>
      <p:grpSp>
        <p:nvGrpSpPr>
          <p:cNvPr id="2878" name="Group"/>
          <p:cNvGrpSpPr/>
          <p:nvPr/>
        </p:nvGrpSpPr>
        <p:grpSpPr>
          <a:xfrm>
            <a:off x="917067" y="3576980"/>
            <a:ext cx="4803038" cy="6014677"/>
            <a:chOff x="0" y="325074"/>
            <a:chExt cx="4803037" cy="6014676"/>
          </a:xfrm>
        </p:grpSpPr>
        <p:sp>
          <p:nvSpPr>
            <p:cNvPr id="2876"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77"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879"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2882" name="Group"/>
          <p:cNvGrpSpPr/>
          <p:nvPr/>
        </p:nvGrpSpPr>
        <p:grpSpPr>
          <a:xfrm>
            <a:off x="8175981" y="6889346"/>
            <a:ext cx="3739584" cy="4682950"/>
            <a:chOff x="0" y="253098"/>
            <a:chExt cx="3739582" cy="4682949"/>
          </a:xfrm>
        </p:grpSpPr>
        <p:sp>
          <p:nvSpPr>
            <p:cNvPr id="2880"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81"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883"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2886" name="Group"/>
          <p:cNvGrpSpPr/>
          <p:nvPr/>
        </p:nvGrpSpPr>
        <p:grpSpPr>
          <a:xfrm>
            <a:off x="14906896" y="8078941"/>
            <a:ext cx="2984383" cy="3737239"/>
            <a:chOff x="0" y="201985"/>
            <a:chExt cx="2984382" cy="3737237"/>
          </a:xfrm>
        </p:grpSpPr>
        <p:sp>
          <p:nvSpPr>
            <p:cNvPr id="2884"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85"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887"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2888"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2916" name="Group"/>
          <p:cNvGrpSpPr/>
          <p:nvPr/>
        </p:nvGrpSpPr>
        <p:grpSpPr>
          <a:xfrm>
            <a:off x="13861539" y="3017830"/>
            <a:ext cx="2469073" cy="2039212"/>
            <a:chOff x="0" y="0"/>
            <a:chExt cx="2469071" cy="2039211"/>
          </a:xfrm>
        </p:grpSpPr>
        <p:sp>
          <p:nvSpPr>
            <p:cNvPr id="2889"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90"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91"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92"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93"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94"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95"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896" name="Connection Line"/>
            <p:cNvCxnSpPr>
              <a:stCxn id="2892" idx="0"/>
              <a:endCxn id="2889"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2897" name="Connection Line"/>
            <p:cNvCxnSpPr>
              <a:stCxn id="2893" idx="0"/>
              <a:endCxn id="2889"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2898" name="Connection Line"/>
            <p:cNvCxnSpPr>
              <a:stCxn id="2894" idx="0"/>
              <a:endCxn id="2889"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2899" name="Connection Line"/>
            <p:cNvCxnSpPr>
              <a:stCxn id="2890" idx="0"/>
              <a:endCxn id="2892"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2900" name="Connection Line"/>
            <p:cNvCxnSpPr>
              <a:stCxn id="2890" idx="0"/>
              <a:endCxn id="2893"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2901" name="Connection Line"/>
            <p:cNvCxnSpPr>
              <a:stCxn id="2890" idx="0"/>
              <a:endCxn id="2894"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2902" name="Connection Line"/>
            <p:cNvCxnSpPr>
              <a:stCxn id="2891" idx="0"/>
              <a:endCxn id="2892"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2903" name="Connection Line"/>
            <p:cNvCxnSpPr>
              <a:stCxn id="2891" idx="0"/>
              <a:endCxn id="2893"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2904" name="Connection Line"/>
            <p:cNvCxnSpPr>
              <a:stCxn id="2894" idx="0"/>
              <a:endCxn id="2891"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2905"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06"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907" name="Connection Line"/>
            <p:cNvCxnSpPr>
              <a:stCxn id="2894" idx="0"/>
              <a:endCxn id="2906"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2908" name="Connection Line"/>
            <p:cNvCxnSpPr>
              <a:stCxn id="2894" idx="0"/>
              <a:endCxn id="2905"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2909" name="Connection Line"/>
            <p:cNvCxnSpPr>
              <a:stCxn id="2894" idx="0"/>
              <a:endCxn id="2895"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2910" name="Connection Line"/>
            <p:cNvCxnSpPr>
              <a:stCxn id="2893" idx="0"/>
              <a:endCxn id="2905"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2911" name="Connection Line"/>
            <p:cNvCxnSpPr>
              <a:stCxn id="2906" idx="0"/>
              <a:endCxn id="2893"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2912" name="Connection Line"/>
            <p:cNvCxnSpPr>
              <a:stCxn id="2893" idx="0"/>
              <a:endCxn id="2895"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2913" name="Connection Line"/>
            <p:cNvCxnSpPr>
              <a:stCxn id="2906" idx="0"/>
              <a:endCxn id="2892"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2914" name="Connection Line"/>
            <p:cNvCxnSpPr>
              <a:stCxn id="2892" idx="0"/>
              <a:endCxn id="2905"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2915" name="Connection Line"/>
            <p:cNvCxnSpPr>
              <a:stCxn id="2892" idx="0"/>
              <a:endCxn id="2895"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2917"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918"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2919" name="Homomorphic Encryption + Federated Learning"/>
          <p:cNvSpPr txBox="1">
            <a:spLocks noGrp="1"/>
          </p:cNvSpPr>
          <p:nvPr>
            <p:ph type="title" idx="4294967295"/>
          </p:nvPr>
        </p:nvSpPr>
        <p:spPr>
          <a:xfrm>
            <a:off x="948753" y="734186"/>
            <a:ext cx="11055028" cy="2090675"/>
          </a:xfrm>
          <a:prstGeom prst="rect">
            <a:avLst/>
          </a:prstGeom>
        </p:spPr>
        <p:txBody>
          <a:bodyPr/>
          <a:lstStyle>
            <a:lvl1pPr defTabSz="742950">
              <a:defRPr sz="6479">
                <a:solidFill>
                  <a:srgbClr val="FFFFFF"/>
                </a:solidFill>
              </a:defRPr>
            </a:lvl1pPr>
          </a:lstStyle>
          <a:p>
            <a:r>
              <a:t>Homomorphic Encryption + Federated Learning</a:t>
            </a:r>
          </a:p>
        </p:txBody>
      </p:sp>
      <p:sp>
        <p:nvSpPr>
          <p:cNvPr id="2920" name="Rounded Rectangle"/>
          <p:cNvSpPr/>
          <p:nvPr/>
        </p:nvSpPr>
        <p:spPr>
          <a:xfrm>
            <a:off x="13523064" y="2717266"/>
            <a:ext cx="3146025" cy="2640340"/>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2948" name="Group"/>
          <p:cNvGrpSpPr/>
          <p:nvPr/>
        </p:nvGrpSpPr>
        <p:grpSpPr>
          <a:xfrm>
            <a:off x="13861539" y="3017830"/>
            <a:ext cx="2469073" cy="2039212"/>
            <a:chOff x="0" y="0"/>
            <a:chExt cx="2469071" cy="2039211"/>
          </a:xfrm>
        </p:grpSpPr>
        <p:sp>
          <p:nvSpPr>
            <p:cNvPr id="2921"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22"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23"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24"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25"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26"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27"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928" name="Connection Line"/>
            <p:cNvCxnSpPr>
              <a:stCxn id="2924" idx="0"/>
              <a:endCxn id="2921"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2929" name="Connection Line"/>
            <p:cNvCxnSpPr>
              <a:stCxn id="2925" idx="0"/>
              <a:endCxn id="2921"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2930" name="Connection Line"/>
            <p:cNvCxnSpPr>
              <a:stCxn id="2926" idx="0"/>
              <a:endCxn id="2921"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2931" name="Connection Line"/>
            <p:cNvCxnSpPr>
              <a:stCxn id="2922" idx="0"/>
              <a:endCxn id="2924"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2932" name="Connection Line"/>
            <p:cNvCxnSpPr>
              <a:stCxn id="2922" idx="0"/>
              <a:endCxn id="2925"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2933" name="Connection Line"/>
            <p:cNvCxnSpPr>
              <a:stCxn id="2922" idx="0"/>
              <a:endCxn id="2926"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2934" name="Connection Line"/>
            <p:cNvCxnSpPr>
              <a:stCxn id="2923" idx="0"/>
              <a:endCxn id="2924"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2935" name="Connection Line"/>
            <p:cNvCxnSpPr>
              <a:stCxn id="2923" idx="0"/>
              <a:endCxn id="2925"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2936" name="Connection Line"/>
            <p:cNvCxnSpPr>
              <a:stCxn id="2926" idx="0"/>
              <a:endCxn id="2923"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2937"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38"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939" name="Connection Line"/>
            <p:cNvCxnSpPr>
              <a:stCxn id="2926" idx="0"/>
              <a:endCxn id="2938"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2940" name="Connection Line"/>
            <p:cNvCxnSpPr>
              <a:stCxn id="2926" idx="0"/>
              <a:endCxn id="2937"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2941" name="Connection Line"/>
            <p:cNvCxnSpPr>
              <a:stCxn id="2926" idx="0"/>
              <a:endCxn id="2927"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2942" name="Connection Line"/>
            <p:cNvCxnSpPr>
              <a:stCxn id="2925" idx="0"/>
              <a:endCxn id="2937"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2943" name="Connection Line"/>
            <p:cNvCxnSpPr>
              <a:stCxn id="2938" idx="0"/>
              <a:endCxn id="2925"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2944" name="Connection Line"/>
            <p:cNvCxnSpPr>
              <a:stCxn id="2925" idx="0"/>
              <a:endCxn id="2927"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2945" name="Connection Line"/>
            <p:cNvCxnSpPr>
              <a:stCxn id="2938" idx="0"/>
              <a:endCxn id="2924"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2946" name="Connection Line"/>
            <p:cNvCxnSpPr>
              <a:stCxn id="2924" idx="0"/>
              <a:endCxn id="2937"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2947" name="Connection Line"/>
            <p:cNvCxnSpPr>
              <a:stCxn id="2924" idx="0"/>
              <a:endCxn id="2927" idx="0"/>
            </p:cNvCxnSpPr>
            <p:nvPr/>
          </p:nvCxnSpPr>
          <p:spPr>
            <a:xfrm>
              <a:off x="1234535" y="196582"/>
              <a:ext cx="1037955" cy="1"/>
            </a:xfrm>
            <a:prstGeom prst="straightConnector1">
              <a:avLst/>
            </a:prstGeom>
            <a:ln w="38100" cap="flat">
              <a:solidFill>
                <a:srgbClr val="FFFFFF"/>
              </a:solidFill>
              <a:prstDash val="solid"/>
              <a:miter lim="400000"/>
            </a:ln>
            <a:effectLst/>
          </p:spPr>
        </p:cxnSp>
      </p:grpSp>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1" nodeType="afterEffect">
                                  <p:stCondLst>
                                    <p:cond delay="0"/>
                                  </p:stCondLst>
                                  <p:iterate>
                                    <p:tmAbs val="0"/>
                                  </p:iterate>
                                  <p:childTnLst>
                                    <p:set>
                                      <p:cBhvr>
                                        <p:cTn id="6" fill="hold"/>
                                        <p:tgtEl>
                                          <p:spTgt spid="2916"/>
                                        </p:tgtEl>
                                        <p:attrNameLst>
                                          <p:attrName>style.visibility</p:attrName>
                                        </p:attrNameLst>
                                      </p:cBhvr>
                                      <p:to>
                                        <p:strVal val="visible"/>
                                      </p:to>
                                    </p:set>
                                    <p:animEffect transition="in" filter="dissolve">
                                      <p:cBhvr>
                                        <p:cTn id="7" dur="500"/>
                                        <p:tgtEl>
                                          <p:spTgt spid="29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16" grpId="1" animBg="1" advAuto="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0"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951"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2954" name="Group"/>
          <p:cNvGrpSpPr/>
          <p:nvPr/>
        </p:nvGrpSpPr>
        <p:grpSpPr>
          <a:xfrm>
            <a:off x="917067" y="3576980"/>
            <a:ext cx="4803038" cy="6014677"/>
            <a:chOff x="0" y="325074"/>
            <a:chExt cx="4803037" cy="6014676"/>
          </a:xfrm>
        </p:grpSpPr>
        <p:sp>
          <p:nvSpPr>
            <p:cNvPr id="2952"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53"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955"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2958" name="Group"/>
          <p:cNvGrpSpPr/>
          <p:nvPr/>
        </p:nvGrpSpPr>
        <p:grpSpPr>
          <a:xfrm>
            <a:off x="8175981" y="6889346"/>
            <a:ext cx="3739584" cy="4682950"/>
            <a:chOff x="0" y="253098"/>
            <a:chExt cx="3739582" cy="4682949"/>
          </a:xfrm>
        </p:grpSpPr>
        <p:sp>
          <p:nvSpPr>
            <p:cNvPr id="2956"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57"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959"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2962" name="Group"/>
          <p:cNvGrpSpPr/>
          <p:nvPr/>
        </p:nvGrpSpPr>
        <p:grpSpPr>
          <a:xfrm>
            <a:off x="14906896" y="8078941"/>
            <a:ext cx="2984383" cy="3737239"/>
            <a:chOff x="0" y="201985"/>
            <a:chExt cx="2984382" cy="3737237"/>
          </a:xfrm>
        </p:grpSpPr>
        <p:sp>
          <p:nvSpPr>
            <p:cNvPr id="2960"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61"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963"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2964" name="Rounded Rectangle"/>
          <p:cNvSpPr/>
          <p:nvPr/>
        </p:nvSpPr>
        <p:spPr>
          <a:xfrm>
            <a:off x="1745573" y="5264148"/>
            <a:ext cx="3146025" cy="2640341"/>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2992" name="Group"/>
          <p:cNvGrpSpPr/>
          <p:nvPr/>
        </p:nvGrpSpPr>
        <p:grpSpPr>
          <a:xfrm>
            <a:off x="2084050" y="5564712"/>
            <a:ext cx="2469072" cy="2039212"/>
            <a:chOff x="0" y="0"/>
            <a:chExt cx="2469071" cy="2039211"/>
          </a:xfrm>
        </p:grpSpPr>
        <p:sp>
          <p:nvSpPr>
            <p:cNvPr id="2965"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66"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67"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68"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69"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70"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71"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972" name="Connection Line"/>
            <p:cNvCxnSpPr>
              <a:stCxn id="2968" idx="0"/>
              <a:endCxn id="2965"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2973" name="Connection Line"/>
            <p:cNvCxnSpPr>
              <a:stCxn id="2969" idx="0"/>
              <a:endCxn id="2965"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2974" name="Connection Line"/>
            <p:cNvCxnSpPr>
              <a:stCxn id="2970" idx="0"/>
              <a:endCxn id="2965"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2975" name="Connection Line"/>
            <p:cNvCxnSpPr>
              <a:stCxn id="2966" idx="0"/>
              <a:endCxn id="2968"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2976" name="Connection Line"/>
            <p:cNvCxnSpPr>
              <a:stCxn id="2966" idx="0"/>
              <a:endCxn id="2969"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2977" name="Connection Line"/>
            <p:cNvCxnSpPr>
              <a:stCxn id="2966" idx="0"/>
              <a:endCxn id="2970"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2978" name="Connection Line"/>
            <p:cNvCxnSpPr>
              <a:stCxn id="2967" idx="0"/>
              <a:endCxn id="2968"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2979" name="Connection Line"/>
            <p:cNvCxnSpPr>
              <a:stCxn id="2967" idx="0"/>
              <a:endCxn id="2969"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2980" name="Connection Line"/>
            <p:cNvCxnSpPr>
              <a:stCxn id="2970" idx="0"/>
              <a:endCxn id="2967"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2981"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82"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2983" name="Connection Line"/>
            <p:cNvCxnSpPr>
              <a:stCxn id="2970" idx="0"/>
              <a:endCxn id="2982"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2984" name="Connection Line"/>
            <p:cNvCxnSpPr>
              <a:stCxn id="2970" idx="0"/>
              <a:endCxn id="2981"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2985" name="Connection Line"/>
            <p:cNvCxnSpPr>
              <a:stCxn id="2970" idx="0"/>
              <a:endCxn id="2971"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2986" name="Connection Line"/>
            <p:cNvCxnSpPr>
              <a:stCxn id="2969" idx="0"/>
              <a:endCxn id="2981"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2987" name="Connection Line"/>
            <p:cNvCxnSpPr>
              <a:stCxn id="2982" idx="0"/>
              <a:endCxn id="2969"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2988" name="Connection Line"/>
            <p:cNvCxnSpPr>
              <a:stCxn id="2969" idx="0"/>
              <a:endCxn id="2971"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2989" name="Connection Line"/>
            <p:cNvCxnSpPr>
              <a:stCxn id="2982" idx="0"/>
              <a:endCxn id="2968"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2990" name="Connection Line"/>
            <p:cNvCxnSpPr>
              <a:stCxn id="2968" idx="0"/>
              <a:endCxn id="2981"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2991" name="Connection Line"/>
            <p:cNvCxnSpPr>
              <a:stCxn id="2968" idx="0"/>
              <a:endCxn id="2971"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2993"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2994"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2995" name="Initial"/>
          <p:cNvSpPr txBox="1"/>
          <p:nvPr/>
        </p:nvSpPr>
        <p:spPr>
          <a:xfrm>
            <a:off x="16902341" y="3371227"/>
            <a:ext cx="1714278"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BA7A82"/>
                </a:solidFill>
              </a:defRPr>
            </a:lvl1pPr>
          </a:lstStyle>
          <a:p>
            <a:r>
              <a:t>Initial</a:t>
            </a:r>
          </a:p>
        </p:txBody>
      </p:sp>
      <p:sp>
        <p:nvSpPr>
          <p:cNvPr id="2996"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2997"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2998" name="Homomorphic Encryption + Federated Learning"/>
          <p:cNvSpPr txBox="1">
            <a:spLocks noGrp="1"/>
          </p:cNvSpPr>
          <p:nvPr>
            <p:ph type="title" idx="4294967295"/>
          </p:nvPr>
        </p:nvSpPr>
        <p:spPr>
          <a:xfrm>
            <a:off x="948753" y="734186"/>
            <a:ext cx="11055028" cy="2090675"/>
          </a:xfrm>
          <a:prstGeom prst="rect">
            <a:avLst/>
          </a:prstGeom>
        </p:spPr>
        <p:txBody>
          <a:bodyPr/>
          <a:lstStyle>
            <a:lvl1pPr defTabSz="742950">
              <a:defRPr sz="6479">
                <a:solidFill>
                  <a:srgbClr val="FFFFFF"/>
                </a:solidFill>
              </a:defRPr>
            </a:lvl1pPr>
          </a:lstStyle>
          <a:p>
            <a:r>
              <a:t>Homomorphic Encryption + Federated Learning</a:t>
            </a:r>
          </a:p>
        </p:txBody>
      </p:sp>
      <p:sp>
        <p:nvSpPr>
          <p:cNvPr id="2999" name="Rounded Rectangle"/>
          <p:cNvSpPr/>
          <p:nvPr/>
        </p:nvSpPr>
        <p:spPr>
          <a:xfrm>
            <a:off x="13523064" y="2717266"/>
            <a:ext cx="3146025" cy="2640340"/>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027" name="Group"/>
          <p:cNvGrpSpPr/>
          <p:nvPr/>
        </p:nvGrpSpPr>
        <p:grpSpPr>
          <a:xfrm>
            <a:off x="13861541" y="3017830"/>
            <a:ext cx="2469072" cy="2039212"/>
            <a:chOff x="0" y="0"/>
            <a:chExt cx="2469071" cy="2039211"/>
          </a:xfrm>
        </p:grpSpPr>
        <p:sp>
          <p:nvSpPr>
            <p:cNvPr id="3000" name="Circle"/>
            <p:cNvSpPr/>
            <p:nvPr/>
          </p:nvSpPr>
          <p:spPr>
            <a:xfrm>
              <a:off x="0"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01" name="Circle"/>
            <p:cNvSpPr/>
            <p:nvPr/>
          </p:nvSpPr>
          <p:spPr>
            <a:xfrm>
              <a:off x="0"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02" name="Circle"/>
            <p:cNvSpPr/>
            <p:nvPr/>
          </p:nvSpPr>
          <p:spPr>
            <a:xfrm>
              <a:off x="0"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03"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04" name="Circle"/>
            <p:cNvSpPr/>
            <p:nvPr/>
          </p:nvSpPr>
          <p:spPr>
            <a:xfrm>
              <a:off x="1037953"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05"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06"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007" name="Connection Line"/>
            <p:cNvCxnSpPr>
              <a:stCxn id="3003" idx="0"/>
              <a:endCxn id="3000"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008" name="Connection Line"/>
            <p:cNvCxnSpPr>
              <a:stCxn id="3004" idx="0"/>
              <a:endCxn id="3000"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009" name="Connection Line"/>
            <p:cNvCxnSpPr>
              <a:stCxn id="3005" idx="0"/>
              <a:endCxn id="3000"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010" name="Connection Line"/>
            <p:cNvCxnSpPr>
              <a:stCxn id="3001" idx="0"/>
              <a:endCxn id="3003"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011" name="Connection Line"/>
            <p:cNvCxnSpPr>
              <a:stCxn id="3001" idx="0"/>
              <a:endCxn id="3004"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012" name="Connection Line"/>
            <p:cNvCxnSpPr>
              <a:stCxn id="3001" idx="0"/>
              <a:endCxn id="3005"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013" name="Connection Line"/>
            <p:cNvCxnSpPr>
              <a:stCxn id="3002" idx="0"/>
              <a:endCxn id="3003"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014" name="Connection Line"/>
            <p:cNvCxnSpPr>
              <a:stCxn id="3002" idx="0"/>
              <a:endCxn id="3004"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015" name="Connection Line"/>
            <p:cNvCxnSpPr>
              <a:stCxn id="3005" idx="0"/>
              <a:endCxn id="3002"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016"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17"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018" name="Connection Line"/>
            <p:cNvCxnSpPr>
              <a:stCxn id="3005" idx="0"/>
              <a:endCxn id="3017"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019" name="Connection Line"/>
            <p:cNvCxnSpPr>
              <a:stCxn id="3005" idx="0"/>
              <a:endCxn id="3016"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020" name="Connection Line"/>
            <p:cNvCxnSpPr>
              <a:stCxn id="3005" idx="0"/>
              <a:endCxn id="3006"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021" name="Connection Line"/>
            <p:cNvCxnSpPr>
              <a:stCxn id="3004" idx="0"/>
              <a:endCxn id="3016"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022" name="Connection Line"/>
            <p:cNvCxnSpPr>
              <a:stCxn id="3017" idx="0"/>
              <a:endCxn id="3004"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023" name="Connection Line"/>
            <p:cNvCxnSpPr>
              <a:stCxn id="3004" idx="0"/>
              <a:endCxn id="3006"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024" name="Connection Line"/>
            <p:cNvCxnSpPr>
              <a:stCxn id="3017" idx="0"/>
              <a:endCxn id="3003"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025" name="Connection Line"/>
            <p:cNvCxnSpPr>
              <a:stCxn id="3003" idx="0"/>
              <a:endCxn id="3016"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026" name="Connection Line"/>
            <p:cNvCxnSpPr>
              <a:stCxn id="3003" idx="0"/>
              <a:endCxn id="3006"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3055" name="Group"/>
          <p:cNvGrpSpPr/>
          <p:nvPr/>
        </p:nvGrpSpPr>
        <p:grpSpPr>
          <a:xfrm>
            <a:off x="2080331" y="5564712"/>
            <a:ext cx="2469072" cy="2039212"/>
            <a:chOff x="0" y="0"/>
            <a:chExt cx="2469071" cy="2039211"/>
          </a:xfrm>
        </p:grpSpPr>
        <p:sp>
          <p:nvSpPr>
            <p:cNvPr id="3028"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29"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30"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31"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32"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33"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34"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035" name="Connection Line"/>
            <p:cNvCxnSpPr>
              <a:stCxn id="3031" idx="0"/>
              <a:endCxn id="3028"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036" name="Connection Line"/>
            <p:cNvCxnSpPr>
              <a:stCxn id="3032" idx="0"/>
              <a:endCxn id="3028"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037" name="Connection Line"/>
            <p:cNvCxnSpPr>
              <a:stCxn id="3033" idx="0"/>
              <a:endCxn id="3028"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038" name="Connection Line"/>
            <p:cNvCxnSpPr>
              <a:stCxn id="3029" idx="0"/>
              <a:endCxn id="3031"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039" name="Connection Line"/>
            <p:cNvCxnSpPr>
              <a:stCxn id="3029" idx="0"/>
              <a:endCxn id="3032"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040" name="Connection Line"/>
            <p:cNvCxnSpPr>
              <a:stCxn id="3029" idx="0"/>
              <a:endCxn id="3033"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041" name="Connection Line"/>
            <p:cNvCxnSpPr>
              <a:stCxn id="3030" idx="0"/>
              <a:endCxn id="3031"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042" name="Connection Line"/>
            <p:cNvCxnSpPr>
              <a:stCxn id="3030" idx="0"/>
              <a:endCxn id="3032"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043" name="Connection Line"/>
            <p:cNvCxnSpPr>
              <a:stCxn id="3033" idx="0"/>
              <a:endCxn id="3030"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044"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45"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046" name="Connection Line"/>
            <p:cNvCxnSpPr>
              <a:stCxn id="3033" idx="0"/>
              <a:endCxn id="3045"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047" name="Connection Line"/>
            <p:cNvCxnSpPr>
              <a:stCxn id="3033" idx="0"/>
              <a:endCxn id="3044"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048" name="Connection Line"/>
            <p:cNvCxnSpPr>
              <a:stCxn id="3033" idx="0"/>
              <a:endCxn id="3034"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049" name="Connection Line"/>
            <p:cNvCxnSpPr>
              <a:stCxn id="3032" idx="0"/>
              <a:endCxn id="3044"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050" name="Connection Line"/>
            <p:cNvCxnSpPr>
              <a:stCxn id="3045" idx="0"/>
              <a:endCxn id="3032"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051" name="Connection Line"/>
            <p:cNvCxnSpPr>
              <a:stCxn id="3032" idx="0"/>
              <a:endCxn id="3034"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052" name="Connection Line"/>
            <p:cNvCxnSpPr>
              <a:stCxn id="3045" idx="0"/>
              <a:endCxn id="3031"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053" name="Connection Line"/>
            <p:cNvCxnSpPr>
              <a:stCxn id="3031" idx="0"/>
              <a:endCxn id="3044"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054" name="Connection Line"/>
            <p:cNvCxnSpPr>
              <a:stCxn id="3031" idx="0"/>
              <a:endCxn id="3034" idx="0"/>
            </p:cNvCxnSpPr>
            <p:nvPr/>
          </p:nvCxnSpPr>
          <p:spPr>
            <a:xfrm>
              <a:off x="1234535" y="196582"/>
              <a:ext cx="1037955" cy="1"/>
            </a:xfrm>
            <a:prstGeom prst="straightConnector1">
              <a:avLst/>
            </a:prstGeom>
            <a:ln w="38100" cap="flat">
              <a:solidFill>
                <a:srgbClr val="FFFFFF"/>
              </a:solidFill>
              <a:prstDash val="solid"/>
              <a:miter lim="400000"/>
            </a:ln>
            <a:effectLst/>
          </p:spPr>
        </p:cxnSp>
      </p:grpSp>
    </p:spTree>
  </p:cSld>
  <p:clrMapOvr>
    <a:masterClrMapping/>
  </p:clrMapOvr>
  <mc:AlternateContent xmlns:mc="http://schemas.openxmlformats.org/markup-compatibility/2006" xmlns:p14="http://schemas.microsoft.com/office/powerpoint/2010/main">
    <mc:Choice Requires="p14">
      <p:transition spd="slow" p14:dur="1250">
        <p:dissolve/>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7"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3058"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3059"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3060"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3061" name="Updated"/>
          <p:cNvSpPr txBox="1"/>
          <p:nvPr/>
        </p:nvSpPr>
        <p:spPr>
          <a:xfrm>
            <a:off x="16865818" y="3371227"/>
            <a:ext cx="2290466"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E19F7A"/>
                </a:solidFill>
              </a:defRPr>
            </a:lvl1pPr>
          </a:lstStyle>
          <a:p>
            <a:r>
              <a:t>Updated</a:t>
            </a:r>
          </a:p>
        </p:txBody>
      </p:sp>
      <p:grpSp>
        <p:nvGrpSpPr>
          <p:cNvPr id="3064" name="Group"/>
          <p:cNvGrpSpPr/>
          <p:nvPr/>
        </p:nvGrpSpPr>
        <p:grpSpPr>
          <a:xfrm>
            <a:off x="917067" y="3576980"/>
            <a:ext cx="4803038" cy="6014677"/>
            <a:chOff x="0" y="325074"/>
            <a:chExt cx="4803037" cy="6014676"/>
          </a:xfrm>
        </p:grpSpPr>
        <p:sp>
          <p:nvSpPr>
            <p:cNvPr id="3062"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63"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065"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3068" name="Group"/>
          <p:cNvGrpSpPr/>
          <p:nvPr/>
        </p:nvGrpSpPr>
        <p:grpSpPr>
          <a:xfrm>
            <a:off x="8175981" y="6889346"/>
            <a:ext cx="3739584" cy="4682950"/>
            <a:chOff x="0" y="253098"/>
            <a:chExt cx="3739582" cy="4682949"/>
          </a:xfrm>
        </p:grpSpPr>
        <p:sp>
          <p:nvSpPr>
            <p:cNvPr id="3066"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67"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069" name="Jack’s Data"/>
          <p:cNvSpPr txBox="1"/>
          <p:nvPr/>
        </p:nvSpPr>
        <p:spPr>
          <a:xfrm>
            <a:off x="9188827" y="10190510"/>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3072" name="Group"/>
          <p:cNvGrpSpPr/>
          <p:nvPr/>
        </p:nvGrpSpPr>
        <p:grpSpPr>
          <a:xfrm>
            <a:off x="14906896" y="8078941"/>
            <a:ext cx="2984383" cy="3737239"/>
            <a:chOff x="0" y="201985"/>
            <a:chExt cx="2984382" cy="3737237"/>
          </a:xfrm>
        </p:grpSpPr>
        <p:sp>
          <p:nvSpPr>
            <p:cNvPr id="3070"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71"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073"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3074"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3075"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3076" name="Homomorphic Encryption + Federated Learning"/>
          <p:cNvSpPr txBox="1">
            <a:spLocks noGrp="1"/>
          </p:cNvSpPr>
          <p:nvPr>
            <p:ph type="title" idx="4294967295"/>
          </p:nvPr>
        </p:nvSpPr>
        <p:spPr>
          <a:xfrm>
            <a:off x="948753" y="734186"/>
            <a:ext cx="11055028" cy="2090675"/>
          </a:xfrm>
          <a:prstGeom prst="rect">
            <a:avLst/>
          </a:prstGeom>
        </p:spPr>
        <p:txBody>
          <a:bodyPr/>
          <a:lstStyle>
            <a:lvl1pPr defTabSz="742950">
              <a:defRPr sz="6479">
                <a:solidFill>
                  <a:srgbClr val="FFFFFF"/>
                </a:solidFill>
              </a:defRPr>
            </a:lvl1pPr>
          </a:lstStyle>
          <a:p>
            <a:r>
              <a:t>Homomorphic Encryption + Federated Learning</a:t>
            </a:r>
          </a:p>
        </p:txBody>
      </p:sp>
      <p:sp>
        <p:nvSpPr>
          <p:cNvPr id="3077" name="Rounded Rectangle"/>
          <p:cNvSpPr/>
          <p:nvPr/>
        </p:nvSpPr>
        <p:spPr>
          <a:xfrm>
            <a:off x="13523064" y="2717266"/>
            <a:ext cx="3146025" cy="2640340"/>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105" name="Group"/>
          <p:cNvGrpSpPr/>
          <p:nvPr/>
        </p:nvGrpSpPr>
        <p:grpSpPr>
          <a:xfrm>
            <a:off x="13861541" y="3017830"/>
            <a:ext cx="2469072" cy="2039212"/>
            <a:chOff x="0" y="0"/>
            <a:chExt cx="2469071" cy="2039211"/>
          </a:xfrm>
        </p:grpSpPr>
        <p:sp>
          <p:nvSpPr>
            <p:cNvPr id="3078"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79"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80"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81"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82"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83"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84"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085" name="Connection Line"/>
            <p:cNvCxnSpPr>
              <a:stCxn id="3081" idx="0"/>
              <a:endCxn id="3078"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086" name="Connection Line"/>
            <p:cNvCxnSpPr>
              <a:stCxn id="3082" idx="0"/>
              <a:endCxn id="3078"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087" name="Connection Line"/>
            <p:cNvCxnSpPr>
              <a:stCxn id="3083" idx="0"/>
              <a:endCxn id="3078"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088" name="Connection Line"/>
            <p:cNvCxnSpPr>
              <a:stCxn id="3079" idx="0"/>
              <a:endCxn id="3081"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089" name="Connection Line"/>
            <p:cNvCxnSpPr>
              <a:stCxn id="3079" idx="0"/>
              <a:endCxn id="3082"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090" name="Connection Line"/>
            <p:cNvCxnSpPr>
              <a:stCxn id="3079" idx="0"/>
              <a:endCxn id="3083"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091" name="Connection Line"/>
            <p:cNvCxnSpPr>
              <a:stCxn id="3080" idx="0"/>
              <a:endCxn id="3081"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092" name="Connection Line"/>
            <p:cNvCxnSpPr>
              <a:stCxn id="3080" idx="0"/>
              <a:endCxn id="3082"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093" name="Connection Line"/>
            <p:cNvCxnSpPr>
              <a:stCxn id="3083" idx="0"/>
              <a:endCxn id="3080"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094"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95"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096" name="Connection Line"/>
            <p:cNvCxnSpPr>
              <a:stCxn id="3083" idx="0"/>
              <a:endCxn id="3095"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097" name="Connection Line"/>
            <p:cNvCxnSpPr>
              <a:stCxn id="3083" idx="0"/>
              <a:endCxn id="3094"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098" name="Connection Line"/>
            <p:cNvCxnSpPr>
              <a:stCxn id="3083" idx="0"/>
              <a:endCxn id="3084"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099" name="Connection Line"/>
            <p:cNvCxnSpPr>
              <a:stCxn id="3082" idx="0"/>
              <a:endCxn id="3094"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100" name="Connection Line"/>
            <p:cNvCxnSpPr>
              <a:stCxn id="3095" idx="0"/>
              <a:endCxn id="3082"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101" name="Connection Line"/>
            <p:cNvCxnSpPr>
              <a:stCxn id="3082" idx="0"/>
              <a:endCxn id="3084"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102" name="Connection Line"/>
            <p:cNvCxnSpPr>
              <a:stCxn id="3095" idx="0"/>
              <a:endCxn id="3081"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103" name="Connection Line"/>
            <p:cNvCxnSpPr>
              <a:stCxn id="3081" idx="0"/>
              <a:endCxn id="3094"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104" name="Connection Line"/>
            <p:cNvCxnSpPr>
              <a:stCxn id="3081" idx="0"/>
              <a:endCxn id="3084"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3133" name="Group"/>
          <p:cNvGrpSpPr/>
          <p:nvPr/>
        </p:nvGrpSpPr>
        <p:grpSpPr>
          <a:xfrm>
            <a:off x="13861541" y="3017830"/>
            <a:ext cx="2469072" cy="2039212"/>
            <a:chOff x="0" y="0"/>
            <a:chExt cx="2469071" cy="2039211"/>
          </a:xfrm>
        </p:grpSpPr>
        <p:sp>
          <p:nvSpPr>
            <p:cNvPr id="3106"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07"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08"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09"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10"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11"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12"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113" name="Connection Line"/>
            <p:cNvCxnSpPr>
              <a:stCxn id="3109" idx="0"/>
              <a:endCxn id="3106"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114" name="Connection Line"/>
            <p:cNvCxnSpPr>
              <a:stCxn id="3110" idx="0"/>
              <a:endCxn id="3106"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115" name="Connection Line"/>
            <p:cNvCxnSpPr>
              <a:stCxn id="3111" idx="0"/>
              <a:endCxn id="3106"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116" name="Connection Line"/>
            <p:cNvCxnSpPr>
              <a:stCxn id="3107" idx="0"/>
              <a:endCxn id="3109"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117" name="Connection Line"/>
            <p:cNvCxnSpPr>
              <a:stCxn id="3107" idx="0"/>
              <a:endCxn id="3110"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118" name="Connection Line"/>
            <p:cNvCxnSpPr>
              <a:stCxn id="3107" idx="0"/>
              <a:endCxn id="3111"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119" name="Connection Line"/>
            <p:cNvCxnSpPr>
              <a:stCxn id="3108" idx="0"/>
              <a:endCxn id="3109"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120" name="Connection Line"/>
            <p:cNvCxnSpPr>
              <a:stCxn id="3108" idx="0"/>
              <a:endCxn id="3110"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121" name="Connection Line"/>
            <p:cNvCxnSpPr>
              <a:stCxn id="3111" idx="0"/>
              <a:endCxn id="3108"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122"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23"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124" name="Connection Line"/>
            <p:cNvCxnSpPr>
              <a:stCxn id="3111" idx="0"/>
              <a:endCxn id="3123"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125" name="Connection Line"/>
            <p:cNvCxnSpPr>
              <a:stCxn id="3111" idx="0"/>
              <a:endCxn id="3122"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126" name="Connection Line"/>
            <p:cNvCxnSpPr>
              <a:stCxn id="3111" idx="0"/>
              <a:endCxn id="3112"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127" name="Connection Line"/>
            <p:cNvCxnSpPr>
              <a:stCxn id="3110" idx="0"/>
              <a:endCxn id="3122"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128" name="Connection Line"/>
            <p:cNvCxnSpPr>
              <a:stCxn id="3123" idx="0"/>
              <a:endCxn id="3110"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129" name="Connection Line"/>
            <p:cNvCxnSpPr>
              <a:stCxn id="3110" idx="0"/>
              <a:endCxn id="3112"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130" name="Connection Line"/>
            <p:cNvCxnSpPr>
              <a:stCxn id="3123" idx="0"/>
              <a:endCxn id="3109"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131" name="Connection Line"/>
            <p:cNvCxnSpPr>
              <a:stCxn id="3109" idx="0"/>
              <a:endCxn id="3122"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132" name="Connection Line"/>
            <p:cNvCxnSpPr>
              <a:stCxn id="3109" idx="0"/>
              <a:endCxn id="3112"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3134" name="Rounded Rectangle"/>
          <p:cNvSpPr/>
          <p:nvPr/>
        </p:nvSpPr>
        <p:spPr>
          <a:xfrm>
            <a:off x="1745573" y="5264148"/>
            <a:ext cx="3146025" cy="2640341"/>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162" name="Group"/>
          <p:cNvGrpSpPr/>
          <p:nvPr/>
        </p:nvGrpSpPr>
        <p:grpSpPr>
          <a:xfrm>
            <a:off x="2084050" y="5564712"/>
            <a:ext cx="2469072" cy="2039212"/>
            <a:chOff x="0" y="0"/>
            <a:chExt cx="2469071" cy="2039211"/>
          </a:xfrm>
        </p:grpSpPr>
        <p:sp>
          <p:nvSpPr>
            <p:cNvPr id="3135"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36"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37"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38"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39"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40"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41"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142" name="Connection Line"/>
            <p:cNvCxnSpPr>
              <a:stCxn id="3138" idx="0"/>
              <a:endCxn id="3135"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143" name="Connection Line"/>
            <p:cNvCxnSpPr>
              <a:stCxn id="3139" idx="0"/>
              <a:endCxn id="3135"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144" name="Connection Line"/>
            <p:cNvCxnSpPr>
              <a:stCxn id="3140" idx="0"/>
              <a:endCxn id="3135"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145" name="Connection Line"/>
            <p:cNvCxnSpPr>
              <a:stCxn id="3136" idx="0"/>
              <a:endCxn id="3138"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146" name="Connection Line"/>
            <p:cNvCxnSpPr>
              <a:stCxn id="3136" idx="0"/>
              <a:endCxn id="3139"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147" name="Connection Line"/>
            <p:cNvCxnSpPr>
              <a:stCxn id="3136" idx="0"/>
              <a:endCxn id="3140"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148" name="Connection Line"/>
            <p:cNvCxnSpPr>
              <a:stCxn id="3137" idx="0"/>
              <a:endCxn id="3138"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149" name="Connection Line"/>
            <p:cNvCxnSpPr>
              <a:stCxn id="3137" idx="0"/>
              <a:endCxn id="3139"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150" name="Connection Line"/>
            <p:cNvCxnSpPr>
              <a:stCxn id="3140" idx="0"/>
              <a:endCxn id="3137"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151"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52"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153" name="Connection Line"/>
            <p:cNvCxnSpPr>
              <a:stCxn id="3140" idx="0"/>
              <a:endCxn id="3152"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154" name="Connection Line"/>
            <p:cNvCxnSpPr>
              <a:stCxn id="3140" idx="0"/>
              <a:endCxn id="3151"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155" name="Connection Line"/>
            <p:cNvCxnSpPr>
              <a:stCxn id="3140" idx="0"/>
              <a:endCxn id="3141"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156" name="Connection Line"/>
            <p:cNvCxnSpPr>
              <a:stCxn id="3139" idx="0"/>
              <a:endCxn id="3151"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157" name="Connection Line"/>
            <p:cNvCxnSpPr>
              <a:stCxn id="3152" idx="0"/>
              <a:endCxn id="3139"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158" name="Connection Line"/>
            <p:cNvCxnSpPr>
              <a:stCxn id="3139" idx="0"/>
              <a:endCxn id="3141"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159" name="Connection Line"/>
            <p:cNvCxnSpPr>
              <a:stCxn id="3152" idx="0"/>
              <a:endCxn id="3138"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160" name="Connection Line"/>
            <p:cNvCxnSpPr>
              <a:stCxn id="3138" idx="0"/>
              <a:endCxn id="3151"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161" name="Connection Line"/>
            <p:cNvCxnSpPr>
              <a:stCxn id="3138" idx="0"/>
              <a:endCxn id="3141" idx="0"/>
            </p:cNvCxnSpPr>
            <p:nvPr/>
          </p:nvCxnSpPr>
          <p:spPr>
            <a:xfrm>
              <a:off x="1234535" y="196582"/>
              <a:ext cx="1037955" cy="1"/>
            </a:xfrm>
            <a:prstGeom prst="straightConnector1">
              <a:avLst/>
            </a:prstGeom>
            <a:ln w="38100" cap="flat">
              <a:solidFill>
                <a:srgbClr val="FFFFFF"/>
              </a:solidFill>
              <a:prstDash val="solid"/>
              <a:miter lim="400000"/>
            </a:ln>
            <a:effectLst/>
          </p:spPr>
        </p:cxn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3165"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3166"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3167"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3168" name="Updated"/>
          <p:cNvSpPr txBox="1"/>
          <p:nvPr/>
        </p:nvSpPr>
        <p:spPr>
          <a:xfrm>
            <a:off x="16865818" y="3371227"/>
            <a:ext cx="2290466"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E19F7A"/>
                </a:solidFill>
              </a:defRPr>
            </a:lvl1pPr>
          </a:lstStyle>
          <a:p>
            <a:r>
              <a:t>Updated</a:t>
            </a:r>
          </a:p>
        </p:txBody>
      </p:sp>
      <p:grpSp>
        <p:nvGrpSpPr>
          <p:cNvPr id="3171" name="Group"/>
          <p:cNvGrpSpPr/>
          <p:nvPr/>
        </p:nvGrpSpPr>
        <p:grpSpPr>
          <a:xfrm>
            <a:off x="917067" y="3576980"/>
            <a:ext cx="4803038" cy="6014677"/>
            <a:chOff x="0" y="325074"/>
            <a:chExt cx="4803037" cy="6014676"/>
          </a:xfrm>
        </p:grpSpPr>
        <p:sp>
          <p:nvSpPr>
            <p:cNvPr id="3169"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70"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172"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3175" name="Group"/>
          <p:cNvGrpSpPr/>
          <p:nvPr/>
        </p:nvGrpSpPr>
        <p:grpSpPr>
          <a:xfrm>
            <a:off x="8175981" y="6889346"/>
            <a:ext cx="3739584" cy="4682950"/>
            <a:chOff x="0" y="253098"/>
            <a:chExt cx="3739582" cy="4682949"/>
          </a:xfrm>
        </p:grpSpPr>
        <p:sp>
          <p:nvSpPr>
            <p:cNvPr id="3173"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74"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176" name="Jack’s Data"/>
          <p:cNvSpPr txBox="1"/>
          <p:nvPr/>
        </p:nvSpPr>
        <p:spPr>
          <a:xfrm>
            <a:off x="9188827" y="10275177"/>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3179" name="Group"/>
          <p:cNvGrpSpPr/>
          <p:nvPr/>
        </p:nvGrpSpPr>
        <p:grpSpPr>
          <a:xfrm>
            <a:off x="14906896" y="8078941"/>
            <a:ext cx="2984383" cy="3737239"/>
            <a:chOff x="0" y="201985"/>
            <a:chExt cx="2984382" cy="3737237"/>
          </a:xfrm>
        </p:grpSpPr>
        <p:sp>
          <p:nvSpPr>
            <p:cNvPr id="3177"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78"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180"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3181" name="Rounded Rectangle"/>
          <p:cNvSpPr/>
          <p:nvPr/>
        </p:nvSpPr>
        <p:spPr>
          <a:xfrm>
            <a:off x="8923575" y="8373669"/>
            <a:ext cx="2244396" cy="1883637"/>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209" name="Group"/>
          <p:cNvGrpSpPr/>
          <p:nvPr/>
        </p:nvGrpSpPr>
        <p:grpSpPr>
          <a:xfrm>
            <a:off x="9187015" y="8606238"/>
            <a:ext cx="1717516" cy="1418500"/>
            <a:chOff x="0" y="0"/>
            <a:chExt cx="1717514" cy="1418498"/>
          </a:xfrm>
        </p:grpSpPr>
        <p:sp>
          <p:nvSpPr>
            <p:cNvPr id="3182" name="Circle"/>
            <p:cNvSpPr/>
            <p:nvPr/>
          </p:nvSpPr>
          <p:spPr>
            <a:xfrm>
              <a:off x="0" y="0"/>
              <a:ext cx="273490" cy="273490"/>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83" name="Circle"/>
            <p:cNvSpPr/>
            <p:nvPr/>
          </p:nvSpPr>
          <p:spPr>
            <a:xfrm>
              <a:off x="0" y="572504"/>
              <a:ext cx="273490" cy="27349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84" name="Circle"/>
            <p:cNvSpPr/>
            <p:nvPr/>
          </p:nvSpPr>
          <p:spPr>
            <a:xfrm>
              <a:off x="0" y="1145009"/>
              <a:ext cx="273490" cy="273490"/>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85" name="Circle"/>
            <p:cNvSpPr/>
            <p:nvPr/>
          </p:nvSpPr>
          <p:spPr>
            <a:xfrm>
              <a:off x="722012" y="0"/>
              <a:ext cx="273490" cy="273490"/>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86" name="Circle"/>
            <p:cNvSpPr/>
            <p:nvPr/>
          </p:nvSpPr>
          <p:spPr>
            <a:xfrm>
              <a:off x="722012" y="572504"/>
              <a:ext cx="273490" cy="273491"/>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87" name="Circle"/>
            <p:cNvSpPr/>
            <p:nvPr/>
          </p:nvSpPr>
          <p:spPr>
            <a:xfrm>
              <a:off x="722012" y="1145009"/>
              <a:ext cx="273490" cy="273490"/>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88" name="Circle"/>
            <p:cNvSpPr/>
            <p:nvPr/>
          </p:nvSpPr>
          <p:spPr>
            <a:xfrm>
              <a:off x="1444024" y="0"/>
              <a:ext cx="273491" cy="273490"/>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189" name="Connection Line"/>
            <p:cNvCxnSpPr>
              <a:stCxn id="3185" idx="0"/>
              <a:endCxn id="3182" idx="0"/>
            </p:cNvCxnSpPr>
            <p:nvPr/>
          </p:nvCxnSpPr>
          <p:spPr>
            <a:xfrm flipH="1">
              <a:off x="136744" y="136744"/>
              <a:ext cx="722014" cy="1"/>
            </a:xfrm>
            <a:prstGeom prst="straightConnector1">
              <a:avLst/>
            </a:prstGeom>
            <a:ln w="38100" cap="flat">
              <a:solidFill>
                <a:srgbClr val="FFFFFF"/>
              </a:solidFill>
              <a:prstDash val="solid"/>
              <a:miter lim="400000"/>
            </a:ln>
            <a:effectLst/>
          </p:spPr>
        </p:cxnSp>
        <p:cxnSp>
          <p:nvCxnSpPr>
            <p:cNvPr id="3190" name="Connection Line"/>
            <p:cNvCxnSpPr>
              <a:stCxn id="3186" idx="0"/>
              <a:endCxn id="3182" idx="0"/>
            </p:cNvCxnSpPr>
            <p:nvPr/>
          </p:nvCxnSpPr>
          <p:spPr>
            <a:xfrm flipH="1" flipV="1">
              <a:off x="136744" y="136744"/>
              <a:ext cx="722014" cy="572506"/>
            </a:xfrm>
            <a:prstGeom prst="straightConnector1">
              <a:avLst/>
            </a:prstGeom>
            <a:ln w="38100" cap="flat">
              <a:solidFill>
                <a:srgbClr val="FFFFFF"/>
              </a:solidFill>
              <a:prstDash val="solid"/>
              <a:miter lim="400000"/>
            </a:ln>
            <a:effectLst/>
          </p:spPr>
        </p:cxnSp>
        <p:cxnSp>
          <p:nvCxnSpPr>
            <p:cNvPr id="3191" name="Connection Line"/>
            <p:cNvCxnSpPr>
              <a:stCxn id="3187" idx="0"/>
              <a:endCxn id="3182" idx="0"/>
            </p:cNvCxnSpPr>
            <p:nvPr/>
          </p:nvCxnSpPr>
          <p:spPr>
            <a:xfrm flipH="1" flipV="1">
              <a:off x="136744" y="136744"/>
              <a:ext cx="722014" cy="1145011"/>
            </a:xfrm>
            <a:prstGeom prst="straightConnector1">
              <a:avLst/>
            </a:prstGeom>
            <a:ln w="38100" cap="flat">
              <a:solidFill>
                <a:srgbClr val="FFFFFF"/>
              </a:solidFill>
              <a:prstDash val="solid"/>
              <a:miter lim="400000"/>
            </a:ln>
            <a:effectLst/>
          </p:spPr>
        </p:cxnSp>
        <p:cxnSp>
          <p:nvCxnSpPr>
            <p:cNvPr id="3192" name="Connection Line"/>
            <p:cNvCxnSpPr>
              <a:stCxn id="3183" idx="0"/>
              <a:endCxn id="3185" idx="0"/>
            </p:cNvCxnSpPr>
            <p:nvPr/>
          </p:nvCxnSpPr>
          <p:spPr>
            <a:xfrm flipV="1">
              <a:off x="136744" y="136744"/>
              <a:ext cx="722014" cy="572506"/>
            </a:xfrm>
            <a:prstGeom prst="straightConnector1">
              <a:avLst/>
            </a:prstGeom>
            <a:ln w="38100" cap="flat">
              <a:solidFill>
                <a:srgbClr val="FFFFFF"/>
              </a:solidFill>
              <a:prstDash val="solid"/>
              <a:miter lim="400000"/>
            </a:ln>
            <a:effectLst/>
          </p:spPr>
        </p:cxnSp>
        <p:cxnSp>
          <p:nvCxnSpPr>
            <p:cNvPr id="3193" name="Connection Line"/>
            <p:cNvCxnSpPr>
              <a:stCxn id="3183" idx="0"/>
              <a:endCxn id="3186" idx="0"/>
            </p:cNvCxnSpPr>
            <p:nvPr/>
          </p:nvCxnSpPr>
          <p:spPr>
            <a:xfrm>
              <a:off x="136744" y="709249"/>
              <a:ext cx="722014" cy="1"/>
            </a:xfrm>
            <a:prstGeom prst="straightConnector1">
              <a:avLst/>
            </a:prstGeom>
            <a:ln w="38100" cap="flat">
              <a:solidFill>
                <a:srgbClr val="FFFFFF"/>
              </a:solidFill>
              <a:prstDash val="solid"/>
              <a:miter lim="400000"/>
            </a:ln>
            <a:effectLst/>
          </p:spPr>
        </p:cxnSp>
        <p:cxnSp>
          <p:nvCxnSpPr>
            <p:cNvPr id="3194" name="Connection Line"/>
            <p:cNvCxnSpPr>
              <a:stCxn id="3183" idx="0"/>
              <a:endCxn id="3187" idx="0"/>
            </p:cNvCxnSpPr>
            <p:nvPr/>
          </p:nvCxnSpPr>
          <p:spPr>
            <a:xfrm>
              <a:off x="136744" y="709249"/>
              <a:ext cx="722014" cy="572506"/>
            </a:xfrm>
            <a:prstGeom prst="straightConnector1">
              <a:avLst/>
            </a:prstGeom>
            <a:ln w="38100" cap="flat">
              <a:solidFill>
                <a:srgbClr val="FFFFFF"/>
              </a:solidFill>
              <a:prstDash val="solid"/>
              <a:miter lim="400000"/>
            </a:ln>
            <a:effectLst/>
          </p:spPr>
        </p:cxnSp>
        <p:cxnSp>
          <p:nvCxnSpPr>
            <p:cNvPr id="3195" name="Connection Line"/>
            <p:cNvCxnSpPr>
              <a:stCxn id="3184" idx="0"/>
              <a:endCxn id="3185" idx="0"/>
            </p:cNvCxnSpPr>
            <p:nvPr/>
          </p:nvCxnSpPr>
          <p:spPr>
            <a:xfrm flipV="1">
              <a:off x="136744" y="136744"/>
              <a:ext cx="722014" cy="1145011"/>
            </a:xfrm>
            <a:prstGeom prst="straightConnector1">
              <a:avLst/>
            </a:prstGeom>
            <a:ln w="38100" cap="flat">
              <a:solidFill>
                <a:srgbClr val="FFFFFF"/>
              </a:solidFill>
              <a:prstDash val="solid"/>
              <a:miter lim="400000"/>
            </a:ln>
            <a:effectLst/>
          </p:spPr>
        </p:cxnSp>
        <p:cxnSp>
          <p:nvCxnSpPr>
            <p:cNvPr id="3196" name="Connection Line"/>
            <p:cNvCxnSpPr>
              <a:stCxn id="3184" idx="0"/>
              <a:endCxn id="3186" idx="0"/>
            </p:cNvCxnSpPr>
            <p:nvPr/>
          </p:nvCxnSpPr>
          <p:spPr>
            <a:xfrm flipV="1">
              <a:off x="136744" y="709249"/>
              <a:ext cx="722014" cy="572506"/>
            </a:xfrm>
            <a:prstGeom prst="straightConnector1">
              <a:avLst/>
            </a:prstGeom>
            <a:ln w="38100" cap="flat">
              <a:solidFill>
                <a:srgbClr val="FFFFFF"/>
              </a:solidFill>
              <a:prstDash val="solid"/>
              <a:miter lim="400000"/>
            </a:ln>
            <a:effectLst/>
          </p:spPr>
        </p:cxnSp>
        <p:cxnSp>
          <p:nvCxnSpPr>
            <p:cNvPr id="3197" name="Connection Line"/>
            <p:cNvCxnSpPr>
              <a:stCxn id="3187" idx="0"/>
              <a:endCxn id="3184" idx="0"/>
            </p:cNvCxnSpPr>
            <p:nvPr/>
          </p:nvCxnSpPr>
          <p:spPr>
            <a:xfrm flipH="1">
              <a:off x="136744" y="1281754"/>
              <a:ext cx="722014" cy="1"/>
            </a:xfrm>
            <a:prstGeom prst="straightConnector1">
              <a:avLst/>
            </a:prstGeom>
            <a:ln w="38100" cap="flat">
              <a:solidFill>
                <a:srgbClr val="FFFFFF"/>
              </a:solidFill>
              <a:prstDash val="solid"/>
              <a:miter lim="400000"/>
            </a:ln>
            <a:effectLst/>
          </p:spPr>
        </p:cxnSp>
        <p:sp>
          <p:nvSpPr>
            <p:cNvPr id="3198" name="Circle"/>
            <p:cNvSpPr/>
            <p:nvPr/>
          </p:nvSpPr>
          <p:spPr>
            <a:xfrm>
              <a:off x="1444024" y="572504"/>
              <a:ext cx="273491" cy="273491"/>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99" name="Circle"/>
            <p:cNvSpPr/>
            <p:nvPr/>
          </p:nvSpPr>
          <p:spPr>
            <a:xfrm>
              <a:off x="1444024" y="1145009"/>
              <a:ext cx="273491" cy="273490"/>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200" name="Connection Line"/>
            <p:cNvCxnSpPr>
              <a:stCxn id="3187" idx="0"/>
              <a:endCxn id="3199" idx="0"/>
            </p:cNvCxnSpPr>
            <p:nvPr/>
          </p:nvCxnSpPr>
          <p:spPr>
            <a:xfrm>
              <a:off x="858757" y="1281754"/>
              <a:ext cx="722013" cy="1"/>
            </a:xfrm>
            <a:prstGeom prst="straightConnector1">
              <a:avLst/>
            </a:prstGeom>
            <a:ln w="38100" cap="flat">
              <a:solidFill>
                <a:srgbClr val="FFFFFF"/>
              </a:solidFill>
              <a:prstDash val="solid"/>
              <a:miter lim="400000"/>
            </a:ln>
            <a:effectLst/>
          </p:spPr>
        </p:cxnSp>
        <p:cxnSp>
          <p:nvCxnSpPr>
            <p:cNvPr id="3201" name="Connection Line"/>
            <p:cNvCxnSpPr>
              <a:stCxn id="3187" idx="0"/>
              <a:endCxn id="3198" idx="0"/>
            </p:cNvCxnSpPr>
            <p:nvPr/>
          </p:nvCxnSpPr>
          <p:spPr>
            <a:xfrm flipV="1">
              <a:off x="858757" y="709249"/>
              <a:ext cx="722013" cy="572506"/>
            </a:xfrm>
            <a:prstGeom prst="straightConnector1">
              <a:avLst/>
            </a:prstGeom>
            <a:ln w="38100" cap="flat">
              <a:solidFill>
                <a:srgbClr val="FFFFFF"/>
              </a:solidFill>
              <a:prstDash val="solid"/>
              <a:miter lim="400000"/>
            </a:ln>
            <a:effectLst/>
          </p:spPr>
        </p:cxnSp>
        <p:cxnSp>
          <p:nvCxnSpPr>
            <p:cNvPr id="3202" name="Connection Line"/>
            <p:cNvCxnSpPr>
              <a:stCxn id="3187" idx="0"/>
              <a:endCxn id="3188" idx="0"/>
            </p:cNvCxnSpPr>
            <p:nvPr/>
          </p:nvCxnSpPr>
          <p:spPr>
            <a:xfrm flipV="1">
              <a:off x="858757" y="136744"/>
              <a:ext cx="722013" cy="1145011"/>
            </a:xfrm>
            <a:prstGeom prst="straightConnector1">
              <a:avLst/>
            </a:prstGeom>
            <a:ln w="38100" cap="flat">
              <a:solidFill>
                <a:srgbClr val="FFFFFF"/>
              </a:solidFill>
              <a:prstDash val="solid"/>
              <a:miter lim="400000"/>
            </a:ln>
            <a:effectLst/>
          </p:spPr>
        </p:cxnSp>
        <p:cxnSp>
          <p:nvCxnSpPr>
            <p:cNvPr id="3203" name="Connection Line"/>
            <p:cNvCxnSpPr>
              <a:stCxn id="3186" idx="0"/>
              <a:endCxn id="3198" idx="0"/>
            </p:cNvCxnSpPr>
            <p:nvPr/>
          </p:nvCxnSpPr>
          <p:spPr>
            <a:xfrm>
              <a:off x="858757" y="709249"/>
              <a:ext cx="722013" cy="1"/>
            </a:xfrm>
            <a:prstGeom prst="straightConnector1">
              <a:avLst/>
            </a:prstGeom>
            <a:ln w="38100" cap="flat">
              <a:solidFill>
                <a:srgbClr val="FFFFFF"/>
              </a:solidFill>
              <a:prstDash val="solid"/>
              <a:miter lim="400000"/>
            </a:ln>
            <a:effectLst/>
          </p:spPr>
        </p:cxnSp>
        <p:cxnSp>
          <p:nvCxnSpPr>
            <p:cNvPr id="3204" name="Connection Line"/>
            <p:cNvCxnSpPr>
              <a:stCxn id="3199" idx="0"/>
              <a:endCxn id="3186" idx="0"/>
            </p:cNvCxnSpPr>
            <p:nvPr/>
          </p:nvCxnSpPr>
          <p:spPr>
            <a:xfrm flipH="1" flipV="1">
              <a:off x="858757" y="709249"/>
              <a:ext cx="722013" cy="572506"/>
            </a:xfrm>
            <a:prstGeom prst="straightConnector1">
              <a:avLst/>
            </a:prstGeom>
            <a:ln w="38100" cap="flat">
              <a:solidFill>
                <a:srgbClr val="FFFFFF"/>
              </a:solidFill>
              <a:prstDash val="solid"/>
              <a:miter lim="400000"/>
            </a:ln>
            <a:effectLst/>
          </p:spPr>
        </p:cxnSp>
        <p:cxnSp>
          <p:nvCxnSpPr>
            <p:cNvPr id="3205" name="Connection Line"/>
            <p:cNvCxnSpPr>
              <a:stCxn id="3186" idx="0"/>
              <a:endCxn id="3188" idx="0"/>
            </p:cNvCxnSpPr>
            <p:nvPr/>
          </p:nvCxnSpPr>
          <p:spPr>
            <a:xfrm flipV="1">
              <a:off x="858757" y="136744"/>
              <a:ext cx="722013" cy="572506"/>
            </a:xfrm>
            <a:prstGeom prst="straightConnector1">
              <a:avLst/>
            </a:prstGeom>
            <a:ln w="38100" cap="flat">
              <a:solidFill>
                <a:srgbClr val="FFFFFF"/>
              </a:solidFill>
              <a:prstDash val="solid"/>
              <a:miter lim="400000"/>
            </a:ln>
            <a:effectLst/>
          </p:spPr>
        </p:cxnSp>
        <p:cxnSp>
          <p:nvCxnSpPr>
            <p:cNvPr id="3206" name="Connection Line"/>
            <p:cNvCxnSpPr>
              <a:stCxn id="3199" idx="0"/>
              <a:endCxn id="3185" idx="0"/>
            </p:cNvCxnSpPr>
            <p:nvPr/>
          </p:nvCxnSpPr>
          <p:spPr>
            <a:xfrm flipH="1" flipV="1">
              <a:off x="858757" y="136744"/>
              <a:ext cx="722013" cy="1145011"/>
            </a:xfrm>
            <a:prstGeom prst="straightConnector1">
              <a:avLst/>
            </a:prstGeom>
            <a:ln w="38100" cap="flat">
              <a:solidFill>
                <a:srgbClr val="FFFFFF"/>
              </a:solidFill>
              <a:prstDash val="solid"/>
              <a:miter lim="400000"/>
            </a:ln>
            <a:effectLst/>
          </p:spPr>
        </p:cxnSp>
        <p:cxnSp>
          <p:nvCxnSpPr>
            <p:cNvPr id="3207" name="Connection Line"/>
            <p:cNvCxnSpPr>
              <a:stCxn id="3185" idx="0"/>
              <a:endCxn id="3198" idx="0"/>
            </p:cNvCxnSpPr>
            <p:nvPr/>
          </p:nvCxnSpPr>
          <p:spPr>
            <a:xfrm>
              <a:off x="858757" y="136744"/>
              <a:ext cx="722013" cy="572506"/>
            </a:xfrm>
            <a:prstGeom prst="straightConnector1">
              <a:avLst/>
            </a:prstGeom>
            <a:ln w="38100" cap="flat">
              <a:solidFill>
                <a:srgbClr val="FFFFFF"/>
              </a:solidFill>
              <a:prstDash val="solid"/>
              <a:miter lim="400000"/>
            </a:ln>
            <a:effectLst/>
          </p:spPr>
        </p:cxnSp>
        <p:cxnSp>
          <p:nvCxnSpPr>
            <p:cNvPr id="3208" name="Connection Line"/>
            <p:cNvCxnSpPr>
              <a:stCxn id="3185" idx="0"/>
              <a:endCxn id="3188" idx="0"/>
            </p:cNvCxnSpPr>
            <p:nvPr/>
          </p:nvCxnSpPr>
          <p:spPr>
            <a:xfrm>
              <a:off x="858757" y="136744"/>
              <a:ext cx="722013" cy="1"/>
            </a:xfrm>
            <a:prstGeom prst="straightConnector1">
              <a:avLst/>
            </a:prstGeom>
            <a:ln w="38100" cap="flat">
              <a:solidFill>
                <a:srgbClr val="FFFFFF"/>
              </a:solidFill>
              <a:prstDash val="solid"/>
              <a:miter lim="400000"/>
            </a:ln>
            <a:effectLst/>
          </p:spPr>
        </p:cxnSp>
      </p:grpSp>
      <p:sp>
        <p:nvSpPr>
          <p:cNvPr id="3210"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3211"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3212" name="Homomorphic Encryption + Federated Learning"/>
          <p:cNvSpPr txBox="1">
            <a:spLocks noGrp="1"/>
          </p:cNvSpPr>
          <p:nvPr>
            <p:ph type="title" idx="4294967295"/>
          </p:nvPr>
        </p:nvSpPr>
        <p:spPr>
          <a:xfrm>
            <a:off x="948753" y="734186"/>
            <a:ext cx="11055028" cy="2090675"/>
          </a:xfrm>
          <a:prstGeom prst="rect">
            <a:avLst/>
          </a:prstGeom>
        </p:spPr>
        <p:txBody>
          <a:bodyPr/>
          <a:lstStyle>
            <a:lvl1pPr defTabSz="742950">
              <a:defRPr sz="6479">
                <a:solidFill>
                  <a:srgbClr val="FFFFFF"/>
                </a:solidFill>
              </a:defRPr>
            </a:lvl1pPr>
          </a:lstStyle>
          <a:p>
            <a:r>
              <a:t>Homomorphic Encryption + Federated Learning</a:t>
            </a:r>
          </a:p>
        </p:txBody>
      </p:sp>
      <p:sp>
        <p:nvSpPr>
          <p:cNvPr id="3213" name="Rounded Rectangle"/>
          <p:cNvSpPr/>
          <p:nvPr/>
        </p:nvSpPr>
        <p:spPr>
          <a:xfrm>
            <a:off x="13523064" y="2717266"/>
            <a:ext cx="3146025" cy="2640340"/>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241" name="Group"/>
          <p:cNvGrpSpPr/>
          <p:nvPr/>
        </p:nvGrpSpPr>
        <p:grpSpPr>
          <a:xfrm>
            <a:off x="13861541" y="3017830"/>
            <a:ext cx="2469072" cy="2039212"/>
            <a:chOff x="0" y="0"/>
            <a:chExt cx="2469071" cy="2039211"/>
          </a:xfrm>
        </p:grpSpPr>
        <p:sp>
          <p:nvSpPr>
            <p:cNvPr id="3214"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15"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16"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17"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18"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19"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20"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221" name="Connection Line"/>
            <p:cNvCxnSpPr>
              <a:stCxn id="3217" idx="0"/>
              <a:endCxn id="3214"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222" name="Connection Line"/>
            <p:cNvCxnSpPr>
              <a:stCxn id="3218" idx="0"/>
              <a:endCxn id="3214"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223" name="Connection Line"/>
            <p:cNvCxnSpPr>
              <a:stCxn id="3219" idx="0"/>
              <a:endCxn id="3214"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224" name="Connection Line"/>
            <p:cNvCxnSpPr>
              <a:stCxn id="3215" idx="0"/>
              <a:endCxn id="3217"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225" name="Connection Line"/>
            <p:cNvCxnSpPr>
              <a:stCxn id="3215" idx="0"/>
              <a:endCxn id="3218"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226" name="Connection Line"/>
            <p:cNvCxnSpPr>
              <a:stCxn id="3215" idx="0"/>
              <a:endCxn id="3219"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227" name="Connection Line"/>
            <p:cNvCxnSpPr>
              <a:stCxn id="3216" idx="0"/>
              <a:endCxn id="3217"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228" name="Connection Line"/>
            <p:cNvCxnSpPr>
              <a:stCxn id="3216" idx="0"/>
              <a:endCxn id="3218"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229" name="Connection Line"/>
            <p:cNvCxnSpPr>
              <a:stCxn id="3219" idx="0"/>
              <a:endCxn id="3216"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230"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31"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232" name="Connection Line"/>
            <p:cNvCxnSpPr>
              <a:stCxn id="3219" idx="0"/>
              <a:endCxn id="3231"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233" name="Connection Line"/>
            <p:cNvCxnSpPr>
              <a:stCxn id="3219" idx="0"/>
              <a:endCxn id="3230"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234" name="Connection Line"/>
            <p:cNvCxnSpPr>
              <a:stCxn id="3219" idx="0"/>
              <a:endCxn id="3220"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235" name="Connection Line"/>
            <p:cNvCxnSpPr>
              <a:stCxn id="3218" idx="0"/>
              <a:endCxn id="3230"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236" name="Connection Line"/>
            <p:cNvCxnSpPr>
              <a:stCxn id="3231" idx="0"/>
              <a:endCxn id="3218"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237" name="Connection Line"/>
            <p:cNvCxnSpPr>
              <a:stCxn id="3218" idx="0"/>
              <a:endCxn id="3220"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238" name="Connection Line"/>
            <p:cNvCxnSpPr>
              <a:stCxn id="3231" idx="0"/>
              <a:endCxn id="3217"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239" name="Connection Line"/>
            <p:cNvCxnSpPr>
              <a:stCxn id="3217" idx="0"/>
              <a:endCxn id="3230"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240" name="Connection Line"/>
            <p:cNvCxnSpPr>
              <a:stCxn id="3217" idx="0"/>
              <a:endCxn id="3220"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3242" name="Rounded Rectangle"/>
          <p:cNvSpPr/>
          <p:nvPr/>
        </p:nvSpPr>
        <p:spPr>
          <a:xfrm>
            <a:off x="1745573" y="5264148"/>
            <a:ext cx="3146025" cy="2640341"/>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270" name="Group"/>
          <p:cNvGrpSpPr/>
          <p:nvPr/>
        </p:nvGrpSpPr>
        <p:grpSpPr>
          <a:xfrm>
            <a:off x="2084050" y="5564712"/>
            <a:ext cx="2469072" cy="2039212"/>
            <a:chOff x="0" y="0"/>
            <a:chExt cx="2469071" cy="2039211"/>
          </a:xfrm>
        </p:grpSpPr>
        <p:sp>
          <p:nvSpPr>
            <p:cNvPr id="3243"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44"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45"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46"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47"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48"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49"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250" name="Connection Line"/>
            <p:cNvCxnSpPr>
              <a:stCxn id="3246" idx="0"/>
              <a:endCxn id="3243"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251" name="Connection Line"/>
            <p:cNvCxnSpPr>
              <a:stCxn id="3247" idx="0"/>
              <a:endCxn id="3243"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252" name="Connection Line"/>
            <p:cNvCxnSpPr>
              <a:stCxn id="3248" idx="0"/>
              <a:endCxn id="3243"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253" name="Connection Line"/>
            <p:cNvCxnSpPr>
              <a:stCxn id="3244" idx="0"/>
              <a:endCxn id="3246"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254" name="Connection Line"/>
            <p:cNvCxnSpPr>
              <a:stCxn id="3244" idx="0"/>
              <a:endCxn id="3247"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255" name="Connection Line"/>
            <p:cNvCxnSpPr>
              <a:stCxn id="3244" idx="0"/>
              <a:endCxn id="3248"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256" name="Connection Line"/>
            <p:cNvCxnSpPr>
              <a:stCxn id="3245" idx="0"/>
              <a:endCxn id="3246"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257" name="Connection Line"/>
            <p:cNvCxnSpPr>
              <a:stCxn id="3245" idx="0"/>
              <a:endCxn id="3247"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258" name="Connection Line"/>
            <p:cNvCxnSpPr>
              <a:stCxn id="3248" idx="0"/>
              <a:endCxn id="3245"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259"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60"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261" name="Connection Line"/>
            <p:cNvCxnSpPr>
              <a:stCxn id="3248" idx="0"/>
              <a:endCxn id="3260"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262" name="Connection Line"/>
            <p:cNvCxnSpPr>
              <a:stCxn id="3248" idx="0"/>
              <a:endCxn id="3259"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263" name="Connection Line"/>
            <p:cNvCxnSpPr>
              <a:stCxn id="3248" idx="0"/>
              <a:endCxn id="3249"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264" name="Connection Line"/>
            <p:cNvCxnSpPr>
              <a:stCxn id="3247" idx="0"/>
              <a:endCxn id="3259"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265" name="Connection Line"/>
            <p:cNvCxnSpPr>
              <a:stCxn id="3260" idx="0"/>
              <a:endCxn id="3247"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266" name="Connection Line"/>
            <p:cNvCxnSpPr>
              <a:stCxn id="3247" idx="0"/>
              <a:endCxn id="3249"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267" name="Connection Line"/>
            <p:cNvCxnSpPr>
              <a:stCxn id="3260" idx="0"/>
              <a:endCxn id="3246"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268" name="Connection Line"/>
            <p:cNvCxnSpPr>
              <a:stCxn id="3246" idx="0"/>
              <a:endCxn id="3259"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269" name="Connection Line"/>
            <p:cNvCxnSpPr>
              <a:stCxn id="3246" idx="0"/>
              <a:endCxn id="3249" idx="0"/>
            </p:cNvCxnSpPr>
            <p:nvPr/>
          </p:nvCxnSpPr>
          <p:spPr>
            <a:xfrm>
              <a:off x="1234535" y="196582"/>
              <a:ext cx="1037955" cy="1"/>
            </a:xfrm>
            <a:prstGeom prst="straightConnector1">
              <a:avLst/>
            </a:prstGeom>
            <a:ln w="38100" cap="flat">
              <a:solidFill>
                <a:srgbClr val="FFFFFF"/>
              </a:solidFill>
              <a:prstDash val="solid"/>
              <a:miter lim="400000"/>
            </a:ln>
            <a:effectLst/>
          </p:spPr>
        </p:cxn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9" name="Image" descr="Image"/>
          <p:cNvPicPr>
            <a:picLocks noChangeAspect="1"/>
          </p:cNvPicPr>
          <p:nvPr/>
        </p:nvPicPr>
        <p:blipFill>
          <a:blip r:embed="rId2">
            <a:extLst/>
          </a:blip>
          <a:stretch>
            <a:fillRect/>
          </a:stretch>
        </p:blipFill>
        <p:spPr>
          <a:xfrm>
            <a:off x="-982357" y="-695397"/>
            <a:ext cx="25566839" cy="14825748"/>
          </a:xfrm>
          <a:prstGeom prst="rect">
            <a:avLst/>
          </a:prstGeom>
          <a:ln w="12700">
            <a:miter lim="400000"/>
          </a:ln>
        </p:spPr>
      </p:pic>
      <p:sp>
        <p:nvSpPr>
          <p:cNvPr id="190"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191" name="Cloud"/>
          <p:cNvSpPr/>
          <p:nvPr/>
        </p:nvSpPr>
        <p:spPr>
          <a:xfrm>
            <a:off x="4700071" y="1517926"/>
            <a:ext cx="14983858" cy="90301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192" name="1. Acquire Data about People"/>
          <p:cNvSpPr txBox="1"/>
          <p:nvPr/>
        </p:nvSpPr>
        <p:spPr>
          <a:xfrm>
            <a:off x="592306" y="12634619"/>
            <a:ext cx="103555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1. Acquire Data about People</a:t>
            </a:r>
          </a:p>
        </p:txBody>
      </p:sp>
      <p:sp>
        <p:nvSpPr>
          <p:cNvPr id="193" name="AI Inc."/>
          <p:cNvSpPr txBox="1"/>
          <p:nvPr/>
        </p:nvSpPr>
        <p:spPr>
          <a:xfrm>
            <a:off x="10763026" y="2765263"/>
            <a:ext cx="2857948"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196" name="Group"/>
          <p:cNvGrpSpPr/>
          <p:nvPr/>
        </p:nvGrpSpPr>
        <p:grpSpPr>
          <a:xfrm>
            <a:off x="13644819" y="4368136"/>
            <a:ext cx="1297622" cy="1624965"/>
            <a:chOff x="0" y="87824"/>
            <a:chExt cx="1297620" cy="1624964"/>
          </a:xfrm>
        </p:grpSpPr>
        <p:sp>
          <p:nvSpPr>
            <p:cNvPr id="194" name="Shape"/>
            <p:cNvSpPr/>
            <p:nvPr/>
          </p:nvSpPr>
          <p:spPr>
            <a:xfrm>
              <a:off x="0" y="285007"/>
              <a:ext cx="1297371" cy="142778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5" name="Shape"/>
            <p:cNvSpPr/>
            <p:nvPr/>
          </p:nvSpPr>
          <p:spPr>
            <a:xfrm>
              <a:off x="0" y="87824"/>
              <a:ext cx="1297621" cy="39206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199" name="Group"/>
          <p:cNvGrpSpPr/>
          <p:nvPr/>
        </p:nvGrpSpPr>
        <p:grpSpPr>
          <a:xfrm>
            <a:off x="10542774" y="7299571"/>
            <a:ext cx="2237867" cy="2802403"/>
            <a:chOff x="0" y="151461"/>
            <a:chExt cx="2237866" cy="2802402"/>
          </a:xfrm>
        </p:grpSpPr>
        <p:sp>
          <p:nvSpPr>
            <p:cNvPr id="197" name="Shape"/>
            <p:cNvSpPr/>
            <p:nvPr/>
          </p:nvSpPr>
          <p:spPr>
            <a:xfrm>
              <a:off x="0" y="491522"/>
              <a:ext cx="2237437" cy="246234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198" name="Shape"/>
            <p:cNvSpPr/>
            <p:nvPr/>
          </p:nvSpPr>
          <p:spPr>
            <a:xfrm>
              <a:off x="0" y="151461"/>
              <a:ext cx="2237867" cy="67615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02" name="Group"/>
          <p:cNvGrpSpPr/>
          <p:nvPr/>
        </p:nvGrpSpPr>
        <p:grpSpPr>
          <a:xfrm>
            <a:off x="12334533" y="4815329"/>
            <a:ext cx="785212" cy="983294"/>
            <a:chOff x="0" y="53143"/>
            <a:chExt cx="785210" cy="983292"/>
          </a:xfrm>
        </p:grpSpPr>
        <p:sp>
          <p:nvSpPr>
            <p:cNvPr id="200" name="Shape"/>
            <p:cNvSpPr/>
            <p:nvPr/>
          </p:nvSpPr>
          <p:spPr>
            <a:xfrm>
              <a:off x="0" y="172462"/>
              <a:ext cx="785061" cy="8639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1" name="Shape"/>
            <p:cNvSpPr/>
            <p:nvPr/>
          </p:nvSpPr>
          <p:spPr>
            <a:xfrm>
              <a:off x="0" y="53143"/>
              <a:ext cx="785211" cy="23724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05" name="Group"/>
          <p:cNvGrpSpPr/>
          <p:nvPr/>
        </p:nvGrpSpPr>
        <p:grpSpPr>
          <a:xfrm>
            <a:off x="15588076" y="6271049"/>
            <a:ext cx="558426" cy="699297"/>
            <a:chOff x="0" y="37794"/>
            <a:chExt cx="558424" cy="699296"/>
          </a:xfrm>
        </p:grpSpPr>
        <p:sp>
          <p:nvSpPr>
            <p:cNvPr id="203" name="Shape"/>
            <p:cNvSpPr/>
            <p:nvPr/>
          </p:nvSpPr>
          <p:spPr>
            <a:xfrm>
              <a:off x="0" y="122651"/>
              <a:ext cx="558318" cy="6144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4" name="Shape"/>
            <p:cNvSpPr/>
            <p:nvPr/>
          </p:nvSpPr>
          <p:spPr>
            <a:xfrm>
              <a:off x="0" y="37794"/>
              <a:ext cx="558425" cy="16872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08" name="Group"/>
          <p:cNvGrpSpPr/>
          <p:nvPr/>
        </p:nvGrpSpPr>
        <p:grpSpPr>
          <a:xfrm>
            <a:off x="17013976" y="6129051"/>
            <a:ext cx="785212" cy="983293"/>
            <a:chOff x="0" y="53143"/>
            <a:chExt cx="785210" cy="983292"/>
          </a:xfrm>
        </p:grpSpPr>
        <p:sp>
          <p:nvSpPr>
            <p:cNvPr id="206" name="Shape"/>
            <p:cNvSpPr/>
            <p:nvPr/>
          </p:nvSpPr>
          <p:spPr>
            <a:xfrm>
              <a:off x="0" y="172462"/>
              <a:ext cx="785061" cy="8639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07" name="Shape"/>
            <p:cNvSpPr/>
            <p:nvPr/>
          </p:nvSpPr>
          <p:spPr>
            <a:xfrm>
              <a:off x="0" y="53143"/>
              <a:ext cx="785211" cy="23724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11" name="Group"/>
          <p:cNvGrpSpPr/>
          <p:nvPr/>
        </p:nvGrpSpPr>
        <p:grpSpPr>
          <a:xfrm>
            <a:off x="18054497" y="7942493"/>
            <a:ext cx="958633" cy="1200462"/>
            <a:chOff x="0" y="64881"/>
            <a:chExt cx="958631" cy="1200460"/>
          </a:xfrm>
        </p:grpSpPr>
        <p:sp>
          <p:nvSpPr>
            <p:cNvPr id="209" name="Shape"/>
            <p:cNvSpPr/>
            <p:nvPr/>
          </p:nvSpPr>
          <p:spPr>
            <a:xfrm>
              <a:off x="0" y="210552"/>
              <a:ext cx="958448" cy="105479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0" name="Shape"/>
            <p:cNvSpPr/>
            <p:nvPr/>
          </p:nvSpPr>
          <p:spPr>
            <a:xfrm>
              <a:off x="0" y="64881"/>
              <a:ext cx="958632" cy="28964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14" name="Group"/>
          <p:cNvGrpSpPr/>
          <p:nvPr/>
        </p:nvGrpSpPr>
        <p:grpSpPr>
          <a:xfrm>
            <a:off x="10028912" y="4666705"/>
            <a:ext cx="1780547" cy="2229717"/>
            <a:chOff x="0" y="120509"/>
            <a:chExt cx="1780546" cy="2229716"/>
          </a:xfrm>
        </p:grpSpPr>
        <p:sp>
          <p:nvSpPr>
            <p:cNvPr id="212" name="Shape"/>
            <p:cNvSpPr/>
            <p:nvPr/>
          </p:nvSpPr>
          <p:spPr>
            <a:xfrm>
              <a:off x="0" y="391076"/>
              <a:ext cx="1780205" cy="19591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3" name="Shape"/>
            <p:cNvSpPr/>
            <p:nvPr/>
          </p:nvSpPr>
          <p:spPr>
            <a:xfrm>
              <a:off x="0" y="120509"/>
              <a:ext cx="1780547" cy="537976"/>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15" name="Jane’s Data"/>
          <p:cNvSpPr txBox="1"/>
          <p:nvPr/>
        </p:nvSpPr>
        <p:spPr>
          <a:xfrm>
            <a:off x="10160065" y="5802075"/>
            <a:ext cx="1518240"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218" name="Group"/>
          <p:cNvGrpSpPr/>
          <p:nvPr/>
        </p:nvGrpSpPr>
        <p:grpSpPr>
          <a:xfrm>
            <a:off x="13434945" y="6369732"/>
            <a:ext cx="1501220" cy="1879925"/>
            <a:chOff x="0" y="101603"/>
            <a:chExt cx="1501218" cy="1879923"/>
          </a:xfrm>
        </p:grpSpPr>
        <p:sp>
          <p:nvSpPr>
            <p:cNvPr id="216" name="Shape"/>
            <p:cNvSpPr/>
            <p:nvPr/>
          </p:nvSpPr>
          <p:spPr>
            <a:xfrm>
              <a:off x="0" y="329725"/>
              <a:ext cx="1500931" cy="16518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17" name="Shape"/>
            <p:cNvSpPr/>
            <p:nvPr/>
          </p:nvSpPr>
          <p:spPr>
            <a:xfrm>
              <a:off x="0" y="101603"/>
              <a:ext cx="1501219" cy="4535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19" name="Jack’s Data"/>
          <p:cNvSpPr txBox="1"/>
          <p:nvPr/>
        </p:nvSpPr>
        <p:spPr>
          <a:xfrm>
            <a:off x="10959886" y="8765509"/>
            <a:ext cx="1403644"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222" name="Group"/>
          <p:cNvGrpSpPr/>
          <p:nvPr/>
        </p:nvGrpSpPr>
        <p:grpSpPr>
          <a:xfrm>
            <a:off x="15707269" y="7427865"/>
            <a:ext cx="1780547" cy="2229717"/>
            <a:chOff x="0" y="120509"/>
            <a:chExt cx="1780546" cy="2229716"/>
          </a:xfrm>
        </p:grpSpPr>
        <p:sp>
          <p:nvSpPr>
            <p:cNvPr id="220" name="Shape"/>
            <p:cNvSpPr/>
            <p:nvPr/>
          </p:nvSpPr>
          <p:spPr>
            <a:xfrm>
              <a:off x="0" y="391076"/>
              <a:ext cx="1780205" cy="19591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21" name="Shape"/>
            <p:cNvSpPr/>
            <p:nvPr/>
          </p:nvSpPr>
          <p:spPr>
            <a:xfrm>
              <a:off x="0" y="120509"/>
              <a:ext cx="1780547" cy="537976"/>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23" name="Joe’s Data"/>
          <p:cNvSpPr txBox="1"/>
          <p:nvPr/>
        </p:nvSpPr>
        <p:spPr>
          <a:xfrm>
            <a:off x="15740597" y="8521153"/>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grpSp>
        <p:nvGrpSpPr>
          <p:cNvPr id="226" name="Group"/>
          <p:cNvGrpSpPr/>
          <p:nvPr/>
        </p:nvGrpSpPr>
        <p:grpSpPr>
          <a:xfrm>
            <a:off x="13706239" y="8626288"/>
            <a:ext cx="958632" cy="1200462"/>
            <a:chOff x="0" y="64881"/>
            <a:chExt cx="958631" cy="1200460"/>
          </a:xfrm>
        </p:grpSpPr>
        <p:sp>
          <p:nvSpPr>
            <p:cNvPr id="224" name="Shape"/>
            <p:cNvSpPr/>
            <p:nvPr/>
          </p:nvSpPr>
          <p:spPr>
            <a:xfrm>
              <a:off x="0" y="210552"/>
              <a:ext cx="958448" cy="105479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25" name="Shape"/>
            <p:cNvSpPr/>
            <p:nvPr/>
          </p:nvSpPr>
          <p:spPr>
            <a:xfrm>
              <a:off x="0" y="64881"/>
              <a:ext cx="958632" cy="28964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27" name="The AI Business Model"/>
          <p:cNvSpPr txBox="1"/>
          <p:nvPr/>
        </p:nvSpPr>
        <p:spPr>
          <a:xfrm>
            <a:off x="16094064" y="12656703"/>
            <a:ext cx="779526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alpha val="43788"/>
                  </a:srgbClr>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The AI Business Model</a:t>
            </a:r>
          </a:p>
        </p:txBody>
      </p:sp>
      <p:sp>
        <p:nvSpPr>
          <p:cNvPr id="228" name="Cloud"/>
          <p:cNvSpPr/>
          <p:nvPr/>
        </p:nvSpPr>
        <p:spPr>
          <a:xfrm>
            <a:off x="17107003" y="80686"/>
            <a:ext cx="7704100" cy="4642924"/>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229" name="Social App"/>
          <p:cNvSpPr txBox="1"/>
          <p:nvPr/>
        </p:nvSpPr>
        <p:spPr>
          <a:xfrm>
            <a:off x="18556073" y="2293014"/>
            <a:ext cx="4805959"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Social App</a:t>
            </a:r>
          </a:p>
        </p:txBody>
      </p:sp>
      <p:grpSp>
        <p:nvGrpSpPr>
          <p:cNvPr id="232" name="Group"/>
          <p:cNvGrpSpPr/>
          <p:nvPr/>
        </p:nvGrpSpPr>
        <p:grpSpPr>
          <a:xfrm>
            <a:off x="15632115" y="4091783"/>
            <a:ext cx="785212" cy="983294"/>
            <a:chOff x="0" y="53143"/>
            <a:chExt cx="785210" cy="983292"/>
          </a:xfrm>
        </p:grpSpPr>
        <p:sp>
          <p:nvSpPr>
            <p:cNvPr id="230" name="Shape"/>
            <p:cNvSpPr/>
            <p:nvPr/>
          </p:nvSpPr>
          <p:spPr>
            <a:xfrm>
              <a:off x="0" y="172462"/>
              <a:ext cx="785061" cy="8639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31" name="Shape"/>
            <p:cNvSpPr/>
            <p:nvPr/>
          </p:nvSpPr>
          <p:spPr>
            <a:xfrm>
              <a:off x="0" y="53143"/>
              <a:ext cx="785211" cy="23724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35" name="Group"/>
          <p:cNvGrpSpPr/>
          <p:nvPr/>
        </p:nvGrpSpPr>
        <p:grpSpPr>
          <a:xfrm>
            <a:off x="17013976" y="4619196"/>
            <a:ext cx="785212" cy="983294"/>
            <a:chOff x="0" y="53143"/>
            <a:chExt cx="785210" cy="983292"/>
          </a:xfrm>
        </p:grpSpPr>
        <p:sp>
          <p:nvSpPr>
            <p:cNvPr id="233" name="Shape"/>
            <p:cNvSpPr/>
            <p:nvPr/>
          </p:nvSpPr>
          <p:spPr>
            <a:xfrm>
              <a:off x="0" y="172462"/>
              <a:ext cx="785061" cy="8639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34" name="Shape"/>
            <p:cNvSpPr/>
            <p:nvPr/>
          </p:nvSpPr>
          <p:spPr>
            <a:xfrm>
              <a:off x="0" y="53143"/>
              <a:ext cx="785211" cy="23724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38" name="Group"/>
          <p:cNvGrpSpPr/>
          <p:nvPr/>
        </p:nvGrpSpPr>
        <p:grpSpPr>
          <a:xfrm>
            <a:off x="17127370" y="3012515"/>
            <a:ext cx="558425" cy="699297"/>
            <a:chOff x="0" y="37794"/>
            <a:chExt cx="558424" cy="699296"/>
          </a:xfrm>
        </p:grpSpPr>
        <p:sp>
          <p:nvSpPr>
            <p:cNvPr id="236" name="Shape"/>
            <p:cNvSpPr/>
            <p:nvPr/>
          </p:nvSpPr>
          <p:spPr>
            <a:xfrm>
              <a:off x="0" y="122651"/>
              <a:ext cx="558318" cy="6144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37" name="Shape"/>
            <p:cNvSpPr/>
            <p:nvPr/>
          </p:nvSpPr>
          <p:spPr>
            <a:xfrm>
              <a:off x="0" y="37794"/>
              <a:ext cx="558425" cy="16872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41" name="Group"/>
          <p:cNvGrpSpPr/>
          <p:nvPr/>
        </p:nvGrpSpPr>
        <p:grpSpPr>
          <a:xfrm>
            <a:off x="17901428" y="3729447"/>
            <a:ext cx="558426" cy="699297"/>
            <a:chOff x="0" y="37794"/>
            <a:chExt cx="558424" cy="699296"/>
          </a:xfrm>
        </p:grpSpPr>
        <p:sp>
          <p:nvSpPr>
            <p:cNvPr id="239" name="Shape"/>
            <p:cNvSpPr/>
            <p:nvPr/>
          </p:nvSpPr>
          <p:spPr>
            <a:xfrm>
              <a:off x="0" y="122651"/>
              <a:ext cx="558318" cy="6144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40" name="Shape"/>
            <p:cNvSpPr/>
            <p:nvPr/>
          </p:nvSpPr>
          <p:spPr>
            <a:xfrm>
              <a:off x="0" y="37794"/>
              <a:ext cx="558425" cy="16872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44" name="Group"/>
          <p:cNvGrpSpPr/>
          <p:nvPr/>
        </p:nvGrpSpPr>
        <p:grpSpPr>
          <a:xfrm>
            <a:off x="17901428" y="2754129"/>
            <a:ext cx="558426" cy="699297"/>
            <a:chOff x="0" y="37794"/>
            <a:chExt cx="558424" cy="699296"/>
          </a:xfrm>
        </p:grpSpPr>
        <p:sp>
          <p:nvSpPr>
            <p:cNvPr id="242" name="Shape"/>
            <p:cNvSpPr/>
            <p:nvPr/>
          </p:nvSpPr>
          <p:spPr>
            <a:xfrm>
              <a:off x="0" y="122651"/>
              <a:ext cx="558318" cy="6144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43" name="Shape"/>
            <p:cNvSpPr/>
            <p:nvPr/>
          </p:nvSpPr>
          <p:spPr>
            <a:xfrm>
              <a:off x="0" y="37794"/>
              <a:ext cx="558425" cy="16872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47" name="Group"/>
          <p:cNvGrpSpPr/>
          <p:nvPr/>
        </p:nvGrpSpPr>
        <p:grpSpPr>
          <a:xfrm>
            <a:off x="19160236" y="3729447"/>
            <a:ext cx="558426" cy="699297"/>
            <a:chOff x="0" y="37794"/>
            <a:chExt cx="558424" cy="699296"/>
          </a:xfrm>
        </p:grpSpPr>
        <p:sp>
          <p:nvSpPr>
            <p:cNvPr id="245" name="Shape"/>
            <p:cNvSpPr/>
            <p:nvPr/>
          </p:nvSpPr>
          <p:spPr>
            <a:xfrm>
              <a:off x="0" y="122651"/>
              <a:ext cx="558318" cy="6144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46" name="Shape"/>
            <p:cNvSpPr/>
            <p:nvPr/>
          </p:nvSpPr>
          <p:spPr>
            <a:xfrm>
              <a:off x="0" y="37794"/>
              <a:ext cx="558425" cy="16872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50" name="Group"/>
          <p:cNvGrpSpPr/>
          <p:nvPr/>
        </p:nvGrpSpPr>
        <p:grpSpPr>
          <a:xfrm>
            <a:off x="20239984" y="3729447"/>
            <a:ext cx="558426" cy="699297"/>
            <a:chOff x="0" y="37794"/>
            <a:chExt cx="558424" cy="699296"/>
          </a:xfrm>
        </p:grpSpPr>
        <p:sp>
          <p:nvSpPr>
            <p:cNvPr id="248" name="Shape"/>
            <p:cNvSpPr/>
            <p:nvPr/>
          </p:nvSpPr>
          <p:spPr>
            <a:xfrm>
              <a:off x="0" y="122651"/>
              <a:ext cx="558318" cy="6144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49" name="Shape"/>
            <p:cNvSpPr/>
            <p:nvPr/>
          </p:nvSpPr>
          <p:spPr>
            <a:xfrm>
              <a:off x="0" y="37794"/>
              <a:ext cx="558425" cy="16872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53" name="Group"/>
          <p:cNvGrpSpPr/>
          <p:nvPr/>
        </p:nvGrpSpPr>
        <p:grpSpPr>
          <a:xfrm>
            <a:off x="21633685" y="3729447"/>
            <a:ext cx="558426" cy="699297"/>
            <a:chOff x="0" y="37794"/>
            <a:chExt cx="558424" cy="699296"/>
          </a:xfrm>
        </p:grpSpPr>
        <p:sp>
          <p:nvSpPr>
            <p:cNvPr id="251" name="Shape"/>
            <p:cNvSpPr/>
            <p:nvPr/>
          </p:nvSpPr>
          <p:spPr>
            <a:xfrm>
              <a:off x="0" y="122651"/>
              <a:ext cx="558318" cy="6144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52" name="Shape"/>
            <p:cNvSpPr/>
            <p:nvPr/>
          </p:nvSpPr>
          <p:spPr>
            <a:xfrm>
              <a:off x="0" y="37794"/>
              <a:ext cx="558425" cy="16872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56" name="Group"/>
          <p:cNvGrpSpPr/>
          <p:nvPr/>
        </p:nvGrpSpPr>
        <p:grpSpPr>
          <a:xfrm>
            <a:off x="20239984" y="1351086"/>
            <a:ext cx="558426" cy="699297"/>
            <a:chOff x="0" y="37794"/>
            <a:chExt cx="558424" cy="699296"/>
          </a:xfrm>
        </p:grpSpPr>
        <p:sp>
          <p:nvSpPr>
            <p:cNvPr id="254" name="Shape"/>
            <p:cNvSpPr/>
            <p:nvPr/>
          </p:nvSpPr>
          <p:spPr>
            <a:xfrm>
              <a:off x="0" y="122651"/>
              <a:ext cx="558318" cy="6144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55" name="Shape"/>
            <p:cNvSpPr/>
            <p:nvPr/>
          </p:nvSpPr>
          <p:spPr>
            <a:xfrm>
              <a:off x="0" y="37794"/>
              <a:ext cx="558425" cy="16872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59" name="Group"/>
          <p:cNvGrpSpPr/>
          <p:nvPr/>
        </p:nvGrpSpPr>
        <p:grpSpPr>
          <a:xfrm>
            <a:off x="21633685" y="1460925"/>
            <a:ext cx="470713" cy="589458"/>
            <a:chOff x="0" y="31858"/>
            <a:chExt cx="470712" cy="589456"/>
          </a:xfrm>
        </p:grpSpPr>
        <p:sp>
          <p:nvSpPr>
            <p:cNvPr id="257" name="Shape"/>
            <p:cNvSpPr/>
            <p:nvPr/>
          </p:nvSpPr>
          <p:spPr>
            <a:xfrm>
              <a:off x="0" y="103386"/>
              <a:ext cx="470622" cy="5179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58" name="Shape"/>
            <p:cNvSpPr/>
            <p:nvPr/>
          </p:nvSpPr>
          <p:spPr>
            <a:xfrm>
              <a:off x="0" y="31858"/>
              <a:ext cx="470713" cy="14222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2"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3273"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3274"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3275"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3276" name="Updated"/>
          <p:cNvSpPr txBox="1"/>
          <p:nvPr/>
        </p:nvSpPr>
        <p:spPr>
          <a:xfrm>
            <a:off x="16865818" y="3371227"/>
            <a:ext cx="2290466"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E19F7A"/>
                </a:solidFill>
              </a:defRPr>
            </a:lvl1pPr>
          </a:lstStyle>
          <a:p>
            <a:r>
              <a:t>Updated</a:t>
            </a:r>
          </a:p>
        </p:txBody>
      </p:sp>
      <p:grpSp>
        <p:nvGrpSpPr>
          <p:cNvPr id="3279" name="Group"/>
          <p:cNvGrpSpPr/>
          <p:nvPr/>
        </p:nvGrpSpPr>
        <p:grpSpPr>
          <a:xfrm>
            <a:off x="917067" y="3576980"/>
            <a:ext cx="4803038" cy="6014677"/>
            <a:chOff x="0" y="325074"/>
            <a:chExt cx="4803037" cy="6014676"/>
          </a:xfrm>
        </p:grpSpPr>
        <p:sp>
          <p:nvSpPr>
            <p:cNvPr id="3277"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78"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280"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3283" name="Group"/>
          <p:cNvGrpSpPr/>
          <p:nvPr/>
        </p:nvGrpSpPr>
        <p:grpSpPr>
          <a:xfrm>
            <a:off x="8175981" y="6889346"/>
            <a:ext cx="3739584" cy="4682950"/>
            <a:chOff x="0" y="253098"/>
            <a:chExt cx="3739582" cy="4682949"/>
          </a:xfrm>
        </p:grpSpPr>
        <p:sp>
          <p:nvSpPr>
            <p:cNvPr id="3281"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82"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284" name="Jack’s Data"/>
          <p:cNvSpPr txBox="1"/>
          <p:nvPr/>
        </p:nvSpPr>
        <p:spPr>
          <a:xfrm>
            <a:off x="9188827" y="10275177"/>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3287" name="Group"/>
          <p:cNvGrpSpPr/>
          <p:nvPr/>
        </p:nvGrpSpPr>
        <p:grpSpPr>
          <a:xfrm>
            <a:off x="14906896" y="8078941"/>
            <a:ext cx="2984383" cy="3737239"/>
            <a:chOff x="0" y="201985"/>
            <a:chExt cx="2984382" cy="3737237"/>
          </a:xfrm>
        </p:grpSpPr>
        <p:sp>
          <p:nvSpPr>
            <p:cNvPr id="3285"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86"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288" name="Joe’s Data"/>
          <p:cNvSpPr txBox="1"/>
          <p:nvPr/>
        </p:nvSpPr>
        <p:spPr>
          <a:xfrm>
            <a:off x="15542142" y="10500067"/>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3289"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3290"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3291" name="Homomorphic Encryption + Federated Learning"/>
          <p:cNvSpPr txBox="1">
            <a:spLocks noGrp="1"/>
          </p:cNvSpPr>
          <p:nvPr>
            <p:ph type="title" idx="4294967295"/>
          </p:nvPr>
        </p:nvSpPr>
        <p:spPr>
          <a:xfrm>
            <a:off x="948753" y="734186"/>
            <a:ext cx="11055028" cy="2090675"/>
          </a:xfrm>
          <a:prstGeom prst="rect">
            <a:avLst/>
          </a:prstGeom>
        </p:spPr>
        <p:txBody>
          <a:bodyPr/>
          <a:lstStyle>
            <a:lvl1pPr defTabSz="742950">
              <a:defRPr sz="6479">
                <a:solidFill>
                  <a:srgbClr val="FFFFFF"/>
                </a:solidFill>
              </a:defRPr>
            </a:lvl1pPr>
          </a:lstStyle>
          <a:p>
            <a:r>
              <a:t>Homomorphic Encryption + Federated Learning</a:t>
            </a:r>
          </a:p>
        </p:txBody>
      </p:sp>
      <p:sp>
        <p:nvSpPr>
          <p:cNvPr id="3292" name="Rounded Rectangle"/>
          <p:cNvSpPr/>
          <p:nvPr/>
        </p:nvSpPr>
        <p:spPr>
          <a:xfrm>
            <a:off x="13523064" y="2717266"/>
            <a:ext cx="3146025" cy="2640340"/>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320" name="Group"/>
          <p:cNvGrpSpPr/>
          <p:nvPr/>
        </p:nvGrpSpPr>
        <p:grpSpPr>
          <a:xfrm>
            <a:off x="13861541" y="3017830"/>
            <a:ext cx="2469072" cy="2039212"/>
            <a:chOff x="0" y="0"/>
            <a:chExt cx="2469071" cy="2039211"/>
          </a:xfrm>
        </p:grpSpPr>
        <p:sp>
          <p:nvSpPr>
            <p:cNvPr id="3293" name="Circle"/>
            <p:cNvSpPr/>
            <p:nvPr/>
          </p:nvSpPr>
          <p:spPr>
            <a:xfrm>
              <a:off x="0"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94" name="Circle"/>
            <p:cNvSpPr/>
            <p:nvPr/>
          </p:nvSpPr>
          <p:spPr>
            <a:xfrm>
              <a:off x="0"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95" name="Circle"/>
            <p:cNvSpPr/>
            <p:nvPr/>
          </p:nvSpPr>
          <p:spPr>
            <a:xfrm>
              <a:off x="0"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96" name="Circle"/>
            <p:cNvSpPr/>
            <p:nvPr/>
          </p:nvSpPr>
          <p:spPr>
            <a:xfrm>
              <a:off x="1037953"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97" name="Circle"/>
            <p:cNvSpPr/>
            <p:nvPr/>
          </p:nvSpPr>
          <p:spPr>
            <a:xfrm>
              <a:off x="1037953"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98" name="Circle"/>
            <p:cNvSpPr/>
            <p:nvPr/>
          </p:nvSpPr>
          <p:spPr>
            <a:xfrm>
              <a:off x="1037953"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99" name="Circle"/>
            <p:cNvSpPr/>
            <p:nvPr/>
          </p:nvSpPr>
          <p:spPr>
            <a:xfrm>
              <a:off x="2075907"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300" name="Connection Line"/>
            <p:cNvCxnSpPr>
              <a:stCxn id="3296" idx="0"/>
              <a:endCxn id="3293"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301" name="Connection Line"/>
            <p:cNvCxnSpPr>
              <a:stCxn id="3297" idx="0"/>
              <a:endCxn id="3293"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302" name="Connection Line"/>
            <p:cNvCxnSpPr>
              <a:stCxn id="3298" idx="0"/>
              <a:endCxn id="3293"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303" name="Connection Line"/>
            <p:cNvCxnSpPr>
              <a:stCxn id="3294" idx="0"/>
              <a:endCxn id="3296"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304" name="Connection Line"/>
            <p:cNvCxnSpPr>
              <a:stCxn id="3294" idx="0"/>
              <a:endCxn id="3297"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305" name="Connection Line"/>
            <p:cNvCxnSpPr>
              <a:stCxn id="3294" idx="0"/>
              <a:endCxn id="3298"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306" name="Connection Line"/>
            <p:cNvCxnSpPr>
              <a:stCxn id="3295" idx="0"/>
              <a:endCxn id="3296"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307" name="Connection Line"/>
            <p:cNvCxnSpPr>
              <a:stCxn id="3295" idx="0"/>
              <a:endCxn id="3297"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308" name="Connection Line"/>
            <p:cNvCxnSpPr>
              <a:stCxn id="3298" idx="0"/>
              <a:endCxn id="3295"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309" name="Circle"/>
            <p:cNvSpPr/>
            <p:nvPr/>
          </p:nvSpPr>
          <p:spPr>
            <a:xfrm>
              <a:off x="2075907"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10" name="Circle"/>
            <p:cNvSpPr/>
            <p:nvPr/>
          </p:nvSpPr>
          <p:spPr>
            <a:xfrm>
              <a:off x="2075907"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311" name="Connection Line"/>
            <p:cNvCxnSpPr>
              <a:stCxn id="3298" idx="0"/>
              <a:endCxn id="3310"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312" name="Connection Line"/>
            <p:cNvCxnSpPr>
              <a:stCxn id="3298" idx="0"/>
              <a:endCxn id="3309"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313" name="Connection Line"/>
            <p:cNvCxnSpPr>
              <a:stCxn id="3298" idx="0"/>
              <a:endCxn id="3299"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314" name="Connection Line"/>
            <p:cNvCxnSpPr>
              <a:stCxn id="3297" idx="0"/>
              <a:endCxn id="3309"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315" name="Connection Line"/>
            <p:cNvCxnSpPr>
              <a:stCxn id="3310" idx="0"/>
              <a:endCxn id="3297"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316" name="Connection Line"/>
            <p:cNvCxnSpPr>
              <a:stCxn id="3297" idx="0"/>
              <a:endCxn id="3299"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317" name="Connection Line"/>
            <p:cNvCxnSpPr>
              <a:stCxn id="3310" idx="0"/>
              <a:endCxn id="3296"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318" name="Connection Line"/>
            <p:cNvCxnSpPr>
              <a:stCxn id="3296" idx="0"/>
              <a:endCxn id="3309"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319" name="Connection Line"/>
            <p:cNvCxnSpPr>
              <a:stCxn id="3296" idx="0"/>
              <a:endCxn id="3299"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3348" name="Group"/>
          <p:cNvGrpSpPr/>
          <p:nvPr/>
        </p:nvGrpSpPr>
        <p:grpSpPr>
          <a:xfrm>
            <a:off x="13861541" y="3017830"/>
            <a:ext cx="2469072" cy="2039212"/>
            <a:chOff x="0" y="0"/>
            <a:chExt cx="2469071" cy="2039211"/>
          </a:xfrm>
        </p:grpSpPr>
        <p:sp>
          <p:nvSpPr>
            <p:cNvPr id="3321" name="Circle"/>
            <p:cNvSpPr/>
            <p:nvPr/>
          </p:nvSpPr>
          <p:spPr>
            <a:xfrm>
              <a:off x="0"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22" name="Circle"/>
            <p:cNvSpPr/>
            <p:nvPr/>
          </p:nvSpPr>
          <p:spPr>
            <a:xfrm>
              <a:off x="0"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23" name="Circle"/>
            <p:cNvSpPr/>
            <p:nvPr/>
          </p:nvSpPr>
          <p:spPr>
            <a:xfrm>
              <a:off x="0"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24" name="Circle"/>
            <p:cNvSpPr/>
            <p:nvPr/>
          </p:nvSpPr>
          <p:spPr>
            <a:xfrm>
              <a:off x="1037953"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25" name="Circle"/>
            <p:cNvSpPr/>
            <p:nvPr/>
          </p:nvSpPr>
          <p:spPr>
            <a:xfrm>
              <a:off x="1037953"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26" name="Circle"/>
            <p:cNvSpPr/>
            <p:nvPr/>
          </p:nvSpPr>
          <p:spPr>
            <a:xfrm>
              <a:off x="1037953"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27" name="Circle"/>
            <p:cNvSpPr/>
            <p:nvPr/>
          </p:nvSpPr>
          <p:spPr>
            <a:xfrm>
              <a:off x="2075907"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328" name="Connection Line"/>
            <p:cNvCxnSpPr>
              <a:stCxn id="3324" idx="0"/>
              <a:endCxn id="3321"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329" name="Connection Line"/>
            <p:cNvCxnSpPr>
              <a:stCxn id="3325" idx="0"/>
              <a:endCxn id="3321"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330" name="Connection Line"/>
            <p:cNvCxnSpPr>
              <a:stCxn id="3326" idx="0"/>
              <a:endCxn id="3321"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331" name="Connection Line"/>
            <p:cNvCxnSpPr>
              <a:stCxn id="3322" idx="0"/>
              <a:endCxn id="3324"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332" name="Connection Line"/>
            <p:cNvCxnSpPr>
              <a:stCxn id="3322" idx="0"/>
              <a:endCxn id="3325"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333" name="Connection Line"/>
            <p:cNvCxnSpPr>
              <a:stCxn id="3322" idx="0"/>
              <a:endCxn id="3326"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334" name="Connection Line"/>
            <p:cNvCxnSpPr>
              <a:stCxn id="3323" idx="0"/>
              <a:endCxn id="3324"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335" name="Connection Line"/>
            <p:cNvCxnSpPr>
              <a:stCxn id="3323" idx="0"/>
              <a:endCxn id="3325"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336" name="Connection Line"/>
            <p:cNvCxnSpPr>
              <a:stCxn id="3326" idx="0"/>
              <a:endCxn id="3323"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337" name="Circle"/>
            <p:cNvSpPr/>
            <p:nvPr/>
          </p:nvSpPr>
          <p:spPr>
            <a:xfrm>
              <a:off x="2075907"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38" name="Circle"/>
            <p:cNvSpPr/>
            <p:nvPr/>
          </p:nvSpPr>
          <p:spPr>
            <a:xfrm>
              <a:off x="2075907"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339" name="Connection Line"/>
            <p:cNvCxnSpPr>
              <a:stCxn id="3326" idx="0"/>
              <a:endCxn id="3338"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340" name="Connection Line"/>
            <p:cNvCxnSpPr>
              <a:stCxn id="3326" idx="0"/>
              <a:endCxn id="3337"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341" name="Connection Line"/>
            <p:cNvCxnSpPr>
              <a:stCxn id="3326" idx="0"/>
              <a:endCxn id="3327"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342" name="Connection Line"/>
            <p:cNvCxnSpPr>
              <a:stCxn id="3325" idx="0"/>
              <a:endCxn id="3337"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343" name="Connection Line"/>
            <p:cNvCxnSpPr>
              <a:stCxn id="3338" idx="0"/>
              <a:endCxn id="3325"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344" name="Connection Line"/>
            <p:cNvCxnSpPr>
              <a:stCxn id="3325" idx="0"/>
              <a:endCxn id="3327"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345" name="Connection Line"/>
            <p:cNvCxnSpPr>
              <a:stCxn id="3338" idx="0"/>
              <a:endCxn id="3324"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346" name="Connection Line"/>
            <p:cNvCxnSpPr>
              <a:stCxn id="3324" idx="0"/>
              <a:endCxn id="3337"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347" name="Connection Line"/>
            <p:cNvCxnSpPr>
              <a:stCxn id="3324" idx="0"/>
              <a:endCxn id="3327"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3349" name="Rounded Rectangle"/>
          <p:cNvSpPr/>
          <p:nvPr/>
        </p:nvSpPr>
        <p:spPr>
          <a:xfrm>
            <a:off x="1745573" y="5264148"/>
            <a:ext cx="3146025" cy="2640341"/>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377" name="Group"/>
          <p:cNvGrpSpPr/>
          <p:nvPr/>
        </p:nvGrpSpPr>
        <p:grpSpPr>
          <a:xfrm>
            <a:off x="2084050" y="5564712"/>
            <a:ext cx="2469072" cy="2039212"/>
            <a:chOff x="0" y="0"/>
            <a:chExt cx="2469071" cy="2039211"/>
          </a:xfrm>
        </p:grpSpPr>
        <p:sp>
          <p:nvSpPr>
            <p:cNvPr id="3350"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51"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52"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53"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54"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55"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56"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357" name="Connection Line"/>
            <p:cNvCxnSpPr>
              <a:stCxn id="3353" idx="0"/>
              <a:endCxn id="3350"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358" name="Connection Line"/>
            <p:cNvCxnSpPr>
              <a:stCxn id="3354" idx="0"/>
              <a:endCxn id="3350"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359" name="Connection Line"/>
            <p:cNvCxnSpPr>
              <a:stCxn id="3355" idx="0"/>
              <a:endCxn id="3350"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360" name="Connection Line"/>
            <p:cNvCxnSpPr>
              <a:stCxn id="3351" idx="0"/>
              <a:endCxn id="3353"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361" name="Connection Line"/>
            <p:cNvCxnSpPr>
              <a:stCxn id="3351" idx="0"/>
              <a:endCxn id="3354"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362" name="Connection Line"/>
            <p:cNvCxnSpPr>
              <a:stCxn id="3351" idx="0"/>
              <a:endCxn id="3355"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363" name="Connection Line"/>
            <p:cNvCxnSpPr>
              <a:stCxn id="3352" idx="0"/>
              <a:endCxn id="3353"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364" name="Connection Line"/>
            <p:cNvCxnSpPr>
              <a:stCxn id="3352" idx="0"/>
              <a:endCxn id="3354"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365" name="Connection Line"/>
            <p:cNvCxnSpPr>
              <a:stCxn id="3355" idx="0"/>
              <a:endCxn id="3352"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366"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67"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368" name="Connection Line"/>
            <p:cNvCxnSpPr>
              <a:stCxn id="3355" idx="0"/>
              <a:endCxn id="3367"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369" name="Connection Line"/>
            <p:cNvCxnSpPr>
              <a:stCxn id="3355" idx="0"/>
              <a:endCxn id="3366"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370" name="Connection Line"/>
            <p:cNvCxnSpPr>
              <a:stCxn id="3355" idx="0"/>
              <a:endCxn id="3356"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371" name="Connection Line"/>
            <p:cNvCxnSpPr>
              <a:stCxn id="3354" idx="0"/>
              <a:endCxn id="3366"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372" name="Connection Line"/>
            <p:cNvCxnSpPr>
              <a:stCxn id="3367" idx="0"/>
              <a:endCxn id="3354"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373" name="Connection Line"/>
            <p:cNvCxnSpPr>
              <a:stCxn id="3354" idx="0"/>
              <a:endCxn id="3356"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374" name="Connection Line"/>
            <p:cNvCxnSpPr>
              <a:stCxn id="3367" idx="0"/>
              <a:endCxn id="3353"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375" name="Connection Line"/>
            <p:cNvCxnSpPr>
              <a:stCxn id="3353" idx="0"/>
              <a:endCxn id="3366"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376" name="Connection Line"/>
            <p:cNvCxnSpPr>
              <a:stCxn id="3353" idx="0"/>
              <a:endCxn id="3356" idx="0"/>
            </p:cNvCxnSpPr>
            <p:nvPr/>
          </p:nvCxnSpPr>
          <p:spPr>
            <a:xfrm>
              <a:off x="1234535" y="196582"/>
              <a:ext cx="1037955" cy="1"/>
            </a:xfrm>
            <a:prstGeom prst="straightConnector1">
              <a:avLst/>
            </a:prstGeom>
            <a:ln w="38100" cap="flat">
              <a:solidFill>
                <a:srgbClr val="FFFFFF"/>
              </a:solidFill>
              <a:prstDash val="solid"/>
              <a:miter lim="400000"/>
            </a:ln>
            <a:effectLst/>
          </p:spPr>
        </p:cxn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3380"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3381"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3382"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3383" name="Updated"/>
          <p:cNvSpPr txBox="1"/>
          <p:nvPr/>
        </p:nvSpPr>
        <p:spPr>
          <a:xfrm>
            <a:off x="16865818" y="3371227"/>
            <a:ext cx="2290466"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E19F7A"/>
                </a:solidFill>
              </a:defRPr>
            </a:lvl1pPr>
          </a:lstStyle>
          <a:p>
            <a:r>
              <a:t>Updated</a:t>
            </a:r>
          </a:p>
        </p:txBody>
      </p:sp>
      <p:grpSp>
        <p:nvGrpSpPr>
          <p:cNvPr id="3386" name="Group"/>
          <p:cNvGrpSpPr/>
          <p:nvPr/>
        </p:nvGrpSpPr>
        <p:grpSpPr>
          <a:xfrm>
            <a:off x="917067" y="3576980"/>
            <a:ext cx="4803038" cy="6014677"/>
            <a:chOff x="0" y="325074"/>
            <a:chExt cx="4803037" cy="6014676"/>
          </a:xfrm>
        </p:grpSpPr>
        <p:sp>
          <p:nvSpPr>
            <p:cNvPr id="3384"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85"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387"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3390" name="Group"/>
          <p:cNvGrpSpPr/>
          <p:nvPr/>
        </p:nvGrpSpPr>
        <p:grpSpPr>
          <a:xfrm>
            <a:off x="8175981" y="6889346"/>
            <a:ext cx="3739584" cy="4682950"/>
            <a:chOff x="0" y="253098"/>
            <a:chExt cx="3739582" cy="4682949"/>
          </a:xfrm>
        </p:grpSpPr>
        <p:sp>
          <p:nvSpPr>
            <p:cNvPr id="3388"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89"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391" name="Jack’s Data"/>
          <p:cNvSpPr txBox="1"/>
          <p:nvPr/>
        </p:nvSpPr>
        <p:spPr>
          <a:xfrm>
            <a:off x="9188827" y="10275177"/>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3394" name="Group"/>
          <p:cNvGrpSpPr/>
          <p:nvPr/>
        </p:nvGrpSpPr>
        <p:grpSpPr>
          <a:xfrm>
            <a:off x="14906896" y="8078941"/>
            <a:ext cx="2984383" cy="3737239"/>
            <a:chOff x="0" y="201985"/>
            <a:chExt cx="2984382" cy="3737237"/>
          </a:xfrm>
        </p:grpSpPr>
        <p:sp>
          <p:nvSpPr>
            <p:cNvPr id="3392"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93"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395" name="Joe’s Data"/>
          <p:cNvSpPr txBox="1"/>
          <p:nvPr/>
        </p:nvSpPr>
        <p:spPr>
          <a:xfrm>
            <a:off x="15542142" y="10705193"/>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3396" name="Rounded Rectangle"/>
          <p:cNvSpPr/>
          <p:nvPr/>
        </p:nvSpPr>
        <p:spPr>
          <a:xfrm>
            <a:off x="15542142" y="9228358"/>
            <a:ext cx="1713892" cy="1438404"/>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424" name="Group"/>
          <p:cNvGrpSpPr/>
          <p:nvPr/>
        </p:nvGrpSpPr>
        <p:grpSpPr>
          <a:xfrm>
            <a:off x="15737605" y="9388922"/>
            <a:ext cx="1352796" cy="1117277"/>
            <a:chOff x="0" y="0"/>
            <a:chExt cx="1352794" cy="1117276"/>
          </a:xfrm>
        </p:grpSpPr>
        <p:sp>
          <p:nvSpPr>
            <p:cNvPr id="3397" name="Circle"/>
            <p:cNvSpPr/>
            <p:nvPr/>
          </p:nvSpPr>
          <p:spPr>
            <a:xfrm>
              <a:off x="0" y="0"/>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98" name="Circle"/>
            <p:cNvSpPr/>
            <p:nvPr/>
          </p:nvSpPr>
          <p:spPr>
            <a:xfrm>
              <a:off x="0" y="450931"/>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99" name="Circle"/>
            <p:cNvSpPr/>
            <p:nvPr/>
          </p:nvSpPr>
          <p:spPr>
            <a:xfrm>
              <a:off x="0" y="901863"/>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00" name="Circle"/>
            <p:cNvSpPr/>
            <p:nvPr/>
          </p:nvSpPr>
          <p:spPr>
            <a:xfrm>
              <a:off x="568690" y="0"/>
              <a:ext cx="215415"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01" name="Circle"/>
            <p:cNvSpPr/>
            <p:nvPr/>
          </p:nvSpPr>
          <p:spPr>
            <a:xfrm>
              <a:off x="568690" y="450931"/>
              <a:ext cx="215415"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02" name="Circle"/>
            <p:cNvSpPr/>
            <p:nvPr/>
          </p:nvSpPr>
          <p:spPr>
            <a:xfrm>
              <a:off x="568690" y="901863"/>
              <a:ext cx="215415"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03" name="Circle"/>
            <p:cNvSpPr/>
            <p:nvPr/>
          </p:nvSpPr>
          <p:spPr>
            <a:xfrm>
              <a:off x="1137381" y="0"/>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404" name="Connection Line"/>
            <p:cNvCxnSpPr>
              <a:stCxn id="3400" idx="0"/>
              <a:endCxn id="3397" idx="0"/>
            </p:cNvCxnSpPr>
            <p:nvPr/>
          </p:nvCxnSpPr>
          <p:spPr>
            <a:xfrm flipH="1">
              <a:off x="107706" y="107706"/>
              <a:ext cx="568692" cy="1"/>
            </a:xfrm>
            <a:prstGeom prst="straightConnector1">
              <a:avLst/>
            </a:prstGeom>
            <a:ln w="38100" cap="flat">
              <a:solidFill>
                <a:srgbClr val="FFFFFF"/>
              </a:solidFill>
              <a:prstDash val="solid"/>
              <a:miter lim="400000"/>
            </a:ln>
            <a:effectLst/>
          </p:spPr>
        </p:cxnSp>
        <p:cxnSp>
          <p:nvCxnSpPr>
            <p:cNvPr id="3405" name="Connection Line"/>
            <p:cNvCxnSpPr>
              <a:stCxn id="3401" idx="0"/>
              <a:endCxn id="3397" idx="0"/>
            </p:cNvCxnSpPr>
            <p:nvPr/>
          </p:nvCxnSpPr>
          <p:spPr>
            <a:xfrm flipH="1" flipV="1">
              <a:off x="107706" y="107706"/>
              <a:ext cx="568692" cy="450933"/>
            </a:xfrm>
            <a:prstGeom prst="straightConnector1">
              <a:avLst/>
            </a:prstGeom>
            <a:ln w="38100" cap="flat">
              <a:solidFill>
                <a:srgbClr val="FFFFFF"/>
              </a:solidFill>
              <a:prstDash val="solid"/>
              <a:miter lim="400000"/>
            </a:ln>
            <a:effectLst/>
          </p:spPr>
        </p:cxnSp>
        <p:cxnSp>
          <p:nvCxnSpPr>
            <p:cNvPr id="3406" name="Connection Line"/>
            <p:cNvCxnSpPr>
              <a:stCxn id="3402" idx="0"/>
              <a:endCxn id="3397" idx="0"/>
            </p:cNvCxnSpPr>
            <p:nvPr/>
          </p:nvCxnSpPr>
          <p:spPr>
            <a:xfrm flipH="1" flipV="1">
              <a:off x="107706" y="107706"/>
              <a:ext cx="568692" cy="901864"/>
            </a:xfrm>
            <a:prstGeom prst="straightConnector1">
              <a:avLst/>
            </a:prstGeom>
            <a:ln w="38100" cap="flat">
              <a:solidFill>
                <a:srgbClr val="FFFFFF"/>
              </a:solidFill>
              <a:prstDash val="solid"/>
              <a:miter lim="400000"/>
            </a:ln>
            <a:effectLst/>
          </p:spPr>
        </p:cxnSp>
        <p:cxnSp>
          <p:nvCxnSpPr>
            <p:cNvPr id="3407" name="Connection Line"/>
            <p:cNvCxnSpPr>
              <a:stCxn id="3398" idx="0"/>
              <a:endCxn id="3400" idx="0"/>
            </p:cNvCxnSpPr>
            <p:nvPr/>
          </p:nvCxnSpPr>
          <p:spPr>
            <a:xfrm flipV="1">
              <a:off x="107706" y="107706"/>
              <a:ext cx="568692" cy="450933"/>
            </a:xfrm>
            <a:prstGeom prst="straightConnector1">
              <a:avLst/>
            </a:prstGeom>
            <a:ln w="38100" cap="flat">
              <a:solidFill>
                <a:srgbClr val="FFFFFF"/>
              </a:solidFill>
              <a:prstDash val="solid"/>
              <a:miter lim="400000"/>
            </a:ln>
            <a:effectLst/>
          </p:spPr>
        </p:cxnSp>
        <p:cxnSp>
          <p:nvCxnSpPr>
            <p:cNvPr id="3408" name="Connection Line"/>
            <p:cNvCxnSpPr>
              <a:stCxn id="3398" idx="0"/>
              <a:endCxn id="3401" idx="0"/>
            </p:cNvCxnSpPr>
            <p:nvPr/>
          </p:nvCxnSpPr>
          <p:spPr>
            <a:xfrm>
              <a:off x="107706" y="558638"/>
              <a:ext cx="568692" cy="1"/>
            </a:xfrm>
            <a:prstGeom prst="straightConnector1">
              <a:avLst/>
            </a:prstGeom>
            <a:ln w="38100" cap="flat">
              <a:solidFill>
                <a:srgbClr val="FFFFFF"/>
              </a:solidFill>
              <a:prstDash val="solid"/>
              <a:miter lim="400000"/>
            </a:ln>
            <a:effectLst/>
          </p:spPr>
        </p:cxnSp>
        <p:cxnSp>
          <p:nvCxnSpPr>
            <p:cNvPr id="3409" name="Connection Line"/>
            <p:cNvCxnSpPr>
              <a:stCxn id="3398" idx="0"/>
              <a:endCxn id="3402" idx="0"/>
            </p:cNvCxnSpPr>
            <p:nvPr/>
          </p:nvCxnSpPr>
          <p:spPr>
            <a:xfrm>
              <a:off x="107706" y="558638"/>
              <a:ext cx="568692" cy="450932"/>
            </a:xfrm>
            <a:prstGeom prst="straightConnector1">
              <a:avLst/>
            </a:prstGeom>
            <a:ln w="38100" cap="flat">
              <a:solidFill>
                <a:srgbClr val="FFFFFF"/>
              </a:solidFill>
              <a:prstDash val="solid"/>
              <a:miter lim="400000"/>
            </a:ln>
            <a:effectLst/>
          </p:spPr>
        </p:cxnSp>
        <p:cxnSp>
          <p:nvCxnSpPr>
            <p:cNvPr id="3410" name="Connection Line"/>
            <p:cNvCxnSpPr>
              <a:stCxn id="3399" idx="0"/>
              <a:endCxn id="3400" idx="0"/>
            </p:cNvCxnSpPr>
            <p:nvPr/>
          </p:nvCxnSpPr>
          <p:spPr>
            <a:xfrm flipV="1">
              <a:off x="107706" y="107706"/>
              <a:ext cx="568692" cy="901864"/>
            </a:xfrm>
            <a:prstGeom prst="straightConnector1">
              <a:avLst/>
            </a:prstGeom>
            <a:ln w="38100" cap="flat">
              <a:solidFill>
                <a:srgbClr val="FFFFFF"/>
              </a:solidFill>
              <a:prstDash val="solid"/>
              <a:miter lim="400000"/>
            </a:ln>
            <a:effectLst/>
          </p:spPr>
        </p:cxnSp>
        <p:cxnSp>
          <p:nvCxnSpPr>
            <p:cNvPr id="3411" name="Connection Line"/>
            <p:cNvCxnSpPr>
              <a:stCxn id="3399" idx="0"/>
              <a:endCxn id="3401" idx="0"/>
            </p:cNvCxnSpPr>
            <p:nvPr/>
          </p:nvCxnSpPr>
          <p:spPr>
            <a:xfrm flipV="1">
              <a:off x="107706" y="558638"/>
              <a:ext cx="568692" cy="450932"/>
            </a:xfrm>
            <a:prstGeom prst="straightConnector1">
              <a:avLst/>
            </a:prstGeom>
            <a:ln w="38100" cap="flat">
              <a:solidFill>
                <a:srgbClr val="FFFFFF"/>
              </a:solidFill>
              <a:prstDash val="solid"/>
              <a:miter lim="400000"/>
            </a:ln>
            <a:effectLst/>
          </p:spPr>
        </p:cxnSp>
        <p:cxnSp>
          <p:nvCxnSpPr>
            <p:cNvPr id="3412" name="Connection Line"/>
            <p:cNvCxnSpPr>
              <a:stCxn id="3402" idx="0"/>
              <a:endCxn id="3399" idx="0"/>
            </p:cNvCxnSpPr>
            <p:nvPr/>
          </p:nvCxnSpPr>
          <p:spPr>
            <a:xfrm flipH="1">
              <a:off x="107706" y="1009569"/>
              <a:ext cx="568692" cy="1"/>
            </a:xfrm>
            <a:prstGeom prst="straightConnector1">
              <a:avLst/>
            </a:prstGeom>
            <a:ln w="38100" cap="flat">
              <a:solidFill>
                <a:srgbClr val="FFFFFF"/>
              </a:solidFill>
              <a:prstDash val="solid"/>
              <a:miter lim="400000"/>
            </a:ln>
            <a:effectLst/>
          </p:spPr>
        </p:cxnSp>
        <p:sp>
          <p:nvSpPr>
            <p:cNvPr id="3413" name="Circle"/>
            <p:cNvSpPr/>
            <p:nvPr/>
          </p:nvSpPr>
          <p:spPr>
            <a:xfrm>
              <a:off x="1137381" y="450931"/>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14" name="Circle"/>
            <p:cNvSpPr/>
            <p:nvPr/>
          </p:nvSpPr>
          <p:spPr>
            <a:xfrm>
              <a:off x="1137381" y="901863"/>
              <a:ext cx="215414" cy="215414"/>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415" name="Connection Line"/>
            <p:cNvCxnSpPr>
              <a:stCxn id="3402" idx="0"/>
              <a:endCxn id="3414" idx="0"/>
            </p:cNvCxnSpPr>
            <p:nvPr/>
          </p:nvCxnSpPr>
          <p:spPr>
            <a:xfrm>
              <a:off x="676397" y="1009569"/>
              <a:ext cx="568692" cy="1"/>
            </a:xfrm>
            <a:prstGeom prst="straightConnector1">
              <a:avLst/>
            </a:prstGeom>
            <a:ln w="38100" cap="flat">
              <a:solidFill>
                <a:srgbClr val="FFFFFF"/>
              </a:solidFill>
              <a:prstDash val="solid"/>
              <a:miter lim="400000"/>
            </a:ln>
            <a:effectLst/>
          </p:spPr>
        </p:cxnSp>
        <p:cxnSp>
          <p:nvCxnSpPr>
            <p:cNvPr id="3416" name="Connection Line"/>
            <p:cNvCxnSpPr>
              <a:stCxn id="3402" idx="0"/>
              <a:endCxn id="3413" idx="0"/>
            </p:cNvCxnSpPr>
            <p:nvPr/>
          </p:nvCxnSpPr>
          <p:spPr>
            <a:xfrm flipV="1">
              <a:off x="676397" y="558638"/>
              <a:ext cx="568692" cy="450932"/>
            </a:xfrm>
            <a:prstGeom prst="straightConnector1">
              <a:avLst/>
            </a:prstGeom>
            <a:ln w="38100" cap="flat">
              <a:solidFill>
                <a:srgbClr val="FFFFFF"/>
              </a:solidFill>
              <a:prstDash val="solid"/>
              <a:miter lim="400000"/>
            </a:ln>
            <a:effectLst/>
          </p:spPr>
        </p:cxnSp>
        <p:cxnSp>
          <p:nvCxnSpPr>
            <p:cNvPr id="3417" name="Connection Line"/>
            <p:cNvCxnSpPr>
              <a:stCxn id="3402" idx="0"/>
              <a:endCxn id="3403" idx="0"/>
            </p:cNvCxnSpPr>
            <p:nvPr/>
          </p:nvCxnSpPr>
          <p:spPr>
            <a:xfrm flipV="1">
              <a:off x="676397" y="107706"/>
              <a:ext cx="568692" cy="901864"/>
            </a:xfrm>
            <a:prstGeom prst="straightConnector1">
              <a:avLst/>
            </a:prstGeom>
            <a:ln w="38100" cap="flat">
              <a:solidFill>
                <a:srgbClr val="FFFFFF"/>
              </a:solidFill>
              <a:prstDash val="solid"/>
              <a:miter lim="400000"/>
            </a:ln>
            <a:effectLst/>
          </p:spPr>
        </p:cxnSp>
        <p:cxnSp>
          <p:nvCxnSpPr>
            <p:cNvPr id="3418" name="Connection Line"/>
            <p:cNvCxnSpPr>
              <a:stCxn id="3401" idx="0"/>
              <a:endCxn id="3413" idx="0"/>
            </p:cNvCxnSpPr>
            <p:nvPr/>
          </p:nvCxnSpPr>
          <p:spPr>
            <a:xfrm>
              <a:off x="676397" y="558638"/>
              <a:ext cx="568692" cy="1"/>
            </a:xfrm>
            <a:prstGeom prst="straightConnector1">
              <a:avLst/>
            </a:prstGeom>
            <a:ln w="38100" cap="flat">
              <a:solidFill>
                <a:srgbClr val="FFFFFF"/>
              </a:solidFill>
              <a:prstDash val="solid"/>
              <a:miter lim="400000"/>
            </a:ln>
            <a:effectLst/>
          </p:spPr>
        </p:cxnSp>
        <p:cxnSp>
          <p:nvCxnSpPr>
            <p:cNvPr id="3419" name="Connection Line"/>
            <p:cNvCxnSpPr>
              <a:stCxn id="3414" idx="0"/>
              <a:endCxn id="3401" idx="0"/>
            </p:cNvCxnSpPr>
            <p:nvPr/>
          </p:nvCxnSpPr>
          <p:spPr>
            <a:xfrm flipH="1" flipV="1">
              <a:off x="676397" y="558638"/>
              <a:ext cx="568692" cy="450932"/>
            </a:xfrm>
            <a:prstGeom prst="straightConnector1">
              <a:avLst/>
            </a:prstGeom>
            <a:ln w="38100" cap="flat">
              <a:solidFill>
                <a:srgbClr val="FFFFFF"/>
              </a:solidFill>
              <a:prstDash val="solid"/>
              <a:miter lim="400000"/>
            </a:ln>
            <a:effectLst/>
          </p:spPr>
        </p:cxnSp>
        <p:cxnSp>
          <p:nvCxnSpPr>
            <p:cNvPr id="3420" name="Connection Line"/>
            <p:cNvCxnSpPr>
              <a:stCxn id="3401" idx="0"/>
              <a:endCxn id="3403" idx="0"/>
            </p:cNvCxnSpPr>
            <p:nvPr/>
          </p:nvCxnSpPr>
          <p:spPr>
            <a:xfrm flipV="1">
              <a:off x="676397" y="107706"/>
              <a:ext cx="568692" cy="450933"/>
            </a:xfrm>
            <a:prstGeom prst="straightConnector1">
              <a:avLst/>
            </a:prstGeom>
            <a:ln w="38100" cap="flat">
              <a:solidFill>
                <a:srgbClr val="FFFFFF"/>
              </a:solidFill>
              <a:prstDash val="solid"/>
              <a:miter lim="400000"/>
            </a:ln>
            <a:effectLst/>
          </p:spPr>
        </p:cxnSp>
        <p:cxnSp>
          <p:nvCxnSpPr>
            <p:cNvPr id="3421" name="Connection Line"/>
            <p:cNvCxnSpPr>
              <a:stCxn id="3414" idx="0"/>
              <a:endCxn id="3400" idx="0"/>
            </p:cNvCxnSpPr>
            <p:nvPr/>
          </p:nvCxnSpPr>
          <p:spPr>
            <a:xfrm flipH="1" flipV="1">
              <a:off x="676397" y="107706"/>
              <a:ext cx="568692" cy="901864"/>
            </a:xfrm>
            <a:prstGeom prst="straightConnector1">
              <a:avLst/>
            </a:prstGeom>
            <a:ln w="38100" cap="flat">
              <a:solidFill>
                <a:srgbClr val="FFFFFF"/>
              </a:solidFill>
              <a:prstDash val="solid"/>
              <a:miter lim="400000"/>
            </a:ln>
            <a:effectLst/>
          </p:spPr>
        </p:cxnSp>
        <p:cxnSp>
          <p:nvCxnSpPr>
            <p:cNvPr id="3422" name="Connection Line"/>
            <p:cNvCxnSpPr>
              <a:stCxn id="3400" idx="0"/>
              <a:endCxn id="3413" idx="0"/>
            </p:cNvCxnSpPr>
            <p:nvPr/>
          </p:nvCxnSpPr>
          <p:spPr>
            <a:xfrm>
              <a:off x="676397" y="107706"/>
              <a:ext cx="568692" cy="450933"/>
            </a:xfrm>
            <a:prstGeom prst="straightConnector1">
              <a:avLst/>
            </a:prstGeom>
            <a:ln w="38100" cap="flat">
              <a:solidFill>
                <a:srgbClr val="FFFFFF"/>
              </a:solidFill>
              <a:prstDash val="solid"/>
              <a:miter lim="400000"/>
            </a:ln>
            <a:effectLst/>
          </p:spPr>
        </p:cxnSp>
        <p:cxnSp>
          <p:nvCxnSpPr>
            <p:cNvPr id="3423" name="Connection Line"/>
            <p:cNvCxnSpPr>
              <a:stCxn id="3400" idx="0"/>
              <a:endCxn id="3403" idx="0"/>
            </p:cNvCxnSpPr>
            <p:nvPr/>
          </p:nvCxnSpPr>
          <p:spPr>
            <a:xfrm>
              <a:off x="676397" y="107706"/>
              <a:ext cx="568692" cy="1"/>
            </a:xfrm>
            <a:prstGeom prst="straightConnector1">
              <a:avLst/>
            </a:prstGeom>
            <a:ln w="38100" cap="flat">
              <a:solidFill>
                <a:srgbClr val="FFFFFF"/>
              </a:solidFill>
              <a:prstDash val="solid"/>
              <a:miter lim="400000"/>
            </a:ln>
            <a:effectLst/>
          </p:spPr>
        </p:cxnSp>
      </p:grpSp>
      <p:sp>
        <p:nvSpPr>
          <p:cNvPr id="3425"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3426"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3427" name="Homomorphic Encryption + Federated Learning"/>
          <p:cNvSpPr txBox="1">
            <a:spLocks noGrp="1"/>
          </p:cNvSpPr>
          <p:nvPr>
            <p:ph type="title" idx="4294967295"/>
          </p:nvPr>
        </p:nvSpPr>
        <p:spPr>
          <a:xfrm>
            <a:off x="948753" y="734186"/>
            <a:ext cx="11055028" cy="2090675"/>
          </a:xfrm>
          <a:prstGeom prst="rect">
            <a:avLst/>
          </a:prstGeom>
        </p:spPr>
        <p:txBody>
          <a:bodyPr/>
          <a:lstStyle>
            <a:lvl1pPr defTabSz="742950">
              <a:defRPr sz="6479">
                <a:solidFill>
                  <a:srgbClr val="FFFFFF"/>
                </a:solidFill>
              </a:defRPr>
            </a:lvl1pPr>
          </a:lstStyle>
          <a:p>
            <a:r>
              <a:t>Homomorphic Encryption + Federated Learning</a:t>
            </a:r>
          </a:p>
        </p:txBody>
      </p:sp>
      <p:sp>
        <p:nvSpPr>
          <p:cNvPr id="3428" name="Rounded Rectangle"/>
          <p:cNvSpPr/>
          <p:nvPr/>
        </p:nvSpPr>
        <p:spPr>
          <a:xfrm>
            <a:off x="13523064" y="2717266"/>
            <a:ext cx="3146025" cy="2640340"/>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456" name="Group"/>
          <p:cNvGrpSpPr/>
          <p:nvPr/>
        </p:nvGrpSpPr>
        <p:grpSpPr>
          <a:xfrm>
            <a:off x="13861541" y="3017830"/>
            <a:ext cx="2469072" cy="2039212"/>
            <a:chOff x="0" y="0"/>
            <a:chExt cx="2469071" cy="2039211"/>
          </a:xfrm>
        </p:grpSpPr>
        <p:sp>
          <p:nvSpPr>
            <p:cNvPr id="3429" name="Circle"/>
            <p:cNvSpPr/>
            <p:nvPr/>
          </p:nvSpPr>
          <p:spPr>
            <a:xfrm>
              <a:off x="0"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30" name="Circle"/>
            <p:cNvSpPr/>
            <p:nvPr/>
          </p:nvSpPr>
          <p:spPr>
            <a:xfrm>
              <a:off x="0"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31" name="Circle"/>
            <p:cNvSpPr/>
            <p:nvPr/>
          </p:nvSpPr>
          <p:spPr>
            <a:xfrm>
              <a:off x="0"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32" name="Circle"/>
            <p:cNvSpPr/>
            <p:nvPr/>
          </p:nvSpPr>
          <p:spPr>
            <a:xfrm>
              <a:off x="1037953"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33" name="Circle"/>
            <p:cNvSpPr/>
            <p:nvPr/>
          </p:nvSpPr>
          <p:spPr>
            <a:xfrm>
              <a:off x="1037953"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34" name="Circle"/>
            <p:cNvSpPr/>
            <p:nvPr/>
          </p:nvSpPr>
          <p:spPr>
            <a:xfrm>
              <a:off x="1037953"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35" name="Circle"/>
            <p:cNvSpPr/>
            <p:nvPr/>
          </p:nvSpPr>
          <p:spPr>
            <a:xfrm>
              <a:off x="2075907"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436" name="Connection Line"/>
            <p:cNvCxnSpPr>
              <a:stCxn id="3432" idx="0"/>
              <a:endCxn id="3429"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437" name="Connection Line"/>
            <p:cNvCxnSpPr>
              <a:stCxn id="3433" idx="0"/>
              <a:endCxn id="3429"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438" name="Connection Line"/>
            <p:cNvCxnSpPr>
              <a:stCxn id="3434" idx="0"/>
              <a:endCxn id="3429"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439" name="Connection Line"/>
            <p:cNvCxnSpPr>
              <a:stCxn id="3430" idx="0"/>
              <a:endCxn id="3432"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440" name="Connection Line"/>
            <p:cNvCxnSpPr>
              <a:stCxn id="3430" idx="0"/>
              <a:endCxn id="3433"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441" name="Connection Line"/>
            <p:cNvCxnSpPr>
              <a:stCxn id="3430" idx="0"/>
              <a:endCxn id="3434"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442" name="Connection Line"/>
            <p:cNvCxnSpPr>
              <a:stCxn id="3431" idx="0"/>
              <a:endCxn id="3432"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443" name="Connection Line"/>
            <p:cNvCxnSpPr>
              <a:stCxn id="3431" idx="0"/>
              <a:endCxn id="3433"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444" name="Connection Line"/>
            <p:cNvCxnSpPr>
              <a:stCxn id="3434" idx="0"/>
              <a:endCxn id="3431"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445" name="Circle"/>
            <p:cNvSpPr/>
            <p:nvPr/>
          </p:nvSpPr>
          <p:spPr>
            <a:xfrm>
              <a:off x="2075907"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46" name="Circle"/>
            <p:cNvSpPr/>
            <p:nvPr/>
          </p:nvSpPr>
          <p:spPr>
            <a:xfrm>
              <a:off x="2075907"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447" name="Connection Line"/>
            <p:cNvCxnSpPr>
              <a:stCxn id="3434" idx="0"/>
              <a:endCxn id="3446"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448" name="Connection Line"/>
            <p:cNvCxnSpPr>
              <a:stCxn id="3434" idx="0"/>
              <a:endCxn id="3445"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449" name="Connection Line"/>
            <p:cNvCxnSpPr>
              <a:stCxn id="3434" idx="0"/>
              <a:endCxn id="3435"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450" name="Connection Line"/>
            <p:cNvCxnSpPr>
              <a:stCxn id="3433" idx="0"/>
              <a:endCxn id="3445"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451" name="Connection Line"/>
            <p:cNvCxnSpPr>
              <a:stCxn id="3446" idx="0"/>
              <a:endCxn id="3433"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452" name="Connection Line"/>
            <p:cNvCxnSpPr>
              <a:stCxn id="3433" idx="0"/>
              <a:endCxn id="3435"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453" name="Connection Line"/>
            <p:cNvCxnSpPr>
              <a:stCxn id="3446" idx="0"/>
              <a:endCxn id="3432"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454" name="Connection Line"/>
            <p:cNvCxnSpPr>
              <a:stCxn id="3432" idx="0"/>
              <a:endCxn id="3445"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455" name="Connection Line"/>
            <p:cNvCxnSpPr>
              <a:stCxn id="3432" idx="0"/>
              <a:endCxn id="3435"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3457" name="Rounded Rectangle"/>
          <p:cNvSpPr/>
          <p:nvPr/>
        </p:nvSpPr>
        <p:spPr>
          <a:xfrm>
            <a:off x="1745573" y="5264148"/>
            <a:ext cx="3146025" cy="2640341"/>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485" name="Group"/>
          <p:cNvGrpSpPr/>
          <p:nvPr/>
        </p:nvGrpSpPr>
        <p:grpSpPr>
          <a:xfrm>
            <a:off x="2084050" y="5564712"/>
            <a:ext cx="2469072" cy="2039212"/>
            <a:chOff x="0" y="0"/>
            <a:chExt cx="2469071" cy="2039211"/>
          </a:xfrm>
        </p:grpSpPr>
        <p:sp>
          <p:nvSpPr>
            <p:cNvPr id="3458"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59"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60"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61"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62"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63"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64"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465" name="Connection Line"/>
            <p:cNvCxnSpPr>
              <a:stCxn id="3461" idx="0"/>
              <a:endCxn id="3458"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466" name="Connection Line"/>
            <p:cNvCxnSpPr>
              <a:stCxn id="3462" idx="0"/>
              <a:endCxn id="3458"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467" name="Connection Line"/>
            <p:cNvCxnSpPr>
              <a:stCxn id="3463" idx="0"/>
              <a:endCxn id="3458"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468" name="Connection Line"/>
            <p:cNvCxnSpPr>
              <a:stCxn id="3459" idx="0"/>
              <a:endCxn id="3461"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469" name="Connection Line"/>
            <p:cNvCxnSpPr>
              <a:stCxn id="3459" idx="0"/>
              <a:endCxn id="3462"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470" name="Connection Line"/>
            <p:cNvCxnSpPr>
              <a:stCxn id="3459" idx="0"/>
              <a:endCxn id="3463"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471" name="Connection Line"/>
            <p:cNvCxnSpPr>
              <a:stCxn id="3460" idx="0"/>
              <a:endCxn id="3461"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472" name="Connection Line"/>
            <p:cNvCxnSpPr>
              <a:stCxn id="3460" idx="0"/>
              <a:endCxn id="3462"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473" name="Connection Line"/>
            <p:cNvCxnSpPr>
              <a:stCxn id="3463" idx="0"/>
              <a:endCxn id="3460"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474"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75"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476" name="Connection Line"/>
            <p:cNvCxnSpPr>
              <a:stCxn id="3463" idx="0"/>
              <a:endCxn id="3475"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477" name="Connection Line"/>
            <p:cNvCxnSpPr>
              <a:stCxn id="3463" idx="0"/>
              <a:endCxn id="3474"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478" name="Connection Line"/>
            <p:cNvCxnSpPr>
              <a:stCxn id="3463" idx="0"/>
              <a:endCxn id="3464"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479" name="Connection Line"/>
            <p:cNvCxnSpPr>
              <a:stCxn id="3462" idx="0"/>
              <a:endCxn id="3474"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480" name="Connection Line"/>
            <p:cNvCxnSpPr>
              <a:stCxn id="3475" idx="0"/>
              <a:endCxn id="3462"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481" name="Connection Line"/>
            <p:cNvCxnSpPr>
              <a:stCxn id="3462" idx="0"/>
              <a:endCxn id="3464"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482" name="Connection Line"/>
            <p:cNvCxnSpPr>
              <a:stCxn id="3475" idx="0"/>
              <a:endCxn id="3461"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483" name="Connection Line"/>
            <p:cNvCxnSpPr>
              <a:stCxn id="3461" idx="0"/>
              <a:endCxn id="3474"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484" name="Connection Line"/>
            <p:cNvCxnSpPr>
              <a:stCxn id="3461" idx="0"/>
              <a:endCxn id="3464" idx="0"/>
            </p:cNvCxnSpPr>
            <p:nvPr/>
          </p:nvCxnSpPr>
          <p:spPr>
            <a:xfrm>
              <a:off x="1234535" y="196582"/>
              <a:ext cx="1037955" cy="1"/>
            </a:xfrm>
            <a:prstGeom prst="straightConnector1">
              <a:avLst/>
            </a:prstGeom>
            <a:ln w="38100" cap="flat">
              <a:solidFill>
                <a:srgbClr val="FFFFFF"/>
              </a:solidFill>
              <a:prstDash val="solid"/>
              <a:miter lim="400000"/>
            </a:ln>
            <a:effectLst/>
          </p:spPr>
        </p:cxn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7" name="for Safe AI"/>
          <p:cNvSpPr txBox="1"/>
          <p:nvPr/>
        </p:nvSpPr>
        <p:spPr>
          <a:xfrm>
            <a:off x="824560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3488" name="Federated Learning"/>
          <p:cNvSpPr txBox="1"/>
          <p:nvPr/>
        </p:nvSpPr>
        <p:spPr>
          <a:xfrm>
            <a:off x="1324823"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3489"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3490" name="Cloud"/>
          <p:cNvSpPr/>
          <p:nvPr/>
        </p:nvSpPr>
        <p:spPr>
          <a:xfrm>
            <a:off x="12437154" y="500315"/>
            <a:ext cx="8589003" cy="5176217"/>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3491" name="AI Inc."/>
          <p:cNvSpPr txBox="1"/>
          <p:nvPr/>
        </p:nvSpPr>
        <p:spPr>
          <a:xfrm>
            <a:off x="19194619" y="1422149"/>
            <a:ext cx="2857947"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sp>
        <p:nvSpPr>
          <p:cNvPr id="3492" name="Model"/>
          <p:cNvSpPr txBox="1"/>
          <p:nvPr/>
        </p:nvSpPr>
        <p:spPr>
          <a:xfrm>
            <a:off x="16801879" y="3782894"/>
            <a:ext cx="2755703"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Model</a:t>
            </a:r>
          </a:p>
        </p:txBody>
      </p:sp>
      <p:sp>
        <p:nvSpPr>
          <p:cNvPr id="3493" name="Optimized"/>
          <p:cNvSpPr txBox="1"/>
          <p:nvPr/>
        </p:nvSpPr>
        <p:spPr>
          <a:xfrm>
            <a:off x="16878005" y="3371227"/>
            <a:ext cx="2603451"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cap="all">
                <a:solidFill>
                  <a:srgbClr val="7BB4A4"/>
                </a:solidFill>
              </a:defRPr>
            </a:lvl1pPr>
          </a:lstStyle>
          <a:p>
            <a:r>
              <a:t>Optimized</a:t>
            </a:r>
          </a:p>
        </p:txBody>
      </p:sp>
      <p:grpSp>
        <p:nvGrpSpPr>
          <p:cNvPr id="3496" name="Group"/>
          <p:cNvGrpSpPr/>
          <p:nvPr/>
        </p:nvGrpSpPr>
        <p:grpSpPr>
          <a:xfrm>
            <a:off x="917067" y="3576980"/>
            <a:ext cx="4803038" cy="6014677"/>
            <a:chOff x="0" y="325074"/>
            <a:chExt cx="4803037" cy="6014676"/>
          </a:xfrm>
        </p:grpSpPr>
        <p:sp>
          <p:nvSpPr>
            <p:cNvPr id="3494" name="Shape"/>
            <p:cNvSpPr/>
            <p:nvPr/>
          </p:nvSpPr>
          <p:spPr>
            <a:xfrm>
              <a:off x="0" y="1054932"/>
              <a:ext cx="4802115" cy="5284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95" name="Shape"/>
            <p:cNvSpPr/>
            <p:nvPr/>
          </p:nvSpPr>
          <p:spPr>
            <a:xfrm>
              <a:off x="0" y="325074"/>
              <a:ext cx="4803037" cy="145119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497" name="Jane’s Data"/>
          <p:cNvSpPr txBox="1"/>
          <p:nvPr/>
        </p:nvSpPr>
        <p:spPr>
          <a:xfrm>
            <a:off x="2283230" y="8057542"/>
            <a:ext cx="207071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3500" name="Group"/>
          <p:cNvGrpSpPr/>
          <p:nvPr/>
        </p:nvGrpSpPr>
        <p:grpSpPr>
          <a:xfrm>
            <a:off x="8175981" y="6889346"/>
            <a:ext cx="3739584" cy="4682950"/>
            <a:chOff x="0" y="253098"/>
            <a:chExt cx="3739582" cy="4682949"/>
          </a:xfrm>
        </p:grpSpPr>
        <p:sp>
          <p:nvSpPr>
            <p:cNvPr id="3498" name="Shape"/>
            <p:cNvSpPr/>
            <p:nvPr/>
          </p:nvSpPr>
          <p:spPr>
            <a:xfrm>
              <a:off x="0" y="821357"/>
              <a:ext cx="3738865" cy="41146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99" name="Shape"/>
            <p:cNvSpPr/>
            <p:nvPr/>
          </p:nvSpPr>
          <p:spPr>
            <a:xfrm>
              <a:off x="0" y="253098"/>
              <a:ext cx="3739583" cy="11298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501" name="Jack’s Data"/>
          <p:cNvSpPr txBox="1"/>
          <p:nvPr/>
        </p:nvSpPr>
        <p:spPr>
          <a:xfrm>
            <a:off x="9188827" y="10275177"/>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3504" name="Group"/>
          <p:cNvGrpSpPr/>
          <p:nvPr/>
        </p:nvGrpSpPr>
        <p:grpSpPr>
          <a:xfrm>
            <a:off x="14906896" y="8078941"/>
            <a:ext cx="2984383" cy="3737239"/>
            <a:chOff x="0" y="201985"/>
            <a:chExt cx="2984382" cy="3737237"/>
          </a:xfrm>
        </p:grpSpPr>
        <p:sp>
          <p:nvSpPr>
            <p:cNvPr id="3502" name="Shape"/>
            <p:cNvSpPr/>
            <p:nvPr/>
          </p:nvSpPr>
          <p:spPr>
            <a:xfrm>
              <a:off x="0" y="655485"/>
              <a:ext cx="2983810" cy="32837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03" name="Shape"/>
            <p:cNvSpPr/>
            <p:nvPr/>
          </p:nvSpPr>
          <p:spPr>
            <a:xfrm>
              <a:off x="0" y="201985"/>
              <a:ext cx="2984383" cy="90170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505" name="Joe’s Data"/>
          <p:cNvSpPr txBox="1"/>
          <p:nvPr/>
        </p:nvSpPr>
        <p:spPr>
          <a:xfrm>
            <a:off x="15542142" y="10705193"/>
            <a:ext cx="1713892"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3506" name="Homomorphic Encryption + Federated Learning"/>
          <p:cNvSpPr txBox="1">
            <a:spLocks noGrp="1"/>
          </p:cNvSpPr>
          <p:nvPr>
            <p:ph type="title" idx="4294967295"/>
          </p:nvPr>
        </p:nvSpPr>
        <p:spPr>
          <a:xfrm>
            <a:off x="948753" y="734186"/>
            <a:ext cx="11055028" cy="2090675"/>
          </a:xfrm>
          <a:prstGeom prst="rect">
            <a:avLst/>
          </a:prstGeom>
        </p:spPr>
        <p:txBody>
          <a:bodyPr/>
          <a:lstStyle>
            <a:lvl1pPr defTabSz="742950">
              <a:defRPr sz="6479">
                <a:solidFill>
                  <a:srgbClr val="FFFFFF"/>
                </a:solidFill>
              </a:defRPr>
            </a:lvl1pPr>
          </a:lstStyle>
          <a:p>
            <a:r>
              <a:t>Homomorphic Encryption + Federated Learning</a:t>
            </a:r>
          </a:p>
        </p:txBody>
      </p:sp>
      <p:sp>
        <p:nvSpPr>
          <p:cNvPr id="3507" name="Rounded Rectangle"/>
          <p:cNvSpPr/>
          <p:nvPr/>
        </p:nvSpPr>
        <p:spPr>
          <a:xfrm>
            <a:off x="13523064" y="2717266"/>
            <a:ext cx="3146025" cy="2640340"/>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535" name="Group"/>
          <p:cNvGrpSpPr/>
          <p:nvPr/>
        </p:nvGrpSpPr>
        <p:grpSpPr>
          <a:xfrm>
            <a:off x="13861541" y="3017830"/>
            <a:ext cx="2469072" cy="2039212"/>
            <a:chOff x="0" y="0"/>
            <a:chExt cx="2469071" cy="2039211"/>
          </a:xfrm>
        </p:grpSpPr>
        <p:sp>
          <p:nvSpPr>
            <p:cNvPr id="3508" name="Circle"/>
            <p:cNvSpPr/>
            <p:nvPr/>
          </p:nvSpPr>
          <p:spPr>
            <a:xfrm>
              <a:off x="0"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09" name="Circle"/>
            <p:cNvSpPr/>
            <p:nvPr/>
          </p:nvSpPr>
          <p:spPr>
            <a:xfrm>
              <a:off x="0"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10" name="Circle"/>
            <p:cNvSpPr/>
            <p:nvPr/>
          </p:nvSpPr>
          <p:spPr>
            <a:xfrm>
              <a:off x="0"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11" name="Circle"/>
            <p:cNvSpPr/>
            <p:nvPr/>
          </p:nvSpPr>
          <p:spPr>
            <a:xfrm>
              <a:off x="1037953"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12" name="Circle"/>
            <p:cNvSpPr/>
            <p:nvPr/>
          </p:nvSpPr>
          <p:spPr>
            <a:xfrm>
              <a:off x="1037953"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13" name="Circle"/>
            <p:cNvSpPr/>
            <p:nvPr/>
          </p:nvSpPr>
          <p:spPr>
            <a:xfrm>
              <a:off x="1037953"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14" name="Circle"/>
            <p:cNvSpPr/>
            <p:nvPr/>
          </p:nvSpPr>
          <p:spPr>
            <a:xfrm>
              <a:off x="2075907"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515" name="Connection Line"/>
            <p:cNvCxnSpPr>
              <a:stCxn id="3511" idx="0"/>
              <a:endCxn id="3508"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516" name="Connection Line"/>
            <p:cNvCxnSpPr>
              <a:stCxn id="3512" idx="0"/>
              <a:endCxn id="3508"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517" name="Connection Line"/>
            <p:cNvCxnSpPr>
              <a:stCxn id="3513" idx="0"/>
              <a:endCxn id="3508"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518" name="Connection Line"/>
            <p:cNvCxnSpPr>
              <a:stCxn id="3509" idx="0"/>
              <a:endCxn id="3511"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519" name="Connection Line"/>
            <p:cNvCxnSpPr>
              <a:stCxn id="3509" idx="0"/>
              <a:endCxn id="3512"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520" name="Connection Line"/>
            <p:cNvCxnSpPr>
              <a:stCxn id="3509" idx="0"/>
              <a:endCxn id="3513"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521" name="Connection Line"/>
            <p:cNvCxnSpPr>
              <a:stCxn id="3510" idx="0"/>
              <a:endCxn id="3511"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522" name="Connection Line"/>
            <p:cNvCxnSpPr>
              <a:stCxn id="3510" idx="0"/>
              <a:endCxn id="3512"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523" name="Connection Line"/>
            <p:cNvCxnSpPr>
              <a:stCxn id="3513" idx="0"/>
              <a:endCxn id="3510"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524" name="Circle"/>
            <p:cNvSpPr/>
            <p:nvPr/>
          </p:nvSpPr>
          <p:spPr>
            <a:xfrm>
              <a:off x="2075907"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25" name="Circle"/>
            <p:cNvSpPr/>
            <p:nvPr/>
          </p:nvSpPr>
          <p:spPr>
            <a:xfrm>
              <a:off x="2075907"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526" name="Connection Line"/>
            <p:cNvCxnSpPr>
              <a:stCxn id="3513" idx="0"/>
              <a:endCxn id="3525"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527" name="Connection Line"/>
            <p:cNvCxnSpPr>
              <a:stCxn id="3513" idx="0"/>
              <a:endCxn id="3524"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528" name="Connection Line"/>
            <p:cNvCxnSpPr>
              <a:stCxn id="3513" idx="0"/>
              <a:endCxn id="3514"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529" name="Connection Line"/>
            <p:cNvCxnSpPr>
              <a:stCxn id="3512" idx="0"/>
              <a:endCxn id="3524"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530" name="Connection Line"/>
            <p:cNvCxnSpPr>
              <a:stCxn id="3525" idx="0"/>
              <a:endCxn id="3512"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531" name="Connection Line"/>
            <p:cNvCxnSpPr>
              <a:stCxn id="3512" idx="0"/>
              <a:endCxn id="3514"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532" name="Connection Line"/>
            <p:cNvCxnSpPr>
              <a:stCxn id="3525" idx="0"/>
              <a:endCxn id="3511"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533" name="Connection Line"/>
            <p:cNvCxnSpPr>
              <a:stCxn id="3511" idx="0"/>
              <a:endCxn id="3524"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534" name="Connection Line"/>
            <p:cNvCxnSpPr>
              <a:stCxn id="3511" idx="0"/>
              <a:endCxn id="3514" idx="0"/>
            </p:cNvCxnSpPr>
            <p:nvPr/>
          </p:nvCxnSpPr>
          <p:spPr>
            <a:xfrm>
              <a:off x="1234535" y="196582"/>
              <a:ext cx="1037955" cy="1"/>
            </a:xfrm>
            <a:prstGeom prst="straightConnector1">
              <a:avLst/>
            </a:prstGeom>
            <a:ln w="38100" cap="flat">
              <a:solidFill>
                <a:srgbClr val="FFFFFF"/>
              </a:solidFill>
              <a:prstDash val="solid"/>
              <a:miter lim="400000"/>
            </a:ln>
            <a:effectLst/>
          </p:spPr>
        </p:cxnSp>
      </p:grpSp>
      <p:grpSp>
        <p:nvGrpSpPr>
          <p:cNvPr id="3563" name="Group"/>
          <p:cNvGrpSpPr/>
          <p:nvPr/>
        </p:nvGrpSpPr>
        <p:grpSpPr>
          <a:xfrm>
            <a:off x="13861541" y="3017830"/>
            <a:ext cx="2469072" cy="2039212"/>
            <a:chOff x="0" y="0"/>
            <a:chExt cx="2469071" cy="2039211"/>
          </a:xfrm>
        </p:grpSpPr>
        <p:sp>
          <p:nvSpPr>
            <p:cNvPr id="3536" name="Circle"/>
            <p:cNvSpPr/>
            <p:nvPr/>
          </p:nvSpPr>
          <p:spPr>
            <a:xfrm>
              <a:off x="0"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37" name="Circle"/>
            <p:cNvSpPr/>
            <p:nvPr/>
          </p:nvSpPr>
          <p:spPr>
            <a:xfrm>
              <a:off x="0"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38" name="Circle"/>
            <p:cNvSpPr/>
            <p:nvPr/>
          </p:nvSpPr>
          <p:spPr>
            <a:xfrm>
              <a:off x="0"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39" name="Circle"/>
            <p:cNvSpPr/>
            <p:nvPr/>
          </p:nvSpPr>
          <p:spPr>
            <a:xfrm>
              <a:off x="1037953"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40" name="Circle"/>
            <p:cNvSpPr/>
            <p:nvPr/>
          </p:nvSpPr>
          <p:spPr>
            <a:xfrm>
              <a:off x="1037953"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41" name="Circle"/>
            <p:cNvSpPr/>
            <p:nvPr/>
          </p:nvSpPr>
          <p:spPr>
            <a:xfrm>
              <a:off x="1037953"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42" name="Circle"/>
            <p:cNvSpPr/>
            <p:nvPr/>
          </p:nvSpPr>
          <p:spPr>
            <a:xfrm>
              <a:off x="2075907" y="0"/>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543" name="Connection Line"/>
            <p:cNvCxnSpPr>
              <a:stCxn id="3539" idx="0"/>
              <a:endCxn id="3536"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544" name="Connection Line"/>
            <p:cNvCxnSpPr>
              <a:stCxn id="3540" idx="0"/>
              <a:endCxn id="3536"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545" name="Connection Line"/>
            <p:cNvCxnSpPr>
              <a:stCxn id="3541" idx="0"/>
              <a:endCxn id="3536"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546" name="Connection Line"/>
            <p:cNvCxnSpPr>
              <a:stCxn id="3537" idx="0"/>
              <a:endCxn id="3539"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547" name="Connection Line"/>
            <p:cNvCxnSpPr>
              <a:stCxn id="3537" idx="0"/>
              <a:endCxn id="3540"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548" name="Connection Line"/>
            <p:cNvCxnSpPr>
              <a:stCxn id="3537" idx="0"/>
              <a:endCxn id="3541"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549" name="Connection Line"/>
            <p:cNvCxnSpPr>
              <a:stCxn id="3538" idx="0"/>
              <a:endCxn id="3539"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550" name="Connection Line"/>
            <p:cNvCxnSpPr>
              <a:stCxn id="3538" idx="0"/>
              <a:endCxn id="3540"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551" name="Connection Line"/>
            <p:cNvCxnSpPr>
              <a:stCxn id="3541" idx="0"/>
              <a:endCxn id="3538"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552" name="Circle"/>
            <p:cNvSpPr/>
            <p:nvPr/>
          </p:nvSpPr>
          <p:spPr>
            <a:xfrm>
              <a:off x="2075907" y="823023"/>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53" name="Circle"/>
            <p:cNvSpPr/>
            <p:nvPr/>
          </p:nvSpPr>
          <p:spPr>
            <a:xfrm>
              <a:off x="2075907" y="1646047"/>
              <a:ext cx="393165" cy="393165"/>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554" name="Connection Line"/>
            <p:cNvCxnSpPr>
              <a:stCxn id="3541" idx="0"/>
              <a:endCxn id="3553"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555" name="Connection Line"/>
            <p:cNvCxnSpPr>
              <a:stCxn id="3541" idx="0"/>
              <a:endCxn id="3552"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556" name="Connection Line"/>
            <p:cNvCxnSpPr>
              <a:stCxn id="3541" idx="0"/>
              <a:endCxn id="3542"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557" name="Connection Line"/>
            <p:cNvCxnSpPr>
              <a:stCxn id="3540" idx="0"/>
              <a:endCxn id="3552"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558" name="Connection Line"/>
            <p:cNvCxnSpPr>
              <a:stCxn id="3553" idx="0"/>
              <a:endCxn id="3540"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559" name="Connection Line"/>
            <p:cNvCxnSpPr>
              <a:stCxn id="3540" idx="0"/>
              <a:endCxn id="3542"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560" name="Connection Line"/>
            <p:cNvCxnSpPr>
              <a:stCxn id="3553" idx="0"/>
              <a:endCxn id="3539"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561" name="Connection Line"/>
            <p:cNvCxnSpPr>
              <a:stCxn id="3539" idx="0"/>
              <a:endCxn id="3552"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562" name="Connection Line"/>
            <p:cNvCxnSpPr>
              <a:stCxn id="3539" idx="0"/>
              <a:endCxn id="3542" idx="0"/>
            </p:cNvCxnSpPr>
            <p:nvPr/>
          </p:nvCxnSpPr>
          <p:spPr>
            <a:xfrm>
              <a:off x="1234535" y="196582"/>
              <a:ext cx="1037955" cy="1"/>
            </a:xfrm>
            <a:prstGeom prst="straightConnector1">
              <a:avLst/>
            </a:prstGeom>
            <a:ln w="38100" cap="flat">
              <a:solidFill>
                <a:srgbClr val="FFFFFF"/>
              </a:solidFill>
              <a:prstDash val="solid"/>
              <a:miter lim="400000"/>
            </a:ln>
            <a:effectLst/>
          </p:spPr>
        </p:cxnSp>
      </p:grpSp>
      <p:sp>
        <p:nvSpPr>
          <p:cNvPr id="3564" name="Rounded Rectangle"/>
          <p:cNvSpPr/>
          <p:nvPr/>
        </p:nvSpPr>
        <p:spPr>
          <a:xfrm>
            <a:off x="1745573" y="5264148"/>
            <a:ext cx="3146025" cy="2640341"/>
          </a:xfrm>
          <a:prstGeom prst="roundRect">
            <a:avLst>
              <a:gd name="adj" fmla="val 7606"/>
            </a:avLst>
          </a:prstGeom>
          <a:gradFill>
            <a:gsLst>
              <a:gs pos="0">
                <a:srgbClr val="FFFFFF">
                  <a:alpha val="30375"/>
                </a:srgbClr>
              </a:gs>
              <a:gs pos="99790">
                <a:srgbClr val="FFFFFF">
                  <a:alpha val="73902"/>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grpSp>
        <p:nvGrpSpPr>
          <p:cNvPr id="3592" name="Group"/>
          <p:cNvGrpSpPr/>
          <p:nvPr/>
        </p:nvGrpSpPr>
        <p:grpSpPr>
          <a:xfrm>
            <a:off x="2084050" y="5564712"/>
            <a:ext cx="2469072" cy="2039212"/>
            <a:chOff x="0" y="0"/>
            <a:chExt cx="2469071" cy="2039211"/>
          </a:xfrm>
        </p:grpSpPr>
        <p:sp>
          <p:nvSpPr>
            <p:cNvPr id="3565" name="Circle"/>
            <p:cNvSpPr/>
            <p:nvPr/>
          </p:nvSpPr>
          <p:spPr>
            <a:xfrm>
              <a:off x="0" y="0"/>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66" name="Circle"/>
            <p:cNvSpPr/>
            <p:nvPr/>
          </p:nvSpPr>
          <p:spPr>
            <a:xfrm>
              <a:off x="0"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67" name="Circle"/>
            <p:cNvSpPr/>
            <p:nvPr/>
          </p:nvSpPr>
          <p:spPr>
            <a:xfrm>
              <a:off x="0" y="1646047"/>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68" name="Circle"/>
            <p:cNvSpPr/>
            <p:nvPr/>
          </p:nvSpPr>
          <p:spPr>
            <a:xfrm>
              <a:off x="1037953"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69" name="Circle"/>
            <p:cNvSpPr/>
            <p:nvPr/>
          </p:nvSpPr>
          <p:spPr>
            <a:xfrm>
              <a:off x="1037953" y="823023"/>
              <a:ext cx="393165" cy="393165"/>
            </a:xfrm>
            <a:prstGeom prst="ellipse">
              <a:avLst/>
            </a:prstGeom>
            <a:gradFill flip="none" rotWithShape="1">
              <a:gsLst>
                <a:gs pos="0">
                  <a:srgbClr val="E19F7A"/>
                </a:gs>
                <a:gs pos="100000">
                  <a:srgbClr val="AE7A5E"/>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70" name="Circle"/>
            <p:cNvSpPr/>
            <p:nvPr/>
          </p:nvSpPr>
          <p:spPr>
            <a:xfrm>
              <a:off x="1037953"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71" name="Circle"/>
            <p:cNvSpPr/>
            <p:nvPr/>
          </p:nvSpPr>
          <p:spPr>
            <a:xfrm>
              <a:off x="2075907" y="0"/>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572" name="Connection Line"/>
            <p:cNvCxnSpPr>
              <a:stCxn id="3568" idx="0"/>
              <a:endCxn id="3565" idx="0"/>
            </p:cNvCxnSpPr>
            <p:nvPr/>
          </p:nvCxnSpPr>
          <p:spPr>
            <a:xfrm flipH="1">
              <a:off x="196582" y="196582"/>
              <a:ext cx="1037954" cy="1"/>
            </a:xfrm>
            <a:prstGeom prst="straightConnector1">
              <a:avLst/>
            </a:prstGeom>
            <a:ln w="38100" cap="flat">
              <a:solidFill>
                <a:srgbClr val="FFFFFF"/>
              </a:solidFill>
              <a:prstDash val="solid"/>
              <a:miter lim="400000"/>
            </a:ln>
            <a:effectLst/>
          </p:spPr>
        </p:cxnSp>
        <p:cxnSp>
          <p:nvCxnSpPr>
            <p:cNvPr id="3573" name="Connection Line"/>
            <p:cNvCxnSpPr>
              <a:stCxn id="3569" idx="0"/>
              <a:endCxn id="3565" idx="0"/>
            </p:cNvCxnSpPr>
            <p:nvPr/>
          </p:nvCxnSpPr>
          <p:spPr>
            <a:xfrm flipH="1" flipV="1">
              <a:off x="196582" y="196582"/>
              <a:ext cx="1037954" cy="823024"/>
            </a:xfrm>
            <a:prstGeom prst="straightConnector1">
              <a:avLst/>
            </a:prstGeom>
            <a:ln w="38100" cap="flat">
              <a:solidFill>
                <a:srgbClr val="FFFFFF"/>
              </a:solidFill>
              <a:prstDash val="solid"/>
              <a:miter lim="400000"/>
            </a:ln>
            <a:effectLst/>
          </p:spPr>
        </p:cxnSp>
        <p:cxnSp>
          <p:nvCxnSpPr>
            <p:cNvPr id="3574" name="Connection Line"/>
            <p:cNvCxnSpPr>
              <a:stCxn id="3570" idx="0"/>
              <a:endCxn id="3565" idx="0"/>
            </p:cNvCxnSpPr>
            <p:nvPr/>
          </p:nvCxnSpPr>
          <p:spPr>
            <a:xfrm flipH="1" flipV="1">
              <a:off x="196582" y="196582"/>
              <a:ext cx="1037954" cy="1646048"/>
            </a:xfrm>
            <a:prstGeom prst="straightConnector1">
              <a:avLst/>
            </a:prstGeom>
            <a:ln w="38100" cap="flat">
              <a:solidFill>
                <a:srgbClr val="FFFFFF"/>
              </a:solidFill>
              <a:prstDash val="solid"/>
              <a:miter lim="400000"/>
            </a:ln>
            <a:effectLst/>
          </p:spPr>
        </p:cxnSp>
        <p:cxnSp>
          <p:nvCxnSpPr>
            <p:cNvPr id="3575" name="Connection Line"/>
            <p:cNvCxnSpPr>
              <a:stCxn id="3566" idx="0"/>
              <a:endCxn id="3568" idx="0"/>
            </p:cNvCxnSpPr>
            <p:nvPr/>
          </p:nvCxnSpPr>
          <p:spPr>
            <a:xfrm flipV="1">
              <a:off x="196582" y="196582"/>
              <a:ext cx="1037954" cy="823024"/>
            </a:xfrm>
            <a:prstGeom prst="straightConnector1">
              <a:avLst/>
            </a:prstGeom>
            <a:ln w="38100" cap="flat">
              <a:solidFill>
                <a:srgbClr val="FFFFFF"/>
              </a:solidFill>
              <a:prstDash val="solid"/>
              <a:miter lim="400000"/>
            </a:ln>
            <a:effectLst/>
          </p:spPr>
        </p:cxnSp>
        <p:cxnSp>
          <p:nvCxnSpPr>
            <p:cNvPr id="3576" name="Connection Line"/>
            <p:cNvCxnSpPr>
              <a:stCxn id="3566" idx="0"/>
              <a:endCxn id="3569" idx="0"/>
            </p:cNvCxnSpPr>
            <p:nvPr/>
          </p:nvCxnSpPr>
          <p:spPr>
            <a:xfrm>
              <a:off x="196582" y="1019605"/>
              <a:ext cx="1037954" cy="1"/>
            </a:xfrm>
            <a:prstGeom prst="straightConnector1">
              <a:avLst/>
            </a:prstGeom>
            <a:ln w="38100" cap="flat">
              <a:solidFill>
                <a:srgbClr val="FFFFFF"/>
              </a:solidFill>
              <a:prstDash val="solid"/>
              <a:miter lim="400000"/>
            </a:ln>
            <a:effectLst/>
          </p:spPr>
        </p:cxnSp>
        <p:cxnSp>
          <p:nvCxnSpPr>
            <p:cNvPr id="3577" name="Connection Line"/>
            <p:cNvCxnSpPr>
              <a:stCxn id="3566" idx="0"/>
              <a:endCxn id="3570" idx="0"/>
            </p:cNvCxnSpPr>
            <p:nvPr/>
          </p:nvCxnSpPr>
          <p:spPr>
            <a:xfrm>
              <a:off x="196582" y="1019605"/>
              <a:ext cx="1037954" cy="823025"/>
            </a:xfrm>
            <a:prstGeom prst="straightConnector1">
              <a:avLst/>
            </a:prstGeom>
            <a:ln w="38100" cap="flat">
              <a:solidFill>
                <a:srgbClr val="FFFFFF"/>
              </a:solidFill>
              <a:prstDash val="solid"/>
              <a:miter lim="400000"/>
            </a:ln>
            <a:effectLst/>
          </p:spPr>
        </p:cxnSp>
        <p:cxnSp>
          <p:nvCxnSpPr>
            <p:cNvPr id="3578" name="Connection Line"/>
            <p:cNvCxnSpPr>
              <a:stCxn id="3567" idx="0"/>
              <a:endCxn id="3568" idx="0"/>
            </p:cNvCxnSpPr>
            <p:nvPr/>
          </p:nvCxnSpPr>
          <p:spPr>
            <a:xfrm flipV="1">
              <a:off x="196582" y="196582"/>
              <a:ext cx="1037954" cy="1646048"/>
            </a:xfrm>
            <a:prstGeom prst="straightConnector1">
              <a:avLst/>
            </a:prstGeom>
            <a:ln w="38100" cap="flat">
              <a:solidFill>
                <a:srgbClr val="FFFFFF"/>
              </a:solidFill>
              <a:prstDash val="solid"/>
              <a:miter lim="400000"/>
            </a:ln>
            <a:effectLst/>
          </p:spPr>
        </p:cxnSp>
        <p:cxnSp>
          <p:nvCxnSpPr>
            <p:cNvPr id="3579" name="Connection Line"/>
            <p:cNvCxnSpPr>
              <a:stCxn id="3567" idx="0"/>
              <a:endCxn id="3569" idx="0"/>
            </p:cNvCxnSpPr>
            <p:nvPr/>
          </p:nvCxnSpPr>
          <p:spPr>
            <a:xfrm flipV="1">
              <a:off x="196582" y="1019605"/>
              <a:ext cx="1037954" cy="823025"/>
            </a:xfrm>
            <a:prstGeom prst="straightConnector1">
              <a:avLst/>
            </a:prstGeom>
            <a:ln w="38100" cap="flat">
              <a:solidFill>
                <a:srgbClr val="FFFFFF"/>
              </a:solidFill>
              <a:prstDash val="solid"/>
              <a:miter lim="400000"/>
            </a:ln>
            <a:effectLst/>
          </p:spPr>
        </p:cxnSp>
        <p:cxnSp>
          <p:nvCxnSpPr>
            <p:cNvPr id="3580" name="Connection Line"/>
            <p:cNvCxnSpPr>
              <a:stCxn id="3570" idx="0"/>
              <a:endCxn id="3567" idx="0"/>
            </p:cNvCxnSpPr>
            <p:nvPr/>
          </p:nvCxnSpPr>
          <p:spPr>
            <a:xfrm flipH="1">
              <a:off x="196582" y="1842629"/>
              <a:ext cx="1037954" cy="1"/>
            </a:xfrm>
            <a:prstGeom prst="straightConnector1">
              <a:avLst/>
            </a:prstGeom>
            <a:ln w="38100" cap="flat">
              <a:solidFill>
                <a:srgbClr val="FFFFFF"/>
              </a:solidFill>
              <a:prstDash val="solid"/>
              <a:miter lim="400000"/>
            </a:ln>
            <a:effectLst/>
          </p:spPr>
        </p:cxnSp>
        <p:sp>
          <p:nvSpPr>
            <p:cNvPr id="3581" name="Circle"/>
            <p:cNvSpPr/>
            <p:nvPr/>
          </p:nvSpPr>
          <p:spPr>
            <a:xfrm>
              <a:off x="2075907" y="823023"/>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82" name="Circle"/>
            <p:cNvSpPr/>
            <p:nvPr/>
          </p:nvSpPr>
          <p:spPr>
            <a:xfrm>
              <a:off x="2075907" y="1646047"/>
              <a:ext cx="393165" cy="393165"/>
            </a:xfrm>
            <a:prstGeom prst="ellipse">
              <a:avLst/>
            </a:prstGeom>
            <a:gradFill flip="none" rotWithShape="1">
              <a:gsLst>
                <a:gs pos="0">
                  <a:srgbClr val="BA7A82"/>
                </a:gs>
                <a:gs pos="100000">
                  <a:srgbClr val="8E5D63"/>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583" name="Connection Line"/>
            <p:cNvCxnSpPr>
              <a:stCxn id="3570" idx="0"/>
              <a:endCxn id="3582" idx="0"/>
            </p:cNvCxnSpPr>
            <p:nvPr/>
          </p:nvCxnSpPr>
          <p:spPr>
            <a:xfrm>
              <a:off x="1234535" y="1842629"/>
              <a:ext cx="1037955" cy="1"/>
            </a:xfrm>
            <a:prstGeom prst="straightConnector1">
              <a:avLst/>
            </a:prstGeom>
            <a:ln w="38100" cap="flat">
              <a:solidFill>
                <a:srgbClr val="FFFFFF"/>
              </a:solidFill>
              <a:prstDash val="solid"/>
              <a:miter lim="400000"/>
            </a:ln>
            <a:effectLst/>
          </p:spPr>
        </p:cxnSp>
        <p:cxnSp>
          <p:nvCxnSpPr>
            <p:cNvPr id="3584" name="Connection Line"/>
            <p:cNvCxnSpPr>
              <a:stCxn id="3570" idx="0"/>
              <a:endCxn id="3581" idx="0"/>
            </p:cNvCxnSpPr>
            <p:nvPr/>
          </p:nvCxnSpPr>
          <p:spPr>
            <a:xfrm flipV="1">
              <a:off x="1234535" y="1019605"/>
              <a:ext cx="1037955" cy="823025"/>
            </a:xfrm>
            <a:prstGeom prst="straightConnector1">
              <a:avLst/>
            </a:prstGeom>
            <a:ln w="38100" cap="flat">
              <a:solidFill>
                <a:srgbClr val="FFFFFF"/>
              </a:solidFill>
              <a:prstDash val="solid"/>
              <a:miter lim="400000"/>
            </a:ln>
            <a:effectLst/>
          </p:spPr>
        </p:cxnSp>
        <p:cxnSp>
          <p:nvCxnSpPr>
            <p:cNvPr id="3585" name="Connection Line"/>
            <p:cNvCxnSpPr>
              <a:stCxn id="3570" idx="0"/>
              <a:endCxn id="3571" idx="0"/>
            </p:cNvCxnSpPr>
            <p:nvPr/>
          </p:nvCxnSpPr>
          <p:spPr>
            <a:xfrm flipV="1">
              <a:off x="1234535" y="196582"/>
              <a:ext cx="1037955" cy="1646048"/>
            </a:xfrm>
            <a:prstGeom prst="straightConnector1">
              <a:avLst/>
            </a:prstGeom>
            <a:ln w="38100" cap="flat">
              <a:solidFill>
                <a:srgbClr val="FFFFFF"/>
              </a:solidFill>
              <a:prstDash val="solid"/>
              <a:miter lim="400000"/>
            </a:ln>
            <a:effectLst/>
          </p:spPr>
        </p:cxnSp>
        <p:cxnSp>
          <p:nvCxnSpPr>
            <p:cNvPr id="3586" name="Connection Line"/>
            <p:cNvCxnSpPr>
              <a:stCxn id="3569" idx="0"/>
              <a:endCxn id="3581" idx="0"/>
            </p:cNvCxnSpPr>
            <p:nvPr/>
          </p:nvCxnSpPr>
          <p:spPr>
            <a:xfrm>
              <a:off x="1234535" y="1019605"/>
              <a:ext cx="1037955" cy="1"/>
            </a:xfrm>
            <a:prstGeom prst="straightConnector1">
              <a:avLst/>
            </a:prstGeom>
            <a:ln w="38100" cap="flat">
              <a:solidFill>
                <a:srgbClr val="FFFFFF"/>
              </a:solidFill>
              <a:prstDash val="solid"/>
              <a:miter lim="400000"/>
            </a:ln>
            <a:effectLst/>
          </p:spPr>
        </p:cxnSp>
        <p:cxnSp>
          <p:nvCxnSpPr>
            <p:cNvPr id="3587" name="Connection Line"/>
            <p:cNvCxnSpPr>
              <a:stCxn id="3582" idx="0"/>
              <a:endCxn id="3569" idx="0"/>
            </p:cNvCxnSpPr>
            <p:nvPr/>
          </p:nvCxnSpPr>
          <p:spPr>
            <a:xfrm flipH="1" flipV="1">
              <a:off x="1234535" y="1019605"/>
              <a:ext cx="1037955" cy="823025"/>
            </a:xfrm>
            <a:prstGeom prst="straightConnector1">
              <a:avLst/>
            </a:prstGeom>
            <a:ln w="38100" cap="flat">
              <a:solidFill>
                <a:srgbClr val="FFFFFF"/>
              </a:solidFill>
              <a:prstDash val="solid"/>
              <a:miter lim="400000"/>
            </a:ln>
            <a:effectLst/>
          </p:spPr>
        </p:cxnSp>
        <p:cxnSp>
          <p:nvCxnSpPr>
            <p:cNvPr id="3588" name="Connection Line"/>
            <p:cNvCxnSpPr>
              <a:stCxn id="3569" idx="0"/>
              <a:endCxn id="3571" idx="0"/>
            </p:cNvCxnSpPr>
            <p:nvPr/>
          </p:nvCxnSpPr>
          <p:spPr>
            <a:xfrm flipV="1">
              <a:off x="1234535" y="196582"/>
              <a:ext cx="1037955" cy="823024"/>
            </a:xfrm>
            <a:prstGeom prst="straightConnector1">
              <a:avLst/>
            </a:prstGeom>
            <a:ln w="38100" cap="flat">
              <a:solidFill>
                <a:srgbClr val="FFFFFF"/>
              </a:solidFill>
              <a:prstDash val="solid"/>
              <a:miter lim="400000"/>
            </a:ln>
            <a:effectLst/>
          </p:spPr>
        </p:cxnSp>
        <p:cxnSp>
          <p:nvCxnSpPr>
            <p:cNvPr id="3589" name="Connection Line"/>
            <p:cNvCxnSpPr>
              <a:stCxn id="3582" idx="0"/>
              <a:endCxn id="3568" idx="0"/>
            </p:cNvCxnSpPr>
            <p:nvPr/>
          </p:nvCxnSpPr>
          <p:spPr>
            <a:xfrm flipH="1" flipV="1">
              <a:off x="1234535" y="196582"/>
              <a:ext cx="1037955" cy="1646048"/>
            </a:xfrm>
            <a:prstGeom prst="straightConnector1">
              <a:avLst/>
            </a:prstGeom>
            <a:ln w="38100" cap="flat">
              <a:solidFill>
                <a:srgbClr val="FFFFFF"/>
              </a:solidFill>
              <a:prstDash val="solid"/>
              <a:miter lim="400000"/>
            </a:ln>
            <a:effectLst/>
          </p:spPr>
        </p:cxnSp>
        <p:cxnSp>
          <p:nvCxnSpPr>
            <p:cNvPr id="3590" name="Connection Line"/>
            <p:cNvCxnSpPr>
              <a:stCxn id="3568" idx="0"/>
              <a:endCxn id="3581" idx="0"/>
            </p:cNvCxnSpPr>
            <p:nvPr/>
          </p:nvCxnSpPr>
          <p:spPr>
            <a:xfrm>
              <a:off x="1234535" y="196582"/>
              <a:ext cx="1037955" cy="823024"/>
            </a:xfrm>
            <a:prstGeom prst="straightConnector1">
              <a:avLst/>
            </a:prstGeom>
            <a:ln w="38100" cap="flat">
              <a:solidFill>
                <a:srgbClr val="FFFFFF"/>
              </a:solidFill>
              <a:prstDash val="solid"/>
              <a:miter lim="400000"/>
            </a:ln>
            <a:effectLst/>
          </p:spPr>
        </p:cxnSp>
        <p:cxnSp>
          <p:nvCxnSpPr>
            <p:cNvPr id="3591" name="Connection Line"/>
            <p:cNvCxnSpPr>
              <a:stCxn id="3568" idx="0"/>
              <a:endCxn id="3571" idx="0"/>
            </p:cNvCxnSpPr>
            <p:nvPr/>
          </p:nvCxnSpPr>
          <p:spPr>
            <a:xfrm>
              <a:off x="1234535" y="196582"/>
              <a:ext cx="1037955" cy="1"/>
            </a:xfrm>
            <a:prstGeom prst="straightConnector1">
              <a:avLst/>
            </a:prstGeom>
            <a:ln w="38100" cap="flat">
              <a:solidFill>
                <a:srgbClr val="FFFFFF"/>
              </a:solidFill>
              <a:prstDash val="solid"/>
              <a:miter lim="400000"/>
            </a:ln>
            <a:effectLst/>
          </p:spPr>
        </p:cxn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 name="Train A.I. on data we cannot see without revealing the AI or its training updates to anyone?…"/>
          <p:cNvSpPr txBox="1">
            <a:spLocks noGrp="1"/>
          </p:cNvSpPr>
          <p:nvPr>
            <p:ph type="body" idx="4294967295"/>
          </p:nvPr>
        </p:nvSpPr>
        <p:spPr>
          <a:xfrm>
            <a:off x="267908" y="3807184"/>
            <a:ext cx="22435993" cy="6101632"/>
          </a:xfrm>
          <a:prstGeom prst="rect">
            <a:avLst/>
          </a:prstGeom>
        </p:spPr>
        <p:txBody>
          <a:bodyPr/>
          <a:lstStyle/>
          <a:p>
            <a:pPr marL="2654300" lvl="3" indent="-749300">
              <a:spcBef>
                <a:spcPts val="4000"/>
              </a:spcBef>
              <a:buClr>
                <a:srgbClr val="7BB4A4"/>
              </a:buClr>
              <a:buSzPct val="80000"/>
              <a:defRPr sz="5600"/>
            </a:pPr>
            <a:r>
              <a:rPr b="1"/>
              <a:t>Train </a:t>
            </a:r>
            <a:r>
              <a:t>A.I. on data we cannot see</a:t>
            </a:r>
            <a:r>
              <a:rPr>
                <a:solidFill>
                  <a:schemeClr val="accent5"/>
                </a:solidFill>
              </a:rPr>
              <a:t> without revealing the AI or its training updates to anyone?</a:t>
            </a:r>
          </a:p>
          <a:p>
            <a:pPr marL="3924300" lvl="5" indent="-749300">
              <a:spcBef>
                <a:spcPts val="4000"/>
              </a:spcBef>
              <a:buClr>
                <a:srgbClr val="7BB4A4"/>
              </a:buClr>
              <a:defRPr sz="5600"/>
            </a:pPr>
            <a:r>
              <a:t>Homomorphic Encryption</a:t>
            </a:r>
          </a:p>
          <a:p>
            <a:pPr marL="3924300" lvl="5" indent="-749300">
              <a:spcBef>
                <a:spcPts val="4000"/>
              </a:spcBef>
              <a:buClr>
                <a:srgbClr val="7BB4A4"/>
              </a:buClr>
              <a:defRPr sz="5600"/>
            </a:pPr>
            <a:r>
              <a:t>Multi-Party Computation</a:t>
            </a:r>
          </a:p>
        </p:txBody>
      </p:sp>
      <p:sp>
        <p:nvSpPr>
          <p:cNvPr id="3595" name="Potential Solution"/>
          <p:cNvSpPr txBox="1">
            <a:spLocks noGrp="1"/>
          </p:cNvSpPr>
          <p:nvPr>
            <p:ph type="title" idx="4294967295"/>
          </p:nvPr>
        </p:nvSpPr>
        <p:spPr>
          <a:xfrm>
            <a:off x="1201690" y="689780"/>
            <a:ext cx="21980620" cy="3047653"/>
          </a:xfrm>
          <a:prstGeom prst="rect">
            <a:avLst/>
          </a:prstGeom>
        </p:spPr>
        <p:txBody>
          <a:bodyPr/>
          <a:lstStyle/>
          <a:p>
            <a:r>
              <a:t>Potential Solution</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3594">
                                            <p:bg/>
                                          </p:spTgt>
                                        </p:tgtEl>
                                        <p:attrNameLst>
                                          <p:attrName>style.visibility</p:attrName>
                                        </p:attrNameLst>
                                      </p:cBhvr>
                                      <p:to>
                                        <p:strVal val="visible"/>
                                      </p:to>
                                    </p:set>
                                    <p:animEffect transition="in" filter="dissolve">
                                      <p:cBhvr>
                                        <p:cTn id="7" dur="499"/>
                                        <p:tgtEl>
                                          <p:spTgt spid="3594">
                                            <p:bg/>
                                          </p:spTgt>
                                        </p:tgtEl>
                                      </p:cBhvr>
                                    </p:animEffect>
                                  </p:childTnLst>
                                </p:cTn>
                              </p:par>
                              <p:par>
                                <p:cTn id="8" presetID="9" presetClass="entr" presetSubtype="0" fill="hold" grpId="1" nodeType="withEffect">
                                  <p:stCondLst>
                                    <p:cond delay="0"/>
                                  </p:stCondLst>
                                  <p:iterate>
                                    <p:tmAbs val="0"/>
                                  </p:iterate>
                                  <p:childTnLst>
                                    <p:set>
                                      <p:cBhvr>
                                        <p:cTn id="9" fill="hold"/>
                                        <p:tgtEl>
                                          <p:spTgt spid="3594">
                                            <p:txEl>
                                              <p:pRg st="0" end="0"/>
                                            </p:txEl>
                                          </p:spTgt>
                                        </p:tgtEl>
                                        <p:attrNameLst>
                                          <p:attrName>style.visibility</p:attrName>
                                        </p:attrNameLst>
                                      </p:cBhvr>
                                      <p:to>
                                        <p:strVal val="visible"/>
                                      </p:to>
                                    </p:set>
                                    <p:animEffect transition="in" filter="dissolve">
                                      <p:cBhvr>
                                        <p:cTn id="10" dur="499"/>
                                        <p:tgtEl>
                                          <p:spTgt spid="359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fill="hold" grpId="1" nodeType="clickEffect">
                                  <p:stCondLst>
                                    <p:cond delay="0"/>
                                  </p:stCondLst>
                                  <p:iterate>
                                    <p:tmAbs val="0"/>
                                  </p:iterate>
                                  <p:childTnLst>
                                    <p:set>
                                      <p:cBhvr>
                                        <p:cTn id="14" fill="hold"/>
                                        <p:tgtEl>
                                          <p:spTgt spid="3594">
                                            <p:txEl>
                                              <p:pRg st="1" end="1"/>
                                            </p:txEl>
                                          </p:spTgt>
                                        </p:tgtEl>
                                        <p:attrNameLst>
                                          <p:attrName>style.visibility</p:attrName>
                                        </p:attrNameLst>
                                      </p:cBhvr>
                                      <p:to>
                                        <p:strVal val="visible"/>
                                      </p:to>
                                    </p:set>
                                    <p:animEffect transition="in" filter="dissolve">
                                      <p:cBhvr>
                                        <p:cTn id="15" dur="499"/>
                                        <p:tgtEl>
                                          <p:spTgt spid="3594">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fill="hold" grpId="1" nodeType="clickEffect">
                                  <p:stCondLst>
                                    <p:cond delay="0"/>
                                  </p:stCondLst>
                                  <p:iterate>
                                    <p:tmAbs val="0"/>
                                  </p:iterate>
                                  <p:childTnLst>
                                    <p:set>
                                      <p:cBhvr>
                                        <p:cTn id="19" fill="hold"/>
                                        <p:tgtEl>
                                          <p:spTgt spid="3594">
                                            <p:txEl>
                                              <p:pRg st="2" end="2"/>
                                            </p:txEl>
                                          </p:spTgt>
                                        </p:tgtEl>
                                        <p:attrNameLst>
                                          <p:attrName>style.visibility</p:attrName>
                                        </p:attrNameLst>
                                      </p:cBhvr>
                                      <p:to>
                                        <p:strVal val="visible"/>
                                      </p:to>
                                    </p:set>
                                    <p:animEffect transition="in" filter="dissolve">
                                      <p:cBhvr>
                                        <p:cTn id="20" dur="499"/>
                                        <p:tgtEl>
                                          <p:spTgt spid="359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4" grpId="1" build="p" bldLvl="5" animBg="1" advAuto="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97" name="Image" descr="Image"/>
          <p:cNvPicPr>
            <a:picLocks noChangeAspect="1"/>
          </p:cNvPicPr>
          <p:nvPr/>
        </p:nvPicPr>
        <p:blipFill>
          <a:blip r:embed="rId2">
            <a:extLst/>
          </a:blip>
          <a:stretch>
            <a:fillRect/>
          </a:stretch>
        </p:blipFill>
        <p:spPr>
          <a:xfrm>
            <a:off x="-295603" y="-9608143"/>
            <a:ext cx="50882061" cy="29505586"/>
          </a:xfrm>
          <a:prstGeom prst="rect">
            <a:avLst/>
          </a:prstGeom>
          <a:ln w="12700">
            <a:miter lim="400000"/>
          </a:ln>
        </p:spPr>
      </p:pic>
      <p:sp>
        <p:nvSpPr>
          <p:cNvPr id="3598" name="Functional Encryption"/>
          <p:cNvSpPr txBox="1">
            <a:spLocks noGrp="1"/>
          </p:cNvSpPr>
          <p:nvPr>
            <p:ph type="title"/>
          </p:nvPr>
        </p:nvSpPr>
        <p:spPr>
          <a:xfrm>
            <a:off x="264907" y="5680793"/>
            <a:ext cx="23854186" cy="2090674"/>
          </a:xfrm>
          <a:prstGeom prst="rect">
            <a:avLst/>
          </a:prstGeom>
        </p:spPr>
        <p:txBody>
          <a:bodyPr anchor="b"/>
          <a:lstStyle>
            <a:lvl1pPr>
              <a:defRPr sz="13000" b="1">
                <a:solidFill>
                  <a:srgbClr val="FFFFFF"/>
                </a:solidFill>
              </a:defRPr>
            </a:lvl1pPr>
          </a:lstStyle>
          <a:p>
            <a:r>
              <a:t>Functional Encryption</a:t>
            </a:r>
          </a:p>
        </p:txBody>
      </p:sp>
      <p:sp>
        <p:nvSpPr>
          <p:cNvPr id="3599" name="Introduction to"/>
          <p:cNvSpPr txBox="1"/>
          <p:nvPr/>
        </p:nvSpPr>
        <p:spPr>
          <a:xfrm>
            <a:off x="1818255" y="4547749"/>
            <a:ext cx="6163272"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b="0">
                <a:solidFill>
                  <a:srgbClr val="FFFFFF"/>
                </a:solidFill>
              </a:defRPr>
            </a:lvl1pPr>
          </a:lstStyle>
          <a:p>
            <a:r>
              <a:t>Introduction to </a:t>
            </a:r>
          </a:p>
        </p:txBody>
      </p:sp>
      <p:sp>
        <p:nvSpPr>
          <p:cNvPr id="3600" name="for Safe AI"/>
          <p:cNvSpPr txBox="1"/>
          <p:nvPr/>
        </p:nvSpPr>
        <p:spPr>
          <a:xfrm>
            <a:off x="18221126" y="7974450"/>
            <a:ext cx="4384478"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b="0">
                <a:solidFill>
                  <a:srgbClr val="FFFFFF"/>
                </a:solidFill>
              </a:defRPr>
            </a:lvl1pPr>
          </a:lstStyle>
          <a:p>
            <a:r>
              <a:t>for Safe AI</a:t>
            </a:r>
          </a:p>
        </p:txBody>
      </p:sp>
    </p:spTree>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2"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3603"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3604" name="Functional Encryption"/>
          <p:cNvSpPr txBox="1"/>
          <p:nvPr/>
        </p:nvSpPr>
        <p:spPr>
          <a:xfrm>
            <a:off x="1708718" y="12634619"/>
            <a:ext cx="779526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Functional Encryption</a:t>
            </a:r>
          </a:p>
        </p:txBody>
      </p:sp>
      <p:grpSp>
        <p:nvGrpSpPr>
          <p:cNvPr id="3610" name="Group"/>
          <p:cNvGrpSpPr/>
          <p:nvPr/>
        </p:nvGrpSpPr>
        <p:grpSpPr>
          <a:xfrm>
            <a:off x="1290514" y="5874496"/>
            <a:ext cx="21724048" cy="1967008"/>
            <a:chOff x="-155551" y="0"/>
            <a:chExt cx="21724046" cy="1967007"/>
          </a:xfrm>
        </p:grpSpPr>
        <p:sp>
          <p:nvSpPr>
            <p:cNvPr id="3605" name="a = [ 1 , 2 , 3 , 4 , 5 ]"/>
            <p:cNvSpPr txBox="1"/>
            <p:nvPr/>
          </p:nvSpPr>
          <p:spPr>
            <a:xfrm>
              <a:off x="-155552" y="386603"/>
              <a:ext cx="8373369"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a = [ 1 , 2 , 3 , 4 , 5 ]</a:t>
              </a:r>
            </a:p>
          </p:txBody>
        </p:sp>
        <p:sp>
          <p:nvSpPr>
            <p:cNvPr id="3606" name="Line"/>
            <p:cNvSpPr/>
            <p:nvPr/>
          </p:nvSpPr>
          <p:spPr>
            <a:xfrm>
              <a:off x="8478392"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07" name="Functional Encryptor"/>
            <p:cNvSpPr/>
            <p:nvPr/>
          </p:nvSpPr>
          <p:spPr>
            <a:xfrm>
              <a:off x="10029370" y="0"/>
              <a:ext cx="5390117" cy="1967008"/>
            </a:xfrm>
            <a:prstGeom prst="roundRect">
              <a:avLst>
                <a:gd name="adj" fmla="val 9685"/>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4800" baseline="-22916">
                  <a:solidFill>
                    <a:srgbClr val="FFFFFF"/>
                  </a:solidFill>
                </a:defRPr>
              </a:pPr>
              <a:r>
                <a:t>Functional</a:t>
              </a:r>
              <a:br/>
              <a:r>
                <a:t>Encryptor</a:t>
              </a:r>
            </a:p>
          </p:txBody>
        </p:sp>
        <p:sp>
          <p:nvSpPr>
            <p:cNvPr id="3608" name="Line"/>
            <p:cNvSpPr/>
            <p:nvPr/>
          </p:nvSpPr>
          <p:spPr>
            <a:xfrm>
              <a:off x="15832314"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09" name="cypher_a"/>
            <p:cNvSpPr txBox="1"/>
            <p:nvPr/>
          </p:nvSpPr>
          <p:spPr>
            <a:xfrm>
              <a:off x="17438513" y="386603"/>
              <a:ext cx="4129982"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cypher_a</a:t>
              </a:r>
            </a:p>
          </p:txBody>
        </p:sp>
      </p:grpSp>
      <p:sp>
        <p:nvSpPr>
          <p:cNvPr id="3611" name="Functional Encryption"/>
          <p:cNvSpPr txBox="1">
            <a:spLocks noGrp="1"/>
          </p:cNvSpPr>
          <p:nvPr>
            <p:ph type="title" idx="4294967295"/>
          </p:nvPr>
        </p:nvSpPr>
        <p:spPr>
          <a:xfrm>
            <a:off x="1660847" y="734186"/>
            <a:ext cx="12205593" cy="2090675"/>
          </a:xfrm>
          <a:prstGeom prst="rect">
            <a:avLst/>
          </a:prstGeom>
        </p:spPr>
        <p:txBody>
          <a:bodyPr/>
          <a:lstStyle>
            <a:lvl1pPr defTabSz="478790">
              <a:defRPr sz="7540">
                <a:solidFill>
                  <a:srgbClr val="FFFFFF"/>
                </a:solidFill>
              </a:defRPr>
            </a:lvl1pPr>
          </a:lstStyle>
          <a:p>
            <a:r>
              <a:t>Functional Encryption</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3"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3614"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3615" name="Functional Encryption"/>
          <p:cNvSpPr txBox="1"/>
          <p:nvPr/>
        </p:nvSpPr>
        <p:spPr>
          <a:xfrm>
            <a:off x="1708718" y="12634619"/>
            <a:ext cx="779526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Functional Encryption</a:t>
            </a:r>
          </a:p>
        </p:txBody>
      </p:sp>
      <p:grpSp>
        <p:nvGrpSpPr>
          <p:cNvPr id="3621" name="Group"/>
          <p:cNvGrpSpPr/>
          <p:nvPr/>
        </p:nvGrpSpPr>
        <p:grpSpPr>
          <a:xfrm>
            <a:off x="1290514" y="4654772"/>
            <a:ext cx="21724048" cy="1967008"/>
            <a:chOff x="-155551" y="0"/>
            <a:chExt cx="21724046" cy="1967007"/>
          </a:xfrm>
        </p:grpSpPr>
        <p:sp>
          <p:nvSpPr>
            <p:cNvPr id="3616" name="a = [ 1 , 2 , 3 , 4 , 5 ]"/>
            <p:cNvSpPr txBox="1"/>
            <p:nvPr/>
          </p:nvSpPr>
          <p:spPr>
            <a:xfrm>
              <a:off x="-155552" y="386603"/>
              <a:ext cx="8373369"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a = [ 1 , 2 , 3 , 4 , 5 ]</a:t>
              </a:r>
            </a:p>
          </p:txBody>
        </p:sp>
        <p:sp>
          <p:nvSpPr>
            <p:cNvPr id="3617" name="Line"/>
            <p:cNvSpPr/>
            <p:nvPr/>
          </p:nvSpPr>
          <p:spPr>
            <a:xfrm>
              <a:off x="8478392"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18" name="Functional Encryptor"/>
            <p:cNvSpPr/>
            <p:nvPr/>
          </p:nvSpPr>
          <p:spPr>
            <a:xfrm>
              <a:off x="10029370" y="0"/>
              <a:ext cx="5390117" cy="1967008"/>
            </a:xfrm>
            <a:prstGeom prst="roundRect">
              <a:avLst>
                <a:gd name="adj" fmla="val 9685"/>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4800" baseline="-22916">
                  <a:solidFill>
                    <a:srgbClr val="FFFFFF"/>
                  </a:solidFill>
                </a:defRPr>
              </a:pPr>
              <a:r>
                <a:t>Functional</a:t>
              </a:r>
              <a:br/>
              <a:r>
                <a:t>Encryptor</a:t>
              </a:r>
            </a:p>
          </p:txBody>
        </p:sp>
        <p:sp>
          <p:nvSpPr>
            <p:cNvPr id="3619" name="Line"/>
            <p:cNvSpPr/>
            <p:nvPr/>
          </p:nvSpPr>
          <p:spPr>
            <a:xfrm>
              <a:off x="15832314"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20" name="cypher_a"/>
            <p:cNvSpPr txBox="1"/>
            <p:nvPr/>
          </p:nvSpPr>
          <p:spPr>
            <a:xfrm>
              <a:off x="17438513" y="386603"/>
              <a:ext cx="4129982"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cypher_a</a:t>
              </a:r>
            </a:p>
          </p:txBody>
        </p:sp>
      </p:grpSp>
      <p:sp>
        <p:nvSpPr>
          <p:cNvPr id="3622" name="Functional Encryption"/>
          <p:cNvSpPr txBox="1">
            <a:spLocks noGrp="1"/>
          </p:cNvSpPr>
          <p:nvPr>
            <p:ph type="title" idx="4294967295"/>
          </p:nvPr>
        </p:nvSpPr>
        <p:spPr>
          <a:xfrm>
            <a:off x="1660847" y="734186"/>
            <a:ext cx="12205593" cy="2090675"/>
          </a:xfrm>
          <a:prstGeom prst="rect">
            <a:avLst/>
          </a:prstGeom>
        </p:spPr>
        <p:txBody>
          <a:bodyPr/>
          <a:lstStyle>
            <a:lvl1pPr defTabSz="478790">
              <a:defRPr sz="7540">
                <a:solidFill>
                  <a:srgbClr val="FFFFFF"/>
                </a:solidFill>
              </a:defRPr>
            </a:lvl1pPr>
          </a:lstStyle>
          <a:p>
            <a:r>
              <a:t>Functional Encryption</a:t>
            </a:r>
          </a:p>
        </p:txBody>
      </p:sp>
      <p:grpSp>
        <p:nvGrpSpPr>
          <p:cNvPr id="3628" name="Group"/>
          <p:cNvGrpSpPr/>
          <p:nvPr/>
        </p:nvGrpSpPr>
        <p:grpSpPr>
          <a:xfrm>
            <a:off x="1265511" y="7094220"/>
            <a:ext cx="21774054" cy="1967009"/>
            <a:chOff x="-101916" y="0"/>
            <a:chExt cx="21774052" cy="1967007"/>
          </a:xfrm>
        </p:grpSpPr>
        <p:sp>
          <p:nvSpPr>
            <p:cNvPr id="3623" name="b = [ 0 , 1 , 0 , 0 , 0 ]"/>
            <p:cNvSpPr txBox="1"/>
            <p:nvPr/>
          </p:nvSpPr>
          <p:spPr>
            <a:xfrm>
              <a:off x="-101917" y="386603"/>
              <a:ext cx="8423376"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b = [ 0 , 1 , 0 , 0 , 0 ]</a:t>
              </a:r>
            </a:p>
          </p:txBody>
        </p:sp>
        <p:sp>
          <p:nvSpPr>
            <p:cNvPr id="3624" name="Line"/>
            <p:cNvSpPr/>
            <p:nvPr/>
          </p:nvSpPr>
          <p:spPr>
            <a:xfrm>
              <a:off x="8557031"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25" name="Functional Encryptor"/>
            <p:cNvSpPr/>
            <p:nvPr/>
          </p:nvSpPr>
          <p:spPr>
            <a:xfrm>
              <a:off x="10108009" y="0"/>
              <a:ext cx="5390117" cy="1967008"/>
            </a:xfrm>
            <a:prstGeom prst="roundRect">
              <a:avLst>
                <a:gd name="adj" fmla="val 9685"/>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4800" baseline="-22916">
                  <a:solidFill>
                    <a:srgbClr val="FFFFFF"/>
                  </a:solidFill>
                </a:defRPr>
              </a:pPr>
              <a:r>
                <a:t>Functional</a:t>
              </a:r>
              <a:br/>
              <a:r>
                <a:t>Encryptor</a:t>
              </a:r>
            </a:p>
          </p:txBody>
        </p:sp>
        <p:sp>
          <p:nvSpPr>
            <p:cNvPr id="3626" name="Line"/>
            <p:cNvSpPr/>
            <p:nvPr/>
          </p:nvSpPr>
          <p:spPr>
            <a:xfrm>
              <a:off x="15910952"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27" name="cypher_b"/>
            <p:cNvSpPr txBox="1"/>
            <p:nvPr/>
          </p:nvSpPr>
          <p:spPr>
            <a:xfrm>
              <a:off x="17492149" y="386603"/>
              <a:ext cx="4179988"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cypher_b</a:t>
              </a:r>
            </a:p>
          </p:txBody>
        </p:sp>
      </p:gr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0"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3631" name="for Safe AI"/>
          <p:cNvSpPr txBox="1"/>
          <p:nvPr/>
        </p:nvSpPr>
        <p:spPr>
          <a:xfrm>
            <a:off x="9637879" y="12698119"/>
            <a:ext cx="238400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r>
              <a:t>for Safe AI</a:t>
            </a:r>
          </a:p>
        </p:txBody>
      </p:sp>
      <p:sp>
        <p:nvSpPr>
          <p:cNvPr id="3632" name="Functional Encryption"/>
          <p:cNvSpPr txBox="1"/>
          <p:nvPr/>
        </p:nvSpPr>
        <p:spPr>
          <a:xfrm>
            <a:off x="1708718" y="12634619"/>
            <a:ext cx="779526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Functional Encryption</a:t>
            </a:r>
          </a:p>
        </p:txBody>
      </p:sp>
      <p:grpSp>
        <p:nvGrpSpPr>
          <p:cNvPr id="3638" name="Group"/>
          <p:cNvGrpSpPr/>
          <p:nvPr/>
        </p:nvGrpSpPr>
        <p:grpSpPr>
          <a:xfrm>
            <a:off x="1290514" y="3469549"/>
            <a:ext cx="21724048" cy="1967009"/>
            <a:chOff x="-155551" y="0"/>
            <a:chExt cx="21724046" cy="1967007"/>
          </a:xfrm>
        </p:grpSpPr>
        <p:sp>
          <p:nvSpPr>
            <p:cNvPr id="3633" name="a = [ 1 , 2 , 3 , 4 , 5 ]"/>
            <p:cNvSpPr txBox="1"/>
            <p:nvPr/>
          </p:nvSpPr>
          <p:spPr>
            <a:xfrm>
              <a:off x="-155552" y="386604"/>
              <a:ext cx="8373369"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a = [ 1 , 2 , 3 , 4 , 5 ]</a:t>
              </a:r>
            </a:p>
          </p:txBody>
        </p:sp>
        <p:sp>
          <p:nvSpPr>
            <p:cNvPr id="3634" name="Line"/>
            <p:cNvSpPr/>
            <p:nvPr/>
          </p:nvSpPr>
          <p:spPr>
            <a:xfrm>
              <a:off x="8478392" y="983504"/>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35" name="Functional Encryptor"/>
            <p:cNvSpPr/>
            <p:nvPr/>
          </p:nvSpPr>
          <p:spPr>
            <a:xfrm>
              <a:off x="10029370" y="0"/>
              <a:ext cx="5390117" cy="1967008"/>
            </a:xfrm>
            <a:prstGeom prst="roundRect">
              <a:avLst>
                <a:gd name="adj" fmla="val 9685"/>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4800" baseline="-22916">
                  <a:solidFill>
                    <a:srgbClr val="FFFFFF"/>
                  </a:solidFill>
                </a:defRPr>
              </a:pPr>
              <a:r>
                <a:t>Functional</a:t>
              </a:r>
              <a:br/>
              <a:r>
                <a:t>Encryptor</a:t>
              </a:r>
            </a:p>
          </p:txBody>
        </p:sp>
        <p:sp>
          <p:nvSpPr>
            <p:cNvPr id="3636" name="Line"/>
            <p:cNvSpPr/>
            <p:nvPr/>
          </p:nvSpPr>
          <p:spPr>
            <a:xfrm>
              <a:off x="15832314" y="983504"/>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37" name="cypher_a"/>
            <p:cNvSpPr txBox="1"/>
            <p:nvPr/>
          </p:nvSpPr>
          <p:spPr>
            <a:xfrm>
              <a:off x="17438513" y="386604"/>
              <a:ext cx="4129982"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cypher_a</a:t>
              </a:r>
            </a:p>
          </p:txBody>
        </p:sp>
      </p:grpSp>
      <p:sp>
        <p:nvSpPr>
          <p:cNvPr id="3639" name="Functional Encryption"/>
          <p:cNvSpPr txBox="1">
            <a:spLocks noGrp="1"/>
          </p:cNvSpPr>
          <p:nvPr>
            <p:ph type="title" idx="4294967295"/>
          </p:nvPr>
        </p:nvSpPr>
        <p:spPr>
          <a:xfrm>
            <a:off x="1660847" y="734186"/>
            <a:ext cx="12205593" cy="2090675"/>
          </a:xfrm>
          <a:prstGeom prst="rect">
            <a:avLst/>
          </a:prstGeom>
        </p:spPr>
        <p:txBody>
          <a:bodyPr/>
          <a:lstStyle>
            <a:lvl1pPr defTabSz="478790">
              <a:defRPr sz="7540">
                <a:solidFill>
                  <a:srgbClr val="FFFFFF"/>
                </a:solidFill>
              </a:defRPr>
            </a:lvl1pPr>
          </a:lstStyle>
          <a:p>
            <a:r>
              <a:t>Functional Encryption</a:t>
            </a:r>
          </a:p>
        </p:txBody>
      </p:sp>
      <p:grpSp>
        <p:nvGrpSpPr>
          <p:cNvPr id="3645" name="Group"/>
          <p:cNvGrpSpPr/>
          <p:nvPr/>
        </p:nvGrpSpPr>
        <p:grpSpPr>
          <a:xfrm>
            <a:off x="1265511" y="5908997"/>
            <a:ext cx="21774054" cy="1967009"/>
            <a:chOff x="-101916" y="0"/>
            <a:chExt cx="21774052" cy="1967007"/>
          </a:xfrm>
        </p:grpSpPr>
        <p:sp>
          <p:nvSpPr>
            <p:cNvPr id="3640" name="b = [ 0 , 1 , 0 , 0 , 0 ]"/>
            <p:cNvSpPr txBox="1"/>
            <p:nvPr/>
          </p:nvSpPr>
          <p:spPr>
            <a:xfrm>
              <a:off x="-101917" y="386603"/>
              <a:ext cx="8423376"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b = [ 0 , 1 , 0 , 0 , 0 ]</a:t>
              </a:r>
            </a:p>
          </p:txBody>
        </p:sp>
        <p:sp>
          <p:nvSpPr>
            <p:cNvPr id="3641" name="Line"/>
            <p:cNvSpPr/>
            <p:nvPr/>
          </p:nvSpPr>
          <p:spPr>
            <a:xfrm>
              <a:off x="8557031"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42" name="Functional Encryptor"/>
            <p:cNvSpPr/>
            <p:nvPr/>
          </p:nvSpPr>
          <p:spPr>
            <a:xfrm>
              <a:off x="10108009" y="0"/>
              <a:ext cx="5390117" cy="1967008"/>
            </a:xfrm>
            <a:prstGeom prst="roundRect">
              <a:avLst>
                <a:gd name="adj" fmla="val 9685"/>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4800" baseline="-22916">
                  <a:solidFill>
                    <a:srgbClr val="FFFFFF"/>
                  </a:solidFill>
                </a:defRPr>
              </a:pPr>
              <a:r>
                <a:t>Functional</a:t>
              </a:r>
              <a:br/>
              <a:r>
                <a:t>Encryptor</a:t>
              </a:r>
            </a:p>
          </p:txBody>
        </p:sp>
        <p:sp>
          <p:nvSpPr>
            <p:cNvPr id="3643" name="Line"/>
            <p:cNvSpPr/>
            <p:nvPr/>
          </p:nvSpPr>
          <p:spPr>
            <a:xfrm>
              <a:off x="15910952" y="983503"/>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44" name="cypher_b"/>
            <p:cNvSpPr txBox="1"/>
            <p:nvPr/>
          </p:nvSpPr>
          <p:spPr>
            <a:xfrm>
              <a:off x="17492149" y="386603"/>
              <a:ext cx="4179988"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cypher_b</a:t>
              </a:r>
            </a:p>
          </p:txBody>
        </p:sp>
      </p:grpSp>
      <p:grpSp>
        <p:nvGrpSpPr>
          <p:cNvPr id="3653" name="Group"/>
          <p:cNvGrpSpPr/>
          <p:nvPr/>
        </p:nvGrpSpPr>
        <p:grpSpPr>
          <a:xfrm>
            <a:off x="4964607" y="8379228"/>
            <a:ext cx="14343625" cy="2526694"/>
            <a:chOff x="-85171" y="30781"/>
            <a:chExt cx="14343623" cy="2526693"/>
          </a:xfrm>
        </p:grpSpPr>
        <p:sp>
          <p:nvSpPr>
            <p:cNvPr id="3646" name="cypher_a"/>
            <p:cNvSpPr txBox="1"/>
            <p:nvPr/>
          </p:nvSpPr>
          <p:spPr>
            <a:xfrm>
              <a:off x="-60169" y="30781"/>
              <a:ext cx="4129982"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cypher_a</a:t>
              </a:r>
            </a:p>
          </p:txBody>
        </p:sp>
        <p:sp>
          <p:nvSpPr>
            <p:cNvPr id="3647" name="cypher_b"/>
            <p:cNvSpPr txBox="1"/>
            <p:nvPr/>
          </p:nvSpPr>
          <p:spPr>
            <a:xfrm>
              <a:off x="-85172" y="1363675"/>
              <a:ext cx="4179988"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cypher_b</a:t>
              </a:r>
            </a:p>
          </p:txBody>
        </p:sp>
        <p:sp>
          <p:nvSpPr>
            <p:cNvPr id="3648" name="Line"/>
            <p:cNvSpPr/>
            <p:nvPr/>
          </p:nvSpPr>
          <p:spPr>
            <a:xfrm>
              <a:off x="4434400" y="627681"/>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49" name="Line"/>
            <p:cNvSpPr/>
            <p:nvPr/>
          </p:nvSpPr>
          <p:spPr>
            <a:xfrm>
              <a:off x="4434400" y="1960575"/>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50" name="Encrypted…"/>
            <p:cNvSpPr/>
            <p:nvPr/>
          </p:nvSpPr>
          <p:spPr>
            <a:xfrm>
              <a:off x="6078041" y="147042"/>
              <a:ext cx="5514290" cy="2305145"/>
            </a:xfrm>
            <a:prstGeom prst="roundRect">
              <a:avLst>
                <a:gd name="adj" fmla="val 8264"/>
              </a:avLst>
            </a:prstGeom>
            <a:gradFill flip="none" rotWithShape="1">
              <a:gsLst>
                <a:gs pos="0">
                  <a:srgbClr val="FFFFFF">
                    <a:alpha val="2310"/>
                  </a:srgbClr>
                </a:gs>
                <a:gs pos="99598">
                  <a:srgbClr val="FFFFFF">
                    <a:alpha val="50000"/>
                  </a:srgbClr>
                </a:gs>
              </a:gsLst>
              <a:path path="shape">
                <a:fillToRect l="49804" t="53405" r="50195" b="46594"/>
              </a:path>
            </a:gra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a:lnSpc>
                  <a:spcPct val="50000"/>
                </a:lnSpc>
                <a:defRPr sz="4800" baseline="-22916">
                  <a:solidFill>
                    <a:srgbClr val="FFFFFF"/>
                  </a:solidFill>
                </a:defRPr>
              </a:pPr>
              <a:r>
                <a:t>Encrypted</a:t>
              </a:r>
            </a:p>
            <a:p>
              <a:pPr>
                <a:lnSpc>
                  <a:spcPct val="50000"/>
                </a:lnSpc>
                <a:defRPr sz="4800" baseline="-22916">
                  <a:solidFill>
                    <a:srgbClr val="FFFFFF"/>
                  </a:solidFill>
                </a:defRPr>
              </a:pPr>
              <a:r>
                <a:t>Dot Product</a:t>
              </a:r>
            </a:p>
          </p:txBody>
        </p:sp>
        <p:sp>
          <p:nvSpPr>
            <p:cNvPr id="3651" name="Line"/>
            <p:cNvSpPr/>
            <p:nvPr/>
          </p:nvSpPr>
          <p:spPr>
            <a:xfrm>
              <a:off x="11965972" y="1299614"/>
              <a:ext cx="1270001" cy="1"/>
            </a:xfrm>
            <a:prstGeom prst="line">
              <a:avLst/>
            </a:prstGeom>
            <a:noFill/>
            <a:ln w="101600" cap="flat">
              <a:solidFill>
                <a:srgbClr val="FFFFFF"/>
              </a:solidFill>
              <a:prstDash val="solid"/>
              <a:miter lim="400000"/>
              <a:tailEnd type="triangle" w="med" len="med"/>
            </a:ln>
            <a:effectLst/>
          </p:spPr>
          <p:txBody>
            <a:bodyPr wrap="square" lIns="0" tIns="0" rIns="0" bIns="0" numCol="1" anchor="ctr">
              <a:noAutofit/>
            </a:bodyPr>
            <a:lstStyle/>
            <a:p>
              <a:pPr>
                <a:lnSpc>
                  <a:spcPct val="70000"/>
                </a:lnSpc>
                <a:defRPr sz="3200">
                  <a:solidFill>
                    <a:srgbClr val="FFFFFF"/>
                  </a:solidFill>
                </a:defRPr>
              </a:pPr>
              <a:endParaRPr/>
            </a:p>
          </p:txBody>
        </p:sp>
        <p:sp>
          <p:nvSpPr>
            <p:cNvPr id="3652" name="2"/>
            <p:cNvSpPr txBox="1"/>
            <p:nvPr/>
          </p:nvSpPr>
          <p:spPr>
            <a:xfrm>
              <a:off x="13635606" y="702714"/>
              <a:ext cx="622847" cy="1193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50800" tIns="50800" rIns="50800" bIns="50800" numCol="1" anchor="ctr">
              <a:spAutoFit/>
            </a:bodyPr>
            <a:lstStyle>
              <a:lvl1pPr>
                <a:defRPr sz="7200">
                  <a:solidFill>
                    <a:srgbClr val="FFFFFF"/>
                  </a:solidFill>
                </a:defRPr>
              </a:lvl1pPr>
            </a:lstStyle>
            <a:p>
              <a:r>
                <a:t>2</a:t>
              </a:r>
            </a:p>
          </p:txBody>
        </p:sp>
      </p:grpSp>
    </p:spTree>
  </p:cSld>
  <p:clrMapOvr>
    <a:masterClrMapping/>
  </p:clrMapOvr>
  <mc:AlternateContent xmlns:mc="http://schemas.openxmlformats.org/markup-compatibility/2006" xmlns:p14="http://schemas.microsoft.com/office/powerpoint/2010/main">
    <mc:Choice Requires="p14">
      <p:transition spd="slow" p14:dur="899">
        <p:dissolv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7" name="Federated Learning"/>
          <p:cNvSpPr txBox="1"/>
          <p:nvPr/>
        </p:nvSpPr>
        <p:spPr>
          <a:xfrm>
            <a:off x="1313604" y="12634619"/>
            <a:ext cx="669798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E19F7A"/>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Federated Learning</a:t>
            </a:r>
          </a:p>
        </p:txBody>
      </p:sp>
      <p:sp>
        <p:nvSpPr>
          <p:cNvPr id="1508" name="Line"/>
          <p:cNvSpPr/>
          <p:nvPr/>
        </p:nvSpPr>
        <p:spPr>
          <a:xfrm>
            <a:off x="506748" y="12387237"/>
            <a:ext cx="23370504" cy="1"/>
          </a:xfrm>
          <a:prstGeom prst="line">
            <a:avLst/>
          </a:prstGeom>
          <a:ln w="50800">
            <a:solidFill>
              <a:srgbClr val="E2E2E2"/>
            </a:solidFill>
            <a:miter lim="400000"/>
          </a:ln>
        </p:spPr>
        <p:txBody>
          <a:bodyPr lIns="0" tIns="0" rIns="0" bIns="0" anchor="ctr"/>
          <a:lstStyle/>
          <a:p>
            <a:pPr>
              <a:lnSpc>
                <a:spcPct val="70000"/>
              </a:lnSpc>
              <a:defRPr sz="3200">
                <a:solidFill>
                  <a:srgbClr val="FFFFFF"/>
                </a:solidFill>
              </a:defRPr>
            </a:pPr>
            <a:endParaRPr/>
          </a:p>
        </p:txBody>
      </p:sp>
      <p:sp>
        <p:nvSpPr>
          <p:cNvPr id="1509" name="for Safe AI"/>
          <p:cNvSpPr txBox="1"/>
          <p:nvPr/>
        </p:nvSpPr>
        <p:spPr>
          <a:xfrm>
            <a:off x="8234386" y="12698119"/>
            <a:ext cx="238400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3600">
                <a:solidFill>
                  <a:srgbClr val="E19F7A"/>
                </a:solidFill>
              </a:defRPr>
            </a:lvl1pPr>
          </a:lstStyle>
          <a:p>
            <a:r>
              <a:t>for Safe AI</a:t>
            </a:r>
          </a:p>
        </p:txBody>
      </p:sp>
      <p:pic>
        <p:nvPicPr>
          <p:cNvPr id="1510" name="Image" descr="Image"/>
          <p:cNvPicPr>
            <a:picLocks noChangeAspect="1"/>
          </p:cNvPicPr>
          <p:nvPr/>
        </p:nvPicPr>
        <p:blipFill>
          <a:blip r:embed="rId2">
            <a:extLst/>
          </a:blip>
          <a:srcRect l="19330" t="6845" r="19330" b="6845"/>
          <a:stretch>
            <a:fillRect/>
          </a:stretch>
        </p:blipFill>
        <p:spPr>
          <a:xfrm>
            <a:off x="2973866" y="3931905"/>
            <a:ext cx="5651013" cy="4472631"/>
          </a:xfrm>
          <a:prstGeom prst="rect">
            <a:avLst/>
          </a:prstGeom>
          <a:ln w="12700">
            <a:miter lim="400000"/>
          </a:ln>
        </p:spPr>
      </p:pic>
      <p:sp>
        <p:nvSpPr>
          <p:cNvPr id="1511" name="Computer Cluster…"/>
          <p:cNvSpPr txBox="1"/>
          <p:nvPr/>
        </p:nvSpPr>
        <p:spPr>
          <a:xfrm>
            <a:off x="2618987" y="9800544"/>
            <a:ext cx="5733555" cy="16256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marL="635000" indent="-635000" algn="l">
              <a:spcBef>
                <a:spcPts val="400"/>
              </a:spcBef>
              <a:buClr>
                <a:srgbClr val="E19F7A"/>
              </a:buClr>
              <a:buSzPct val="100000"/>
              <a:buChar char="◆"/>
              <a:defRPr sz="4800" b="0"/>
            </a:pPr>
            <a:r>
              <a:t>Computer Cluster </a:t>
            </a:r>
            <a:endParaRPr sz="1200">
              <a:latin typeface="Times"/>
              <a:ea typeface="Times"/>
              <a:cs typeface="Times"/>
              <a:sym typeface="Times"/>
            </a:endParaRPr>
          </a:p>
          <a:p>
            <a:pPr marL="635000" indent="-635000" algn="l">
              <a:spcBef>
                <a:spcPts val="400"/>
              </a:spcBef>
              <a:buClr>
                <a:srgbClr val="E19F7A"/>
              </a:buClr>
              <a:buSzPct val="100000"/>
              <a:buChar char="◆"/>
              <a:defRPr sz="4800" b="0"/>
            </a:pPr>
            <a:r>
              <a:t>Parameter Server</a:t>
            </a:r>
          </a:p>
        </p:txBody>
      </p:sp>
      <p:pic>
        <p:nvPicPr>
          <p:cNvPr id="1512" name="Image" descr="Image"/>
          <p:cNvPicPr>
            <a:picLocks noChangeAspect="1"/>
          </p:cNvPicPr>
          <p:nvPr/>
        </p:nvPicPr>
        <p:blipFill>
          <a:blip r:embed="rId3">
            <a:extLst/>
          </a:blip>
          <a:stretch>
            <a:fillRect/>
          </a:stretch>
        </p:blipFill>
        <p:spPr>
          <a:xfrm>
            <a:off x="13239227" y="3779751"/>
            <a:ext cx="7286285" cy="4777090"/>
          </a:xfrm>
          <a:prstGeom prst="rect">
            <a:avLst/>
          </a:prstGeom>
          <a:ln w="12700">
            <a:miter lim="400000"/>
          </a:ln>
        </p:spPr>
      </p:pic>
      <p:sp>
        <p:nvSpPr>
          <p:cNvPr id="1513" name="Federated Learning…"/>
          <p:cNvSpPr txBox="1"/>
          <p:nvPr/>
        </p:nvSpPr>
        <p:spPr>
          <a:xfrm>
            <a:off x="11999728" y="9800544"/>
            <a:ext cx="7661176" cy="16256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marL="635000" indent="-635000" algn="l">
              <a:spcBef>
                <a:spcPts val="400"/>
              </a:spcBef>
              <a:buClr>
                <a:srgbClr val="E19F7A"/>
              </a:buClr>
              <a:buSzPct val="100000"/>
              <a:buChar char="◆"/>
              <a:defRPr sz="4800" b="0"/>
            </a:pPr>
            <a:r>
              <a:t>Federated Learning</a:t>
            </a:r>
          </a:p>
          <a:p>
            <a:pPr marL="635000" indent="-635000" algn="l">
              <a:spcBef>
                <a:spcPts val="400"/>
              </a:spcBef>
              <a:buClr>
                <a:srgbClr val="E19F7A"/>
              </a:buClr>
              <a:buSzPct val="100000"/>
              <a:buChar char="◆"/>
              <a:defRPr sz="4800" b="0"/>
            </a:pPr>
            <a:r>
              <a:t>Blockchain Compute Grid</a:t>
            </a:r>
          </a:p>
        </p:txBody>
      </p:sp>
      <p:sp>
        <p:nvSpPr>
          <p:cNvPr id="1514" name="Open Source"/>
          <p:cNvSpPr txBox="1"/>
          <p:nvPr/>
        </p:nvSpPr>
        <p:spPr>
          <a:xfrm>
            <a:off x="1310501" y="961263"/>
            <a:ext cx="11055027" cy="209067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lvl1pPr algn="l">
              <a:defRPr sz="7200">
                <a:solidFill>
                  <a:srgbClr val="E19F7A"/>
                </a:solidFill>
                <a:latin typeface="+mn-lt"/>
                <a:ea typeface="+mn-ea"/>
                <a:cs typeface="+mn-cs"/>
                <a:sym typeface="PT Mono"/>
              </a:defRPr>
            </a:lvl1pPr>
          </a:lstStyle>
          <a:p>
            <a:r>
              <a:t>Open Source</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1" name="Image" descr="Image"/>
          <p:cNvPicPr>
            <a:picLocks noChangeAspect="1"/>
          </p:cNvPicPr>
          <p:nvPr/>
        </p:nvPicPr>
        <p:blipFill>
          <a:blip r:embed="rId2">
            <a:extLst/>
          </a:blip>
          <a:stretch>
            <a:fillRect/>
          </a:stretch>
        </p:blipFill>
        <p:spPr>
          <a:xfrm>
            <a:off x="-982357" y="-695397"/>
            <a:ext cx="25566839" cy="14825748"/>
          </a:xfrm>
          <a:prstGeom prst="rect">
            <a:avLst/>
          </a:prstGeom>
          <a:ln w="12700">
            <a:miter lim="400000"/>
          </a:ln>
        </p:spPr>
      </p:pic>
      <p:sp>
        <p:nvSpPr>
          <p:cNvPr id="262"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263" name="Cloud"/>
          <p:cNvSpPr/>
          <p:nvPr/>
        </p:nvSpPr>
        <p:spPr>
          <a:xfrm>
            <a:off x="-6049491" y="-5086776"/>
            <a:ext cx="28551657" cy="17206835"/>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alpha val="72958"/>
                  </a:srgbClr>
                </a:solidFill>
              </a:defRPr>
            </a:pPr>
            <a:endParaRPr/>
          </a:p>
        </p:txBody>
      </p:sp>
      <p:sp>
        <p:nvSpPr>
          <p:cNvPr id="264" name="2. Train a model that transforms one dataset into another"/>
          <p:cNvSpPr txBox="1"/>
          <p:nvPr/>
        </p:nvSpPr>
        <p:spPr>
          <a:xfrm>
            <a:off x="-137425" y="12725023"/>
            <a:ext cx="17108219" cy="157786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algn="r">
              <a:defRPr sz="4800">
                <a:solidFill>
                  <a:srgbClr val="FFFFFF"/>
                </a:solidFill>
              </a:defRPr>
            </a:pPr>
            <a:r>
              <a:rPr>
                <a:latin typeface="+mn-lt"/>
                <a:ea typeface="+mn-ea"/>
                <a:cs typeface="+mn-cs"/>
                <a:sym typeface="PT Mono"/>
              </a:rPr>
              <a:t>2.</a:t>
            </a:r>
            <a:r>
              <a:t> Train a model that transforms one dataset into another</a:t>
            </a:r>
          </a:p>
        </p:txBody>
      </p:sp>
      <p:sp>
        <p:nvSpPr>
          <p:cNvPr id="265" name="AI Inc."/>
          <p:cNvSpPr txBox="1"/>
          <p:nvPr/>
        </p:nvSpPr>
        <p:spPr>
          <a:xfrm>
            <a:off x="9526302" y="689333"/>
            <a:ext cx="2857947" cy="1193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268" name="Group"/>
          <p:cNvGrpSpPr/>
          <p:nvPr/>
        </p:nvGrpSpPr>
        <p:grpSpPr>
          <a:xfrm>
            <a:off x="2989921" y="8359620"/>
            <a:ext cx="2237868" cy="2802403"/>
            <a:chOff x="0" y="151461"/>
            <a:chExt cx="2237866" cy="2802402"/>
          </a:xfrm>
        </p:grpSpPr>
        <p:sp>
          <p:nvSpPr>
            <p:cNvPr id="266" name="Shape"/>
            <p:cNvSpPr/>
            <p:nvPr/>
          </p:nvSpPr>
          <p:spPr>
            <a:xfrm>
              <a:off x="0" y="491522"/>
              <a:ext cx="2237437" cy="246234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67" name="Shape"/>
            <p:cNvSpPr/>
            <p:nvPr/>
          </p:nvSpPr>
          <p:spPr>
            <a:xfrm>
              <a:off x="0" y="151461"/>
              <a:ext cx="2237867" cy="67615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71" name="Group"/>
          <p:cNvGrpSpPr/>
          <p:nvPr/>
        </p:nvGrpSpPr>
        <p:grpSpPr>
          <a:xfrm>
            <a:off x="3218582" y="5505839"/>
            <a:ext cx="1780547" cy="2229717"/>
            <a:chOff x="0" y="120509"/>
            <a:chExt cx="1780546" cy="2229716"/>
          </a:xfrm>
        </p:grpSpPr>
        <p:sp>
          <p:nvSpPr>
            <p:cNvPr id="269" name="Shape"/>
            <p:cNvSpPr/>
            <p:nvPr/>
          </p:nvSpPr>
          <p:spPr>
            <a:xfrm>
              <a:off x="0" y="391076"/>
              <a:ext cx="1780205" cy="19591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70" name="Shape"/>
            <p:cNvSpPr/>
            <p:nvPr/>
          </p:nvSpPr>
          <p:spPr>
            <a:xfrm>
              <a:off x="0" y="120509"/>
              <a:ext cx="1780547" cy="537976"/>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72" name="Jane’s Data"/>
          <p:cNvSpPr txBox="1"/>
          <p:nvPr/>
        </p:nvSpPr>
        <p:spPr>
          <a:xfrm>
            <a:off x="3349735" y="6641209"/>
            <a:ext cx="1518239" cy="92202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sp>
        <p:nvSpPr>
          <p:cNvPr id="273" name="Jack’s Data"/>
          <p:cNvSpPr txBox="1"/>
          <p:nvPr/>
        </p:nvSpPr>
        <p:spPr>
          <a:xfrm>
            <a:off x="3407033" y="9825559"/>
            <a:ext cx="1403644" cy="92202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276" name="Group"/>
          <p:cNvGrpSpPr/>
          <p:nvPr/>
        </p:nvGrpSpPr>
        <p:grpSpPr>
          <a:xfrm>
            <a:off x="3218582" y="2812233"/>
            <a:ext cx="1780547" cy="2229717"/>
            <a:chOff x="0" y="120509"/>
            <a:chExt cx="1780546" cy="2229716"/>
          </a:xfrm>
        </p:grpSpPr>
        <p:sp>
          <p:nvSpPr>
            <p:cNvPr id="274" name="Shape"/>
            <p:cNvSpPr/>
            <p:nvPr/>
          </p:nvSpPr>
          <p:spPr>
            <a:xfrm>
              <a:off x="0" y="391076"/>
              <a:ext cx="1780205" cy="19591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75" name="Shape"/>
            <p:cNvSpPr/>
            <p:nvPr/>
          </p:nvSpPr>
          <p:spPr>
            <a:xfrm>
              <a:off x="0" y="120509"/>
              <a:ext cx="1780547" cy="537976"/>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277" name="Joe’s Data"/>
          <p:cNvSpPr txBox="1"/>
          <p:nvPr/>
        </p:nvSpPr>
        <p:spPr>
          <a:xfrm>
            <a:off x="3251910" y="3905521"/>
            <a:ext cx="1713891" cy="92202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sp>
        <p:nvSpPr>
          <p:cNvPr id="278" name="AI Business Model"/>
          <p:cNvSpPr txBox="1"/>
          <p:nvPr/>
        </p:nvSpPr>
        <p:spPr>
          <a:xfrm>
            <a:off x="17557104" y="12656703"/>
            <a:ext cx="6332221" cy="774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r">
              <a:defRPr sz="4800">
                <a:solidFill>
                  <a:srgbClr val="FFFFFF">
                    <a:alpha val="43788"/>
                  </a:srgbClr>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AI Business Model</a:t>
            </a:r>
          </a:p>
        </p:txBody>
      </p:sp>
      <p:sp>
        <p:nvSpPr>
          <p:cNvPr id="279" name="Jane’s Data"/>
          <p:cNvSpPr txBox="1"/>
          <p:nvPr/>
        </p:nvSpPr>
        <p:spPr>
          <a:xfrm>
            <a:off x="6145627" y="5977643"/>
            <a:ext cx="1518240" cy="92202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alpha val="72958"/>
                  </a:srgbClr>
                </a:solidFill>
              </a:defRPr>
            </a:lvl1pPr>
          </a:lstStyle>
          <a:p>
            <a:r>
              <a:t>Jane’s Data</a:t>
            </a:r>
          </a:p>
        </p:txBody>
      </p:sp>
      <p:sp>
        <p:nvSpPr>
          <p:cNvPr id="280" name="Jack’s Data"/>
          <p:cNvSpPr txBox="1"/>
          <p:nvPr/>
        </p:nvSpPr>
        <p:spPr>
          <a:xfrm>
            <a:off x="6043361" y="9433454"/>
            <a:ext cx="1403645" cy="92202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alpha val="72958"/>
                  </a:srgbClr>
                </a:solidFill>
              </a:defRPr>
            </a:lvl1pPr>
          </a:lstStyle>
          <a:p>
            <a:r>
              <a:t>Jack’s Data</a:t>
            </a:r>
          </a:p>
        </p:txBody>
      </p:sp>
      <p:sp>
        <p:nvSpPr>
          <p:cNvPr id="281" name="Joe’s Data"/>
          <p:cNvSpPr txBox="1"/>
          <p:nvPr/>
        </p:nvSpPr>
        <p:spPr>
          <a:xfrm>
            <a:off x="6202391" y="3074182"/>
            <a:ext cx="1713892" cy="92202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alpha val="72958"/>
                  </a:srgbClr>
                </a:solidFill>
              </a:defRPr>
            </a:lvl1pPr>
          </a:lstStyle>
          <a:p>
            <a:r>
              <a:t>Joe’s Data</a:t>
            </a:r>
          </a:p>
        </p:txBody>
      </p:sp>
      <p:grpSp>
        <p:nvGrpSpPr>
          <p:cNvPr id="284" name="Group"/>
          <p:cNvGrpSpPr/>
          <p:nvPr/>
        </p:nvGrpSpPr>
        <p:grpSpPr>
          <a:xfrm>
            <a:off x="7696201" y="9775073"/>
            <a:ext cx="1780547" cy="1381884"/>
            <a:chOff x="0" y="0"/>
            <a:chExt cx="1780546" cy="1381882"/>
          </a:xfrm>
        </p:grpSpPr>
        <p:sp>
          <p:nvSpPr>
            <p:cNvPr id="282"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E2C088"/>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3"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87" name="Group"/>
          <p:cNvGrpSpPr/>
          <p:nvPr/>
        </p:nvGrpSpPr>
        <p:grpSpPr>
          <a:xfrm>
            <a:off x="7696201" y="8544285"/>
            <a:ext cx="1780547" cy="1381884"/>
            <a:chOff x="0" y="0"/>
            <a:chExt cx="1780546" cy="1381882"/>
          </a:xfrm>
        </p:grpSpPr>
        <p:sp>
          <p:nvSpPr>
            <p:cNvPr id="285"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6"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90" name="Group"/>
          <p:cNvGrpSpPr/>
          <p:nvPr/>
        </p:nvGrpSpPr>
        <p:grpSpPr>
          <a:xfrm>
            <a:off x="7696201" y="6545150"/>
            <a:ext cx="1780547" cy="1381884"/>
            <a:chOff x="0" y="0"/>
            <a:chExt cx="1780546" cy="1381882"/>
          </a:xfrm>
        </p:grpSpPr>
        <p:sp>
          <p:nvSpPr>
            <p:cNvPr id="288"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E2C088"/>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89"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93" name="Group"/>
          <p:cNvGrpSpPr/>
          <p:nvPr/>
        </p:nvGrpSpPr>
        <p:grpSpPr>
          <a:xfrm>
            <a:off x="7696201" y="5314361"/>
            <a:ext cx="1780547" cy="1381884"/>
            <a:chOff x="0" y="0"/>
            <a:chExt cx="1780546" cy="1381882"/>
          </a:xfrm>
        </p:grpSpPr>
        <p:sp>
          <p:nvSpPr>
            <p:cNvPr id="291"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2"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96" name="Group"/>
          <p:cNvGrpSpPr/>
          <p:nvPr/>
        </p:nvGrpSpPr>
        <p:grpSpPr>
          <a:xfrm>
            <a:off x="7696201" y="3459645"/>
            <a:ext cx="1780547" cy="1381884"/>
            <a:chOff x="0" y="0"/>
            <a:chExt cx="1780546" cy="1381882"/>
          </a:xfrm>
        </p:grpSpPr>
        <p:sp>
          <p:nvSpPr>
            <p:cNvPr id="294"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E2C088"/>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5"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299" name="Group"/>
          <p:cNvGrpSpPr/>
          <p:nvPr/>
        </p:nvGrpSpPr>
        <p:grpSpPr>
          <a:xfrm>
            <a:off x="7696201" y="2228857"/>
            <a:ext cx="1780547" cy="1381884"/>
            <a:chOff x="0" y="0"/>
            <a:chExt cx="1780546" cy="1381882"/>
          </a:xfrm>
        </p:grpSpPr>
        <p:sp>
          <p:nvSpPr>
            <p:cNvPr id="297"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298"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00" name="Personal…"/>
          <p:cNvSpPr txBox="1"/>
          <p:nvPr/>
        </p:nvSpPr>
        <p:spPr>
          <a:xfrm>
            <a:off x="7442711" y="8980449"/>
            <a:ext cx="2389126" cy="83566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a:lnSpc>
                <a:spcPct val="70000"/>
              </a:lnSpc>
              <a:defRPr sz="2800">
                <a:solidFill>
                  <a:srgbClr val="FFFFFF"/>
                </a:solidFill>
              </a:defRPr>
            </a:pPr>
            <a:r>
              <a:t>Personal</a:t>
            </a:r>
          </a:p>
          <a:p>
            <a:pPr>
              <a:lnSpc>
                <a:spcPct val="70000"/>
              </a:lnSpc>
              <a:defRPr sz="2800">
                <a:solidFill>
                  <a:srgbClr val="FFFFFF"/>
                </a:solidFill>
              </a:defRPr>
            </a:pPr>
            <a:r>
              <a:t>Stats</a:t>
            </a:r>
          </a:p>
        </p:txBody>
      </p:sp>
      <p:sp>
        <p:nvSpPr>
          <p:cNvPr id="301" name="Personal…"/>
          <p:cNvSpPr txBox="1"/>
          <p:nvPr/>
        </p:nvSpPr>
        <p:spPr>
          <a:xfrm>
            <a:off x="7417311" y="5735882"/>
            <a:ext cx="2389126" cy="83566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a:lnSpc>
                <a:spcPct val="70000"/>
              </a:lnSpc>
              <a:defRPr sz="2800">
                <a:solidFill>
                  <a:srgbClr val="FFFFFF"/>
                </a:solidFill>
              </a:defRPr>
            </a:pPr>
            <a:r>
              <a:t>Personal</a:t>
            </a:r>
          </a:p>
          <a:p>
            <a:pPr>
              <a:lnSpc>
                <a:spcPct val="70000"/>
              </a:lnSpc>
              <a:defRPr sz="2800">
                <a:solidFill>
                  <a:srgbClr val="FFFFFF"/>
                </a:solidFill>
              </a:defRPr>
            </a:pPr>
            <a:r>
              <a:t>Stats</a:t>
            </a:r>
          </a:p>
        </p:txBody>
      </p:sp>
      <p:sp>
        <p:nvSpPr>
          <p:cNvPr id="302" name="Personal…"/>
          <p:cNvSpPr txBox="1"/>
          <p:nvPr/>
        </p:nvSpPr>
        <p:spPr>
          <a:xfrm>
            <a:off x="7404611" y="2653607"/>
            <a:ext cx="2389126" cy="83566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a:lnSpc>
                <a:spcPct val="70000"/>
              </a:lnSpc>
              <a:defRPr sz="2800">
                <a:solidFill>
                  <a:srgbClr val="FFFFFF"/>
                </a:solidFill>
              </a:defRPr>
            </a:pPr>
            <a:r>
              <a:t>Personal</a:t>
            </a:r>
          </a:p>
          <a:p>
            <a:pPr>
              <a:lnSpc>
                <a:spcPct val="70000"/>
              </a:lnSpc>
              <a:defRPr sz="2800">
                <a:solidFill>
                  <a:srgbClr val="FFFFFF"/>
                </a:solidFill>
              </a:defRPr>
            </a:pPr>
            <a:r>
              <a:t>Stats</a:t>
            </a:r>
          </a:p>
        </p:txBody>
      </p:sp>
      <p:sp>
        <p:nvSpPr>
          <p:cNvPr id="303" name="Credit…"/>
          <p:cNvSpPr txBox="1"/>
          <p:nvPr/>
        </p:nvSpPr>
        <p:spPr>
          <a:xfrm>
            <a:off x="7404611" y="6967807"/>
            <a:ext cx="2389126" cy="83566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a:lnSpc>
                <a:spcPct val="70000"/>
              </a:lnSpc>
              <a:defRPr sz="2800">
                <a:solidFill>
                  <a:srgbClr val="FFFFFF"/>
                </a:solidFill>
              </a:defRPr>
            </a:pPr>
            <a:r>
              <a:t>Credit </a:t>
            </a:r>
          </a:p>
          <a:p>
            <a:pPr>
              <a:lnSpc>
                <a:spcPct val="70000"/>
              </a:lnSpc>
              <a:defRPr sz="2800">
                <a:solidFill>
                  <a:srgbClr val="FFFFFF"/>
                </a:solidFill>
              </a:defRPr>
            </a:pPr>
            <a:r>
              <a:t>History</a:t>
            </a:r>
          </a:p>
        </p:txBody>
      </p:sp>
      <p:sp>
        <p:nvSpPr>
          <p:cNvPr id="304" name="Credit…"/>
          <p:cNvSpPr txBox="1"/>
          <p:nvPr/>
        </p:nvSpPr>
        <p:spPr>
          <a:xfrm>
            <a:off x="7379211" y="10162485"/>
            <a:ext cx="2389126" cy="83566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a:lnSpc>
                <a:spcPct val="70000"/>
              </a:lnSpc>
              <a:defRPr sz="2800">
                <a:solidFill>
                  <a:srgbClr val="FFFFFF"/>
                </a:solidFill>
              </a:defRPr>
            </a:pPr>
            <a:r>
              <a:t>Credit </a:t>
            </a:r>
          </a:p>
          <a:p>
            <a:pPr>
              <a:lnSpc>
                <a:spcPct val="70000"/>
              </a:lnSpc>
              <a:defRPr sz="2800">
                <a:solidFill>
                  <a:srgbClr val="FFFFFF"/>
                </a:solidFill>
              </a:defRPr>
            </a:pPr>
            <a:r>
              <a:t>History</a:t>
            </a:r>
          </a:p>
        </p:txBody>
      </p:sp>
      <p:sp>
        <p:nvSpPr>
          <p:cNvPr id="305" name="Credit…"/>
          <p:cNvSpPr txBox="1"/>
          <p:nvPr/>
        </p:nvSpPr>
        <p:spPr>
          <a:xfrm>
            <a:off x="7379211" y="3885201"/>
            <a:ext cx="2389126" cy="83566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a:lnSpc>
                <a:spcPct val="70000"/>
              </a:lnSpc>
              <a:defRPr sz="2800">
                <a:solidFill>
                  <a:srgbClr val="FFFFFF"/>
                </a:solidFill>
              </a:defRPr>
            </a:pPr>
            <a:r>
              <a:t>Credit </a:t>
            </a:r>
          </a:p>
          <a:p>
            <a:pPr>
              <a:lnSpc>
                <a:spcPct val="70000"/>
              </a:lnSpc>
              <a:defRPr sz="2800">
                <a:solidFill>
                  <a:srgbClr val="FFFFFF"/>
                </a:solidFill>
              </a:defRPr>
            </a:pPr>
            <a:r>
              <a:t>History</a:t>
            </a:r>
          </a:p>
        </p:txBody>
      </p:sp>
      <p:grpSp>
        <p:nvGrpSpPr>
          <p:cNvPr id="308" name="Group"/>
          <p:cNvGrpSpPr/>
          <p:nvPr/>
        </p:nvGrpSpPr>
        <p:grpSpPr>
          <a:xfrm>
            <a:off x="18512034" y="4453871"/>
            <a:ext cx="1780547" cy="1381884"/>
            <a:chOff x="0" y="0"/>
            <a:chExt cx="1780546" cy="1381882"/>
          </a:xfrm>
        </p:grpSpPr>
        <p:sp>
          <p:nvSpPr>
            <p:cNvPr id="306"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E2C088"/>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07"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311" name="Group"/>
          <p:cNvGrpSpPr/>
          <p:nvPr/>
        </p:nvGrpSpPr>
        <p:grpSpPr>
          <a:xfrm>
            <a:off x="12678446" y="4453871"/>
            <a:ext cx="1780547" cy="1381884"/>
            <a:chOff x="0" y="0"/>
            <a:chExt cx="1780546" cy="1381882"/>
          </a:xfrm>
        </p:grpSpPr>
        <p:sp>
          <p:nvSpPr>
            <p:cNvPr id="309"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0"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314" name="Group"/>
          <p:cNvGrpSpPr/>
          <p:nvPr/>
        </p:nvGrpSpPr>
        <p:grpSpPr>
          <a:xfrm>
            <a:off x="18528613" y="6026493"/>
            <a:ext cx="1780547" cy="1381884"/>
            <a:chOff x="0" y="0"/>
            <a:chExt cx="1780546" cy="1381882"/>
          </a:xfrm>
        </p:grpSpPr>
        <p:sp>
          <p:nvSpPr>
            <p:cNvPr id="312"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E2C088"/>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3"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317" name="Group"/>
          <p:cNvGrpSpPr/>
          <p:nvPr/>
        </p:nvGrpSpPr>
        <p:grpSpPr>
          <a:xfrm>
            <a:off x="12695024" y="6026493"/>
            <a:ext cx="1780547" cy="1381884"/>
            <a:chOff x="0" y="0"/>
            <a:chExt cx="1780546" cy="1381882"/>
          </a:xfrm>
        </p:grpSpPr>
        <p:sp>
          <p:nvSpPr>
            <p:cNvPr id="315"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6"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320" name="Group"/>
          <p:cNvGrpSpPr/>
          <p:nvPr/>
        </p:nvGrpSpPr>
        <p:grpSpPr>
          <a:xfrm>
            <a:off x="18572781" y="7600170"/>
            <a:ext cx="1780547" cy="1381884"/>
            <a:chOff x="0" y="0"/>
            <a:chExt cx="1780546" cy="1381882"/>
          </a:xfrm>
        </p:grpSpPr>
        <p:sp>
          <p:nvSpPr>
            <p:cNvPr id="318"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E2C088"/>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19"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323" name="Group"/>
          <p:cNvGrpSpPr/>
          <p:nvPr/>
        </p:nvGrpSpPr>
        <p:grpSpPr>
          <a:xfrm>
            <a:off x="12739192" y="7600170"/>
            <a:ext cx="1780548" cy="1381884"/>
            <a:chOff x="0" y="0"/>
            <a:chExt cx="1780546" cy="1381882"/>
          </a:xfrm>
        </p:grpSpPr>
        <p:sp>
          <p:nvSpPr>
            <p:cNvPr id="321"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22"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24" name="Joe"/>
          <p:cNvSpPr txBox="1"/>
          <p:nvPr/>
        </p:nvSpPr>
        <p:spPr>
          <a:xfrm>
            <a:off x="10414999" y="4852713"/>
            <a:ext cx="1713891" cy="5842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alpha val="72958"/>
                  </a:srgbClr>
                </a:solidFill>
              </a:defRPr>
            </a:lvl1pPr>
          </a:lstStyle>
          <a:p>
            <a:r>
              <a:t>Joe</a:t>
            </a:r>
          </a:p>
        </p:txBody>
      </p:sp>
      <p:sp>
        <p:nvSpPr>
          <p:cNvPr id="325" name="Jane"/>
          <p:cNvSpPr txBox="1"/>
          <p:nvPr/>
        </p:nvSpPr>
        <p:spPr>
          <a:xfrm>
            <a:off x="10414999" y="6328597"/>
            <a:ext cx="1713891" cy="5842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alpha val="72958"/>
                  </a:srgbClr>
                </a:solidFill>
              </a:defRPr>
            </a:lvl1pPr>
          </a:lstStyle>
          <a:p>
            <a:r>
              <a:t>Jane</a:t>
            </a:r>
          </a:p>
        </p:txBody>
      </p:sp>
      <p:sp>
        <p:nvSpPr>
          <p:cNvPr id="326" name="Jack"/>
          <p:cNvSpPr txBox="1"/>
          <p:nvPr/>
        </p:nvSpPr>
        <p:spPr>
          <a:xfrm>
            <a:off x="10414999" y="7804480"/>
            <a:ext cx="1713891" cy="5842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alpha val="72958"/>
                  </a:srgbClr>
                </a:solidFill>
              </a:defRPr>
            </a:lvl1pPr>
          </a:lstStyle>
          <a:p>
            <a:r>
              <a:t>Jack</a:t>
            </a:r>
          </a:p>
        </p:txBody>
      </p:sp>
      <p:sp>
        <p:nvSpPr>
          <p:cNvPr id="327" name="Personal…"/>
          <p:cNvSpPr txBox="1"/>
          <p:nvPr/>
        </p:nvSpPr>
        <p:spPr>
          <a:xfrm>
            <a:off x="12524617" y="3466081"/>
            <a:ext cx="2088204" cy="92202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a:lnSpc>
                <a:spcPct val="70000"/>
              </a:lnSpc>
              <a:defRPr sz="3200">
                <a:solidFill>
                  <a:srgbClr val="FFFFFF">
                    <a:alpha val="72958"/>
                  </a:srgbClr>
                </a:solidFill>
              </a:defRPr>
            </a:pPr>
            <a:r>
              <a:t>Personal</a:t>
            </a:r>
          </a:p>
          <a:p>
            <a:pPr>
              <a:lnSpc>
                <a:spcPct val="70000"/>
              </a:lnSpc>
              <a:defRPr sz="3200">
                <a:solidFill>
                  <a:srgbClr val="FFFFFF">
                    <a:alpha val="72958"/>
                  </a:srgbClr>
                </a:solidFill>
              </a:defRPr>
            </a:pPr>
            <a:r>
              <a:t>Stats</a:t>
            </a:r>
          </a:p>
        </p:txBody>
      </p:sp>
      <p:sp>
        <p:nvSpPr>
          <p:cNvPr id="328" name="Credit…"/>
          <p:cNvSpPr txBox="1"/>
          <p:nvPr/>
        </p:nvSpPr>
        <p:spPr>
          <a:xfrm>
            <a:off x="18358205" y="3466081"/>
            <a:ext cx="2088204" cy="92202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a:lnSpc>
                <a:spcPct val="70000"/>
              </a:lnSpc>
              <a:defRPr sz="3200">
                <a:solidFill>
                  <a:srgbClr val="FFFFFF">
                    <a:alpha val="72958"/>
                  </a:srgbClr>
                </a:solidFill>
              </a:defRPr>
            </a:pPr>
            <a:r>
              <a:t>Credit</a:t>
            </a:r>
          </a:p>
          <a:p>
            <a:pPr>
              <a:lnSpc>
                <a:spcPct val="70000"/>
              </a:lnSpc>
              <a:defRPr sz="3200">
                <a:solidFill>
                  <a:srgbClr val="FFFFFF">
                    <a:alpha val="72958"/>
                  </a:srgbClr>
                </a:solidFill>
              </a:defRPr>
            </a:pPr>
            <a:r>
              <a:t>History</a:t>
            </a:r>
          </a:p>
        </p:txBody>
      </p:sp>
      <p:grpSp>
        <p:nvGrpSpPr>
          <p:cNvPr id="385" name="Group"/>
          <p:cNvGrpSpPr/>
          <p:nvPr/>
        </p:nvGrpSpPr>
        <p:grpSpPr>
          <a:xfrm>
            <a:off x="15081431" y="4517131"/>
            <a:ext cx="2808165" cy="1255364"/>
            <a:chOff x="0" y="0"/>
            <a:chExt cx="2808163" cy="1255363"/>
          </a:xfrm>
        </p:grpSpPr>
        <p:grpSp>
          <p:nvGrpSpPr>
            <p:cNvPr id="356" name="Group"/>
            <p:cNvGrpSpPr/>
            <p:nvPr/>
          </p:nvGrpSpPr>
          <p:grpSpPr>
            <a:xfrm>
              <a:off x="0" y="0"/>
              <a:ext cx="1519990" cy="1255364"/>
              <a:chOff x="0" y="0"/>
              <a:chExt cx="1519989" cy="1255363"/>
            </a:xfrm>
          </p:grpSpPr>
          <p:sp>
            <p:nvSpPr>
              <p:cNvPr id="329" name="Circle"/>
              <p:cNvSpPr/>
              <p:nvPr/>
            </p:nvSpPr>
            <p:spPr>
              <a:xfrm>
                <a:off x="0"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0" name="Circle"/>
              <p:cNvSpPr/>
              <p:nvPr/>
            </p:nvSpPr>
            <p:spPr>
              <a:xfrm>
                <a:off x="0"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1" name="Circle"/>
              <p:cNvSpPr/>
              <p:nvPr/>
            </p:nvSpPr>
            <p:spPr>
              <a:xfrm>
                <a:off x="0"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2" name="Circle"/>
              <p:cNvSpPr/>
              <p:nvPr/>
            </p:nvSpPr>
            <p:spPr>
              <a:xfrm>
                <a:off x="638976" y="0"/>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3" name="Circle"/>
              <p:cNvSpPr/>
              <p:nvPr/>
            </p:nvSpPr>
            <p:spPr>
              <a:xfrm>
                <a:off x="638976" y="506663"/>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4" name="Circle"/>
              <p:cNvSpPr/>
              <p:nvPr/>
            </p:nvSpPr>
            <p:spPr>
              <a:xfrm>
                <a:off x="638976" y="1013327"/>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35" name="Circle"/>
              <p:cNvSpPr/>
              <p:nvPr/>
            </p:nvSpPr>
            <p:spPr>
              <a:xfrm>
                <a:off x="1277953"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36" name="Connection Line"/>
              <p:cNvCxnSpPr>
                <a:stCxn id="332" idx="0"/>
                <a:endCxn id="329" idx="0"/>
              </p:cNvCxnSpPr>
              <p:nvPr/>
            </p:nvCxnSpPr>
            <p:spPr>
              <a:xfrm flipH="1">
                <a:off x="121018" y="121018"/>
                <a:ext cx="638978" cy="1"/>
              </a:xfrm>
              <a:prstGeom prst="straightConnector1">
                <a:avLst/>
              </a:prstGeom>
              <a:ln w="38100" cap="flat">
                <a:solidFill>
                  <a:srgbClr val="929292"/>
                </a:solidFill>
                <a:prstDash val="solid"/>
                <a:miter lim="400000"/>
              </a:ln>
              <a:effectLst/>
            </p:spPr>
          </p:cxnSp>
          <p:cxnSp>
            <p:nvCxnSpPr>
              <p:cNvPr id="337" name="Connection Line"/>
              <p:cNvCxnSpPr>
                <a:stCxn id="333" idx="0"/>
                <a:endCxn id="329" idx="0"/>
              </p:cNvCxnSpPr>
              <p:nvPr/>
            </p:nvCxnSpPr>
            <p:spPr>
              <a:xfrm flipH="1" flipV="1">
                <a:off x="121018" y="121018"/>
                <a:ext cx="638978" cy="506664"/>
              </a:xfrm>
              <a:prstGeom prst="straightConnector1">
                <a:avLst/>
              </a:prstGeom>
              <a:ln w="38100" cap="flat">
                <a:solidFill>
                  <a:srgbClr val="929292"/>
                </a:solidFill>
                <a:prstDash val="solid"/>
                <a:miter lim="400000"/>
              </a:ln>
              <a:effectLst/>
            </p:spPr>
          </p:cxnSp>
          <p:cxnSp>
            <p:nvCxnSpPr>
              <p:cNvPr id="338" name="Connection Line"/>
              <p:cNvCxnSpPr>
                <a:stCxn id="334" idx="0"/>
                <a:endCxn id="329" idx="0"/>
              </p:cNvCxnSpPr>
              <p:nvPr/>
            </p:nvCxnSpPr>
            <p:spPr>
              <a:xfrm flipH="1" flipV="1">
                <a:off x="121018" y="121018"/>
                <a:ext cx="638978" cy="1013328"/>
              </a:xfrm>
              <a:prstGeom prst="straightConnector1">
                <a:avLst/>
              </a:prstGeom>
              <a:ln w="38100" cap="flat">
                <a:solidFill>
                  <a:srgbClr val="929292"/>
                </a:solidFill>
                <a:prstDash val="solid"/>
                <a:miter lim="400000"/>
              </a:ln>
              <a:effectLst/>
            </p:spPr>
          </p:cxnSp>
          <p:cxnSp>
            <p:nvCxnSpPr>
              <p:cNvPr id="339" name="Connection Line"/>
              <p:cNvCxnSpPr>
                <a:stCxn id="330" idx="0"/>
                <a:endCxn id="332" idx="0"/>
              </p:cNvCxnSpPr>
              <p:nvPr/>
            </p:nvCxnSpPr>
            <p:spPr>
              <a:xfrm flipV="1">
                <a:off x="121018" y="121018"/>
                <a:ext cx="638978" cy="506664"/>
              </a:xfrm>
              <a:prstGeom prst="straightConnector1">
                <a:avLst/>
              </a:prstGeom>
              <a:ln w="38100" cap="flat">
                <a:solidFill>
                  <a:srgbClr val="929292"/>
                </a:solidFill>
                <a:prstDash val="solid"/>
                <a:miter lim="400000"/>
              </a:ln>
              <a:effectLst/>
            </p:spPr>
          </p:cxnSp>
          <p:cxnSp>
            <p:nvCxnSpPr>
              <p:cNvPr id="340" name="Connection Line"/>
              <p:cNvCxnSpPr>
                <a:stCxn id="330" idx="0"/>
                <a:endCxn id="333" idx="0"/>
              </p:cNvCxnSpPr>
              <p:nvPr/>
            </p:nvCxnSpPr>
            <p:spPr>
              <a:xfrm>
                <a:off x="121018" y="627681"/>
                <a:ext cx="638978" cy="1"/>
              </a:xfrm>
              <a:prstGeom prst="straightConnector1">
                <a:avLst/>
              </a:prstGeom>
              <a:ln w="38100" cap="flat">
                <a:solidFill>
                  <a:srgbClr val="929292"/>
                </a:solidFill>
                <a:prstDash val="solid"/>
                <a:miter lim="400000"/>
              </a:ln>
              <a:effectLst/>
            </p:spPr>
          </p:cxnSp>
          <p:cxnSp>
            <p:nvCxnSpPr>
              <p:cNvPr id="341" name="Connection Line"/>
              <p:cNvCxnSpPr>
                <a:stCxn id="330" idx="0"/>
                <a:endCxn id="334" idx="0"/>
              </p:cNvCxnSpPr>
              <p:nvPr/>
            </p:nvCxnSpPr>
            <p:spPr>
              <a:xfrm>
                <a:off x="121018" y="627681"/>
                <a:ext cx="638978" cy="506665"/>
              </a:xfrm>
              <a:prstGeom prst="straightConnector1">
                <a:avLst/>
              </a:prstGeom>
              <a:ln w="38100" cap="flat">
                <a:solidFill>
                  <a:srgbClr val="929292"/>
                </a:solidFill>
                <a:prstDash val="solid"/>
                <a:miter lim="400000"/>
              </a:ln>
              <a:effectLst/>
            </p:spPr>
          </p:cxnSp>
          <p:cxnSp>
            <p:nvCxnSpPr>
              <p:cNvPr id="342" name="Connection Line"/>
              <p:cNvCxnSpPr>
                <a:stCxn id="331" idx="0"/>
                <a:endCxn id="332" idx="0"/>
              </p:cNvCxnSpPr>
              <p:nvPr/>
            </p:nvCxnSpPr>
            <p:spPr>
              <a:xfrm flipV="1">
                <a:off x="121018" y="121018"/>
                <a:ext cx="638978" cy="1013328"/>
              </a:xfrm>
              <a:prstGeom prst="straightConnector1">
                <a:avLst/>
              </a:prstGeom>
              <a:ln w="38100" cap="flat">
                <a:solidFill>
                  <a:srgbClr val="929292"/>
                </a:solidFill>
                <a:prstDash val="solid"/>
                <a:miter lim="400000"/>
              </a:ln>
              <a:effectLst/>
            </p:spPr>
          </p:cxnSp>
          <p:cxnSp>
            <p:nvCxnSpPr>
              <p:cNvPr id="343" name="Connection Line"/>
              <p:cNvCxnSpPr>
                <a:stCxn id="331" idx="0"/>
                <a:endCxn id="333" idx="0"/>
              </p:cNvCxnSpPr>
              <p:nvPr/>
            </p:nvCxnSpPr>
            <p:spPr>
              <a:xfrm flipV="1">
                <a:off x="121018" y="627681"/>
                <a:ext cx="638978" cy="506665"/>
              </a:xfrm>
              <a:prstGeom prst="straightConnector1">
                <a:avLst/>
              </a:prstGeom>
              <a:ln w="38100" cap="flat">
                <a:solidFill>
                  <a:srgbClr val="929292"/>
                </a:solidFill>
                <a:prstDash val="solid"/>
                <a:miter lim="400000"/>
              </a:ln>
              <a:effectLst/>
            </p:spPr>
          </p:cxnSp>
          <p:cxnSp>
            <p:nvCxnSpPr>
              <p:cNvPr id="344" name="Connection Line"/>
              <p:cNvCxnSpPr>
                <a:stCxn id="334" idx="0"/>
                <a:endCxn id="331" idx="0"/>
              </p:cNvCxnSpPr>
              <p:nvPr/>
            </p:nvCxnSpPr>
            <p:spPr>
              <a:xfrm flipH="1">
                <a:off x="121018" y="1134345"/>
                <a:ext cx="638978" cy="1"/>
              </a:xfrm>
              <a:prstGeom prst="straightConnector1">
                <a:avLst/>
              </a:prstGeom>
              <a:ln w="38100" cap="flat">
                <a:solidFill>
                  <a:srgbClr val="929292"/>
                </a:solidFill>
                <a:prstDash val="solid"/>
                <a:miter lim="400000"/>
              </a:ln>
              <a:effectLst/>
            </p:spPr>
          </p:cxnSp>
          <p:sp>
            <p:nvSpPr>
              <p:cNvPr id="345" name="Circle"/>
              <p:cNvSpPr/>
              <p:nvPr/>
            </p:nvSpPr>
            <p:spPr>
              <a:xfrm>
                <a:off x="1277953"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46" name="Circle"/>
              <p:cNvSpPr/>
              <p:nvPr/>
            </p:nvSpPr>
            <p:spPr>
              <a:xfrm>
                <a:off x="1277953"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47" name="Connection Line"/>
              <p:cNvCxnSpPr>
                <a:stCxn id="334" idx="0"/>
                <a:endCxn id="346" idx="0"/>
              </p:cNvCxnSpPr>
              <p:nvPr/>
            </p:nvCxnSpPr>
            <p:spPr>
              <a:xfrm>
                <a:off x="759995" y="1134345"/>
                <a:ext cx="638977" cy="1"/>
              </a:xfrm>
              <a:prstGeom prst="straightConnector1">
                <a:avLst/>
              </a:prstGeom>
              <a:ln w="38100" cap="flat">
                <a:solidFill>
                  <a:srgbClr val="929292"/>
                </a:solidFill>
                <a:prstDash val="solid"/>
                <a:miter lim="400000"/>
              </a:ln>
              <a:effectLst/>
            </p:spPr>
          </p:cxnSp>
          <p:cxnSp>
            <p:nvCxnSpPr>
              <p:cNvPr id="348" name="Connection Line"/>
              <p:cNvCxnSpPr>
                <a:stCxn id="334" idx="0"/>
                <a:endCxn id="345" idx="0"/>
              </p:cNvCxnSpPr>
              <p:nvPr/>
            </p:nvCxnSpPr>
            <p:spPr>
              <a:xfrm flipV="1">
                <a:off x="759995" y="627681"/>
                <a:ext cx="638977" cy="506665"/>
              </a:xfrm>
              <a:prstGeom prst="straightConnector1">
                <a:avLst/>
              </a:prstGeom>
              <a:ln w="38100" cap="flat">
                <a:solidFill>
                  <a:srgbClr val="929292"/>
                </a:solidFill>
                <a:prstDash val="solid"/>
                <a:miter lim="400000"/>
              </a:ln>
              <a:effectLst/>
            </p:spPr>
          </p:cxnSp>
          <p:cxnSp>
            <p:nvCxnSpPr>
              <p:cNvPr id="349" name="Connection Line"/>
              <p:cNvCxnSpPr>
                <a:stCxn id="334" idx="0"/>
                <a:endCxn id="335" idx="0"/>
              </p:cNvCxnSpPr>
              <p:nvPr/>
            </p:nvCxnSpPr>
            <p:spPr>
              <a:xfrm flipV="1">
                <a:off x="759995" y="121018"/>
                <a:ext cx="638977" cy="1013328"/>
              </a:xfrm>
              <a:prstGeom prst="straightConnector1">
                <a:avLst/>
              </a:prstGeom>
              <a:ln w="38100" cap="flat">
                <a:solidFill>
                  <a:srgbClr val="929292"/>
                </a:solidFill>
                <a:prstDash val="solid"/>
                <a:miter lim="400000"/>
              </a:ln>
              <a:effectLst/>
            </p:spPr>
          </p:cxnSp>
          <p:cxnSp>
            <p:nvCxnSpPr>
              <p:cNvPr id="350" name="Connection Line"/>
              <p:cNvCxnSpPr>
                <a:stCxn id="333" idx="0"/>
                <a:endCxn id="345" idx="0"/>
              </p:cNvCxnSpPr>
              <p:nvPr/>
            </p:nvCxnSpPr>
            <p:spPr>
              <a:xfrm>
                <a:off x="759995" y="627681"/>
                <a:ext cx="638977" cy="1"/>
              </a:xfrm>
              <a:prstGeom prst="straightConnector1">
                <a:avLst/>
              </a:prstGeom>
              <a:ln w="38100" cap="flat">
                <a:solidFill>
                  <a:srgbClr val="929292"/>
                </a:solidFill>
                <a:prstDash val="solid"/>
                <a:miter lim="400000"/>
              </a:ln>
              <a:effectLst/>
            </p:spPr>
          </p:cxnSp>
          <p:cxnSp>
            <p:nvCxnSpPr>
              <p:cNvPr id="351" name="Connection Line"/>
              <p:cNvCxnSpPr>
                <a:stCxn id="346" idx="0"/>
                <a:endCxn id="333" idx="0"/>
              </p:cNvCxnSpPr>
              <p:nvPr/>
            </p:nvCxnSpPr>
            <p:spPr>
              <a:xfrm flipH="1" flipV="1">
                <a:off x="759995" y="627681"/>
                <a:ext cx="638977" cy="506665"/>
              </a:xfrm>
              <a:prstGeom prst="straightConnector1">
                <a:avLst/>
              </a:prstGeom>
              <a:ln w="38100" cap="flat">
                <a:solidFill>
                  <a:srgbClr val="929292"/>
                </a:solidFill>
                <a:prstDash val="solid"/>
                <a:miter lim="400000"/>
              </a:ln>
              <a:effectLst/>
            </p:spPr>
          </p:cxnSp>
          <p:cxnSp>
            <p:nvCxnSpPr>
              <p:cNvPr id="352" name="Connection Line"/>
              <p:cNvCxnSpPr>
                <a:stCxn id="333" idx="0"/>
                <a:endCxn id="335" idx="0"/>
              </p:cNvCxnSpPr>
              <p:nvPr/>
            </p:nvCxnSpPr>
            <p:spPr>
              <a:xfrm flipV="1">
                <a:off x="759995" y="121018"/>
                <a:ext cx="638977" cy="506664"/>
              </a:xfrm>
              <a:prstGeom prst="straightConnector1">
                <a:avLst/>
              </a:prstGeom>
              <a:ln w="38100" cap="flat">
                <a:solidFill>
                  <a:srgbClr val="929292"/>
                </a:solidFill>
                <a:prstDash val="solid"/>
                <a:miter lim="400000"/>
              </a:ln>
              <a:effectLst/>
            </p:spPr>
          </p:cxnSp>
          <p:cxnSp>
            <p:nvCxnSpPr>
              <p:cNvPr id="353" name="Connection Line"/>
              <p:cNvCxnSpPr>
                <a:stCxn id="346" idx="0"/>
                <a:endCxn id="332" idx="0"/>
              </p:cNvCxnSpPr>
              <p:nvPr/>
            </p:nvCxnSpPr>
            <p:spPr>
              <a:xfrm flipH="1" flipV="1">
                <a:off x="759995" y="121018"/>
                <a:ext cx="638977" cy="1013328"/>
              </a:xfrm>
              <a:prstGeom prst="straightConnector1">
                <a:avLst/>
              </a:prstGeom>
              <a:ln w="38100" cap="flat">
                <a:solidFill>
                  <a:srgbClr val="929292"/>
                </a:solidFill>
                <a:prstDash val="solid"/>
                <a:miter lim="400000"/>
              </a:ln>
              <a:effectLst/>
            </p:spPr>
          </p:cxnSp>
          <p:cxnSp>
            <p:nvCxnSpPr>
              <p:cNvPr id="354" name="Connection Line"/>
              <p:cNvCxnSpPr>
                <a:stCxn id="332" idx="0"/>
                <a:endCxn id="345" idx="0"/>
              </p:cNvCxnSpPr>
              <p:nvPr/>
            </p:nvCxnSpPr>
            <p:spPr>
              <a:xfrm>
                <a:off x="759995" y="121018"/>
                <a:ext cx="638977" cy="506664"/>
              </a:xfrm>
              <a:prstGeom prst="straightConnector1">
                <a:avLst/>
              </a:prstGeom>
              <a:ln w="38100" cap="flat">
                <a:solidFill>
                  <a:srgbClr val="929292"/>
                </a:solidFill>
                <a:prstDash val="solid"/>
                <a:miter lim="400000"/>
              </a:ln>
              <a:effectLst/>
            </p:spPr>
          </p:cxnSp>
          <p:cxnSp>
            <p:nvCxnSpPr>
              <p:cNvPr id="355" name="Connection Line"/>
              <p:cNvCxnSpPr>
                <a:stCxn id="332" idx="0"/>
                <a:endCxn id="335" idx="0"/>
              </p:cNvCxnSpPr>
              <p:nvPr/>
            </p:nvCxnSpPr>
            <p:spPr>
              <a:xfrm>
                <a:off x="759995" y="121018"/>
                <a:ext cx="638977" cy="1"/>
              </a:xfrm>
              <a:prstGeom prst="straightConnector1">
                <a:avLst/>
              </a:prstGeom>
              <a:ln w="38100" cap="flat">
                <a:solidFill>
                  <a:srgbClr val="929292"/>
                </a:solidFill>
                <a:prstDash val="solid"/>
                <a:miter lim="400000"/>
              </a:ln>
              <a:effectLst/>
            </p:spPr>
          </p:cxnSp>
        </p:grpSp>
        <p:grpSp>
          <p:nvGrpSpPr>
            <p:cNvPr id="384" name="Group"/>
            <p:cNvGrpSpPr/>
            <p:nvPr/>
          </p:nvGrpSpPr>
          <p:grpSpPr>
            <a:xfrm>
              <a:off x="1288173" y="0"/>
              <a:ext cx="1519991" cy="1255364"/>
              <a:chOff x="0" y="0"/>
              <a:chExt cx="1519989" cy="1255363"/>
            </a:xfrm>
          </p:grpSpPr>
          <p:sp>
            <p:nvSpPr>
              <p:cNvPr id="357" name="Circle"/>
              <p:cNvSpPr/>
              <p:nvPr/>
            </p:nvSpPr>
            <p:spPr>
              <a:xfrm>
                <a:off x="0"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8" name="Circle"/>
              <p:cNvSpPr/>
              <p:nvPr/>
            </p:nvSpPr>
            <p:spPr>
              <a:xfrm>
                <a:off x="0"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59" name="Circle"/>
              <p:cNvSpPr/>
              <p:nvPr/>
            </p:nvSpPr>
            <p:spPr>
              <a:xfrm>
                <a:off x="0"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60" name="Circle"/>
              <p:cNvSpPr/>
              <p:nvPr/>
            </p:nvSpPr>
            <p:spPr>
              <a:xfrm>
                <a:off x="638976" y="0"/>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61" name="Circle"/>
              <p:cNvSpPr/>
              <p:nvPr/>
            </p:nvSpPr>
            <p:spPr>
              <a:xfrm>
                <a:off x="638976" y="506663"/>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62" name="Circle"/>
              <p:cNvSpPr/>
              <p:nvPr/>
            </p:nvSpPr>
            <p:spPr>
              <a:xfrm>
                <a:off x="638976" y="1013327"/>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63" name="Circle"/>
              <p:cNvSpPr/>
              <p:nvPr/>
            </p:nvSpPr>
            <p:spPr>
              <a:xfrm>
                <a:off x="1277953"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64" name="Connection Line"/>
              <p:cNvCxnSpPr>
                <a:stCxn id="360" idx="0"/>
                <a:endCxn id="357" idx="0"/>
              </p:cNvCxnSpPr>
              <p:nvPr/>
            </p:nvCxnSpPr>
            <p:spPr>
              <a:xfrm flipH="1">
                <a:off x="121018" y="121018"/>
                <a:ext cx="638978" cy="1"/>
              </a:xfrm>
              <a:prstGeom prst="straightConnector1">
                <a:avLst/>
              </a:prstGeom>
              <a:ln w="38100" cap="flat">
                <a:solidFill>
                  <a:srgbClr val="929292"/>
                </a:solidFill>
                <a:prstDash val="solid"/>
                <a:miter lim="400000"/>
              </a:ln>
              <a:effectLst/>
            </p:spPr>
          </p:cxnSp>
          <p:cxnSp>
            <p:nvCxnSpPr>
              <p:cNvPr id="365" name="Connection Line"/>
              <p:cNvCxnSpPr>
                <a:stCxn id="361" idx="0"/>
                <a:endCxn id="357" idx="0"/>
              </p:cNvCxnSpPr>
              <p:nvPr/>
            </p:nvCxnSpPr>
            <p:spPr>
              <a:xfrm flipH="1" flipV="1">
                <a:off x="121018" y="121018"/>
                <a:ext cx="638978" cy="506664"/>
              </a:xfrm>
              <a:prstGeom prst="straightConnector1">
                <a:avLst/>
              </a:prstGeom>
              <a:ln w="38100" cap="flat">
                <a:solidFill>
                  <a:srgbClr val="929292"/>
                </a:solidFill>
                <a:prstDash val="solid"/>
                <a:miter lim="400000"/>
              </a:ln>
              <a:effectLst/>
            </p:spPr>
          </p:cxnSp>
          <p:cxnSp>
            <p:nvCxnSpPr>
              <p:cNvPr id="366" name="Connection Line"/>
              <p:cNvCxnSpPr>
                <a:stCxn id="362" idx="0"/>
                <a:endCxn id="357" idx="0"/>
              </p:cNvCxnSpPr>
              <p:nvPr/>
            </p:nvCxnSpPr>
            <p:spPr>
              <a:xfrm flipH="1" flipV="1">
                <a:off x="121018" y="121018"/>
                <a:ext cx="638978" cy="1013328"/>
              </a:xfrm>
              <a:prstGeom prst="straightConnector1">
                <a:avLst/>
              </a:prstGeom>
              <a:ln w="38100" cap="flat">
                <a:solidFill>
                  <a:srgbClr val="929292"/>
                </a:solidFill>
                <a:prstDash val="solid"/>
                <a:miter lim="400000"/>
              </a:ln>
              <a:effectLst/>
            </p:spPr>
          </p:cxnSp>
          <p:cxnSp>
            <p:nvCxnSpPr>
              <p:cNvPr id="367" name="Connection Line"/>
              <p:cNvCxnSpPr>
                <a:stCxn id="358" idx="0"/>
                <a:endCxn id="360" idx="0"/>
              </p:cNvCxnSpPr>
              <p:nvPr/>
            </p:nvCxnSpPr>
            <p:spPr>
              <a:xfrm flipV="1">
                <a:off x="121018" y="121018"/>
                <a:ext cx="638978" cy="506664"/>
              </a:xfrm>
              <a:prstGeom prst="straightConnector1">
                <a:avLst/>
              </a:prstGeom>
              <a:ln w="38100" cap="flat">
                <a:solidFill>
                  <a:srgbClr val="929292"/>
                </a:solidFill>
                <a:prstDash val="solid"/>
                <a:miter lim="400000"/>
              </a:ln>
              <a:effectLst/>
            </p:spPr>
          </p:cxnSp>
          <p:cxnSp>
            <p:nvCxnSpPr>
              <p:cNvPr id="368" name="Connection Line"/>
              <p:cNvCxnSpPr>
                <a:stCxn id="358" idx="0"/>
                <a:endCxn id="361" idx="0"/>
              </p:cNvCxnSpPr>
              <p:nvPr/>
            </p:nvCxnSpPr>
            <p:spPr>
              <a:xfrm>
                <a:off x="121018" y="627681"/>
                <a:ext cx="638978" cy="1"/>
              </a:xfrm>
              <a:prstGeom prst="straightConnector1">
                <a:avLst/>
              </a:prstGeom>
              <a:ln w="38100" cap="flat">
                <a:solidFill>
                  <a:srgbClr val="929292"/>
                </a:solidFill>
                <a:prstDash val="solid"/>
                <a:miter lim="400000"/>
              </a:ln>
              <a:effectLst/>
            </p:spPr>
          </p:cxnSp>
          <p:cxnSp>
            <p:nvCxnSpPr>
              <p:cNvPr id="369" name="Connection Line"/>
              <p:cNvCxnSpPr>
                <a:stCxn id="358" idx="0"/>
                <a:endCxn id="362" idx="0"/>
              </p:cNvCxnSpPr>
              <p:nvPr/>
            </p:nvCxnSpPr>
            <p:spPr>
              <a:xfrm>
                <a:off x="121018" y="627681"/>
                <a:ext cx="638978" cy="506665"/>
              </a:xfrm>
              <a:prstGeom prst="straightConnector1">
                <a:avLst/>
              </a:prstGeom>
              <a:ln w="38100" cap="flat">
                <a:solidFill>
                  <a:srgbClr val="929292"/>
                </a:solidFill>
                <a:prstDash val="solid"/>
                <a:miter lim="400000"/>
              </a:ln>
              <a:effectLst/>
            </p:spPr>
          </p:cxnSp>
          <p:cxnSp>
            <p:nvCxnSpPr>
              <p:cNvPr id="370" name="Connection Line"/>
              <p:cNvCxnSpPr>
                <a:stCxn id="359" idx="0"/>
                <a:endCxn id="360" idx="0"/>
              </p:cNvCxnSpPr>
              <p:nvPr/>
            </p:nvCxnSpPr>
            <p:spPr>
              <a:xfrm flipV="1">
                <a:off x="121018" y="121018"/>
                <a:ext cx="638978" cy="1013328"/>
              </a:xfrm>
              <a:prstGeom prst="straightConnector1">
                <a:avLst/>
              </a:prstGeom>
              <a:ln w="38100" cap="flat">
                <a:solidFill>
                  <a:srgbClr val="929292"/>
                </a:solidFill>
                <a:prstDash val="solid"/>
                <a:miter lim="400000"/>
              </a:ln>
              <a:effectLst/>
            </p:spPr>
          </p:cxnSp>
          <p:cxnSp>
            <p:nvCxnSpPr>
              <p:cNvPr id="371" name="Connection Line"/>
              <p:cNvCxnSpPr>
                <a:stCxn id="359" idx="0"/>
                <a:endCxn id="361" idx="0"/>
              </p:cNvCxnSpPr>
              <p:nvPr/>
            </p:nvCxnSpPr>
            <p:spPr>
              <a:xfrm flipV="1">
                <a:off x="121018" y="627681"/>
                <a:ext cx="638978" cy="506665"/>
              </a:xfrm>
              <a:prstGeom prst="straightConnector1">
                <a:avLst/>
              </a:prstGeom>
              <a:ln w="38100" cap="flat">
                <a:solidFill>
                  <a:srgbClr val="929292"/>
                </a:solidFill>
                <a:prstDash val="solid"/>
                <a:miter lim="400000"/>
              </a:ln>
              <a:effectLst/>
            </p:spPr>
          </p:cxnSp>
          <p:cxnSp>
            <p:nvCxnSpPr>
              <p:cNvPr id="372" name="Connection Line"/>
              <p:cNvCxnSpPr>
                <a:stCxn id="362" idx="0"/>
                <a:endCxn id="359" idx="0"/>
              </p:cNvCxnSpPr>
              <p:nvPr/>
            </p:nvCxnSpPr>
            <p:spPr>
              <a:xfrm flipH="1">
                <a:off x="121018" y="1134345"/>
                <a:ext cx="638978" cy="1"/>
              </a:xfrm>
              <a:prstGeom prst="straightConnector1">
                <a:avLst/>
              </a:prstGeom>
              <a:ln w="38100" cap="flat">
                <a:solidFill>
                  <a:srgbClr val="929292"/>
                </a:solidFill>
                <a:prstDash val="solid"/>
                <a:miter lim="400000"/>
              </a:ln>
              <a:effectLst/>
            </p:spPr>
          </p:cxnSp>
          <p:sp>
            <p:nvSpPr>
              <p:cNvPr id="373" name="Circle"/>
              <p:cNvSpPr/>
              <p:nvPr/>
            </p:nvSpPr>
            <p:spPr>
              <a:xfrm>
                <a:off x="1277953"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74" name="Circle"/>
              <p:cNvSpPr/>
              <p:nvPr/>
            </p:nvSpPr>
            <p:spPr>
              <a:xfrm>
                <a:off x="1277953"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75" name="Connection Line"/>
              <p:cNvCxnSpPr>
                <a:stCxn id="362" idx="0"/>
                <a:endCxn id="374" idx="0"/>
              </p:cNvCxnSpPr>
              <p:nvPr/>
            </p:nvCxnSpPr>
            <p:spPr>
              <a:xfrm>
                <a:off x="759995" y="1134345"/>
                <a:ext cx="638977" cy="1"/>
              </a:xfrm>
              <a:prstGeom prst="straightConnector1">
                <a:avLst/>
              </a:prstGeom>
              <a:ln w="38100" cap="flat">
                <a:solidFill>
                  <a:srgbClr val="929292"/>
                </a:solidFill>
                <a:prstDash val="solid"/>
                <a:miter lim="400000"/>
              </a:ln>
              <a:effectLst/>
            </p:spPr>
          </p:cxnSp>
          <p:cxnSp>
            <p:nvCxnSpPr>
              <p:cNvPr id="376" name="Connection Line"/>
              <p:cNvCxnSpPr>
                <a:stCxn id="362" idx="0"/>
                <a:endCxn id="373" idx="0"/>
              </p:cNvCxnSpPr>
              <p:nvPr/>
            </p:nvCxnSpPr>
            <p:spPr>
              <a:xfrm flipV="1">
                <a:off x="759995" y="627681"/>
                <a:ext cx="638977" cy="506665"/>
              </a:xfrm>
              <a:prstGeom prst="straightConnector1">
                <a:avLst/>
              </a:prstGeom>
              <a:ln w="38100" cap="flat">
                <a:solidFill>
                  <a:srgbClr val="929292"/>
                </a:solidFill>
                <a:prstDash val="solid"/>
                <a:miter lim="400000"/>
              </a:ln>
              <a:effectLst/>
            </p:spPr>
          </p:cxnSp>
          <p:cxnSp>
            <p:nvCxnSpPr>
              <p:cNvPr id="377" name="Connection Line"/>
              <p:cNvCxnSpPr>
                <a:stCxn id="362" idx="0"/>
                <a:endCxn id="363" idx="0"/>
              </p:cNvCxnSpPr>
              <p:nvPr/>
            </p:nvCxnSpPr>
            <p:spPr>
              <a:xfrm flipV="1">
                <a:off x="759995" y="121018"/>
                <a:ext cx="638977" cy="1013328"/>
              </a:xfrm>
              <a:prstGeom prst="straightConnector1">
                <a:avLst/>
              </a:prstGeom>
              <a:ln w="38100" cap="flat">
                <a:solidFill>
                  <a:srgbClr val="929292"/>
                </a:solidFill>
                <a:prstDash val="solid"/>
                <a:miter lim="400000"/>
              </a:ln>
              <a:effectLst/>
            </p:spPr>
          </p:cxnSp>
          <p:cxnSp>
            <p:nvCxnSpPr>
              <p:cNvPr id="378" name="Connection Line"/>
              <p:cNvCxnSpPr>
                <a:stCxn id="361" idx="0"/>
                <a:endCxn id="373" idx="0"/>
              </p:cNvCxnSpPr>
              <p:nvPr/>
            </p:nvCxnSpPr>
            <p:spPr>
              <a:xfrm>
                <a:off x="759995" y="627681"/>
                <a:ext cx="638977" cy="1"/>
              </a:xfrm>
              <a:prstGeom prst="straightConnector1">
                <a:avLst/>
              </a:prstGeom>
              <a:ln w="38100" cap="flat">
                <a:solidFill>
                  <a:srgbClr val="929292"/>
                </a:solidFill>
                <a:prstDash val="solid"/>
                <a:miter lim="400000"/>
              </a:ln>
              <a:effectLst/>
            </p:spPr>
          </p:cxnSp>
          <p:cxnSp>
            <p:nvCxnSpPr>
              <p:cNvPr id="379" name="Connection Line"/>
              <p:cNvCxnSpPr>
                <a:stCxn id="374" idx="0"/>
                <a:endCxn id="361" idx="0"/>
              </p:cNvCxnSpPr>
              <p:nvPr/>
            </p:nvCxnSpPr>
            <p:spPr>
              <a:xfrm flipH="1" flipV="1">
                <a:off x="759995" y="627681"/>
                <a:ext cx="638977" cy="506665"/>
              </a:xfrm>
              <a:prstGeom prst="straightConnector1">
                <a:avLst/>
              </a:prstGeom>
              <a:ln w="38100" cap="flat">
                <a:solidFill>
                  <a:srgbClr val="929292"/>
                </a:solidFill>
                <a:prstDash val="solid"/>
                <a:miter lim="400000"/>
              </a:ln>
              <a:effectLst/>
            </p:spPr>
          </p:cxnSp>
          <p:cxnSp>
            <p:nvCxnSpPr>
              <p:cNvPr id="380" name="Connection Line"/>
              <p:cNvCxnSpPr>
                <a:stCxn id="361" idx="0"/>
                <a:endCxn id="363" idx="0"/>
              </p:cNvCxnSpPr>
              <p:nvPr/>
            </p:nvCxnSpPr>
            <p:spPr>
              <a:xfrm flipV="1">
                <a:off x="759995" y="121018"/>
                <a:ext cx="638977" cy="506664"/>
              </a:xfrm>
              <a:prstGeom prst="straightConnector1">
                <a:avLst/>
              </a:prstGeom>
              <a:ln w="38100" cap="flat">
                <a:solidFill>
                  <a:srgbClr val="929292"/>
                </a:solidFill>
                <a:prstDash val="solid"/>
                <a:miter lim="400000"/>
              </a:ln>
              <a:effectLst/>
            </p:spPr>
          </p:cxnSp>
          <p:cxnSp>
            <p:nvCxnSpPr>
              <p:cNvPr id="381" name="Connection Line"/>
              <p:cNvCxnSpPr>
                <a:stCxn id="374" idx="0"/>
                <a:endCxn id="360" idx="0"/>
              </p:cNvCxnSpPr>
              <p:nvPr/>
            </p:nvCxnSpPr>
            <p:spPr>
              <a:xfrm flipH="1" flipV="1">
                <a:off x="759995" y="121018"/>
                <a:ext cx="638977" cy="1013328"/>
              </a:xfrm>
              <a:prstGeom prst="straightConnector1">
                <a:avLst/>
              </a:prstGeom>
              <a:ln w="38100" cap="flat">
                <a:solidFill>
                  <a:srgbClr val="929292"/>
                </a:solidFill>
                <a:prstDash val="solid"/>
                <a:miter lim="400000"/>
              </a:ln>
              <a:effectLst/>
            </p:spPr>
          </p:cxnSp>
          <p:cxnSp>
            <p:nvCxnSpPr>
              <p:cNvPr id="382" name="Connection Line"/>
              <p:cNvCxnSpPr>
                <a:stCxn id="360" idx="0"/>
                <a:endCxn id="373" idx="0"/>
              </p:cNvCxnSpPr>
              <p:nvPr/>
            </p:nvCxnSpPr>
            <p:spPr>
              <a:xfrm>
                <a:off x="759995" y="121018"/>
                <a:ext cx="638977" cy="506664"/>
              </a:xfrm>
              <a:prstGeom prst="straightConnector1">
                <a:avLst/>
              </a:prstGeom>
              <a:ln w="38100" cap="flat">
                <a:solidFill>
                  <a:srgbClr val="929292"/>
                </a:solidFill>
                <a:prstDash val="solid"/>
                <a:miter lim="400000"/>
              </a:ln>
              <a:effectLst/>
            </p:spPr>
          </p:cxnSp>
          <p:cxnSp>
            <p:nvCxnSpPr>
              <p:cNvPr id="383" name="Connection Line"/>
              <p:cNvCxnSpPr>
                <a:stCxn id="360" idx="0"/>
                <a:endCxn id="363" idx="0"/>
              </p:cNvCxnSpPr>
              <p:nvPr/>
            </p:nvCxnSpPr>
            <p:spPr>
              <a:xfrm>
                <a:off x="759995" y="121018"/>
                <a:ext cx="638977" cy="1"/>
              </a:xfrm>
              <a:prstGeom prst="straightConnector1">
                <a:avLst/>
              </a:prstGeom>
              <a:ln w="38100" cap="flat">
                <a:solidFill>
                  <a:srgbClr val="929292"/>
                </a:solidFill>
                <a:prstDash val="solid"/>
                <a:miter lim="400000"/>
              </a:ln>
              <a:effectLst/>
            </p:spPr>
          </p:cxnSp>
        </p:grpSp>
      </p:grpSp>
      <p:sp>
        <p:nvSpPr>
          <p:cNvPr id="386" name="Arrow"/>
          <p:cNvSpPr/>
          <p:nvPr/>
        </p:nvSpPr>
        <p:spPr>
          <a:xfrm>
            <a:off x="15041705" y="5820616"/>
            <a:ext cx="3076365" cy="331958"/>
          </a:xfrm>
          <a:prstGeom prst="rightArrow">
            <a:avLst>
              <a:gd name="adj1" fmla="val 32000"/>
              <a:gd name="adj2" fmla="val 244851"/>
            </a:avLst>
          </a:prstGeom>
          <a:solidFill>
            <a:schemeClr val="accent1"/>
          </a:solidFill>
          <a:ln w="12700">
            <a:miter lim="400000"/>
          </a:ln>
        </p:spPr>
        <p:txBody>
          <a:bodyPr lIns="0" tIns="0" rIns="0" bIns="0" anchor="ctr"/>
          <a:lstStyle/>
          <a:p>
            <a:pPr>
              <a:lnSpc>
                <a:spcPct val="70000"/>
              </a:lnSpc>
              <a:defRPr sz="3200">
                <a:solidFill>
                  <a:srgbClr val="FFFFFF"/>
                </a:solidFill>
              </a:defRPr>
            </a:pPr>
            <a:endParaRPr/>
          </a:p>
        </p:txBody>
      </p:sp>
      <p:sp>
        <p:nvSpPr>
          <p:cNvPr id="387" name="Credit Rating Model Training"/>
          <p:cNvSpPr txBox="1"/>
          <p:nvPr/>
        </p:nvSpPr>
        <p:spPr>
          <a:xfrm>
            <a:off x="14924459" y="3466081"/>
            <a:ext cx="3310855" cy="92202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solidFill>
              </a:defRPr>
            </a:lvl1pPr>
          </a:lstStyle>
          <a:p>
            <a:r>
              <a:t>Credit Rating Model Training</a:t>
            </a:r>
          </a:p>
        </p:txBody>
      </p:sp>
      <p:grpSp>
        <p:nvGrpSpPr>
          <p:cNvPr id="390" name="Group"/>
          <p:cNvGrpSpPr/>
          <p:nvPr/>
        </p:nvGrpSpPr>
        <p:grpSpPr>
          <a:xfrm>
            <a:off x="12755771" y="10333125"/>
            <a:ext cx="1780547" cy="1381884"/>
            <a:chOff x="0" y="0"/>
            <a:chExt cx="1780546" cy="1381882"/>
          </a:xfrm>
        </p:grpSpPr>
        <p:sp>
          <p:nvSpPr>
            <p:cNvPr id="388"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89"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391" name="Bob"/>
          <p:cNvSpPr txBox="1"/>
          <p:nvPr/>
        </p:nvSpPr>
        <p:spPr>
          <a:xfrm>
            <a:off x="10431577" y="10537435"/>
            <a:ext cx="1713891" cy="5842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alpha val="72958"/>
                  </a:srgbClr>
                </a:solidFill>
              </a:defRPr>
            </a:lvl1pPr>
          </a:lstStyle>
          <a:p>
            <a:r>
              <a:t>Bob</a:t>
            </a:r>
          </a:p>
        </p:txBody>
      </p:sp>
      <p:grpSp>
        <p:nvGrpSpPr>
          <p:cNvPr id="448" name="Group"/>
          <p:cNvGrpSpPr/>
          <p:nvPr/>
        </p:nvGrpSpPr>
        <p:grpSpPr>
          <a:xfrm>
            <a:off x="15081431" y="10341554"/>
            <a:ext cx="2808165" cy="1255364"/>
            <a:chOff x="0" y="0"/>
            <a:chExt cx="2808163" cy="1255363"/>
          </a:xfrm>
        </p:grpSpPr>
        <p:grpSp>
          <p:nvGrpSpPr>
            <p:cNvPr id="419" name="Group"/>
            <p:cNvGrpSpPr/>
            <p:nvPr/>
          </p:nvGrpSpPr>
          <p:grpSpPr>
            <a:xfrm>
              <a:off x="0" y="0"/>
              <a:ext cx="1519990" cy="1255364"/>
              <a:chOff x="0" y="0"/>
              <a:chExt cx="1519989" cy="1255363"/>
            </a:xfrm>
          </p:grpSpPr>
          <p:sp>
            <p:nvSpPr>
              <p:cNvPr id="392" name="Circle"/>
              <p:cNvSpPr/>
              <p:nvPr/>
            </p:nvSpPr>
            <p:spPr>
              <a:xfrm>
                <a:off x="0"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93" name="Circle"/>
              <p:cNvSpPr/>
              <p:nvPr/>
            </p:nvSpPr>
            <p:spPr>
              <a:xfrm>
                <a:off x="0"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94" name="Circle"/>
              <p:cNvSpPr/>
              <p:nvPr/>
            </p:nvSpPr>
            <p:spPr>
              <a:xfrm>
                <a:off x="0"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95" name="Circle"/>
              <p:cNvSpPr/>
              <p:nvPr/>
            </p:nvSpPr>
            <p:spPr>
              <a:xfrm>
                <a:off x="638976" y="0"/>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96" name="Circle"/>
              <p:cNvSpPr/>
              <p:nvPr/>
            </p:nvSpPr>
            <p:spPr>
              <a:xfrm>
                <a:off x="638976" y="506663"/>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97" name="Circle"/>
              <p:cNvSpPr/>
              <p:nvPr/>
            </p:nvSpPr>
            <p:spPr>
              <a:xfrm>
                <a:off x="638976" y="1013327"/>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398" name="Circle"/>
              <p:cNvSpPr/>
              <p:nvPr/>
            </p:nvSpPr>
            <p:spPr>
              <a:xfrm>
                <a:off x="1277953"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399" name="Connection Line"/>
              <p:cNvCxnSpPr>
                <a:stCxn id="395" idx="0"/>
                <a:endCxn id="392" idx="0"/>
              </p:cNvCxnSpPr>
              <p:nvPr/>
            </p:nvCxnSpPr>
            <p:spPr>
              <a:xfrm flipH="1">
                <a:off x="121018" y="121018"/>
                <a:ext cx="638978" cy="1"/>
              </a:xfrm>
              <a:prstGeom prst="straightConnector1">
                <a:avLst/>
              </a:prstGeom>
              <a:ln w="38100" cap="flat">
                <a:solidFill>
                  <a:srgbClr val="929292"/>
                </a:solidFill>
                <a:prstDash val="solid"/>
                <a:miter lim="400000"/>
              </a:ln>
              <a:effectLst/>
            </p:spPr>
          </p:cxnSp>
          <p:cxnSp>
            <p:nvCxnSpPr>
              <p:cNvPr id="400" name="Connection Line"/>
              <p:cNvCxnSpPr>
                <a:stCxn id="396" idx="0"/>
                <a:endCxn id="392" idx="0"/>
              </p:cNvCxnSpPr>
              <p:nvPr/>
            </p:nvCxnSpPr>
            <p:spPr>
              <a:xfrm flipH="1" flipV="1">
                <a:off x="121018" y="121018"/>
                <a:ext cx="638978" cy="506664"/>
              </a:xfrm>
              <a:prstGeom prst="straightConnector1">
                <a:avLst/>
              </a:prstGeom>
              <a:ln w="38100" cap="flat">
                <a:solidFill>
                  <a:srgbClr val="929292"/>
                </a:solidFill>
                <a:prstDash val="solid"/>
                <a:miter lim="400000"/>
              </a:ln>
              <a:effectLst/>
            </p:spPr>
          </p:cxnSp>
          <p:cxnSp>
            <p:nvCxnSpPr>
              <p:cNvPr id="401" name="Connection Line"/>
              <p:cNvCxnSpPr>
                <a:stCxn id="397" idx="0"/>
                <a:endCxn id="392" idx="0"/>
              </p:cNvCxnSpPr>
              <p:nvPr/>
            </p:nvCxnSpPr>
            <p:spPr>
              <a:xfrm flipH="1" flipV="1">
                <a:off x="121018" y="121018"/>
                <a:ext cx="638978" cy="1013328"/>
              </a:xfrm>
              <a:prstGeom prst="straightConnector1">
                <a:avLst/>
              </a:prstGeom>
              <a:ln w="38100" cap="flat">
                <a:solidFill>
                  <a:srgbClr val="929292"/>
                </a:solidFill>
                <a:prstDash val="solid"/>
                <a:miter lim="400000"/>
              </a:ln>
              <a:effectLst/>
            </p:spPr>
          </p:cxnSp>
          <p:cxnSp>
            <p:nvCxnSpPr>
              <p:cNvPr id="402" name="Connection Line"/>
              <p:cNvCxnSpPr>
                <a:stCxn id="393" idx="0"/>
                <a:endCxn id="395" idx="0"/>
              </p:cNvCxnSpPr>
              <p:nvPr/>
            </p:nvCxnSpPr>
            <p:spPr>
              <a:xfrm flipV="1">
                <a:off x="121018" y="121018"/>
                <a:ext cx="638978" cy="506664"/>
              </a:xfrm>
              <a:prstGeom prst="straightConnector1">
                <a:avLst/>
              </a:prstGeom>
              <a:ln w="38100" cap="flat">
                <a:solidFill>
                  <a:srgbClr val="929292"/>
                </a:solidFill>
                <a:prstDash val="solid"/>
                <a:miter lim="400000"/>
              </a:ln>
              <a:effectLst/>
            </p:spPr>
          </p:cxnSp>
          <p:cxnSp>
            <p:nvCxnSpPr>
              <p:cNvPr id="403" name="Connection Line"/>
              <p:cNvCxnSpPr>
                <a:stCxn id="393" idx="0"/>
                <a:endCxn id="396" idx="0"/>
              </p:cNvCxnSpPr>
              <p:nvPr/>
            </p:nvCxnSpPr>
            <p:spPr>
              <a:xfrm>
                <a:off x="121018" y="627681"/>
                <a:ext cx="638978" cy="1"/>
              </a:xfrm>
              <a:prstGeom prst="straightConnector1">
                <a:avLst/>
              </a:prstGeom>
              <a:ln w="38100" cap="flat">
                <a:solidFill>
                  <a:srgbClr val="929292"/>
                </a:solidFill>
                <a:prstDash val="solid"/>
                <a:miter lim="400000"/>
              </a:ln>
              <a:effectLst/>
            </p:spPr>
          </p:cxnSp>
          <p:cxnSp>
            <p:nvCxnSpPr>
              <p:cNvPr id="404" name="Connection Line"/>
              <p:cNvCxnSpPr>
                <a:stCxn id="393" idx="0"/>
                <a:endCxn id="397" idx="0"/>
              </p:cNvCxnSpPr>
              <p:nvPr/>
            </p:nvCxnSpPr>
            <p:spPr>
              <a:xfrm>
                <a:off x="121018" y="627681"/>
                <a:ext cx="638978" cy="506665"/>
              </a:xfrm>
              <a:prstGeom prst="straightConnector1">
                <a:avLst/>
              </a:prstGeom>
              <a:ln w="38100" cap="flat">
                <a:solidFill>
                  <a:srgbClr val="929292"/>
                </a:solidFill>
                <a:prstDash val="solid"/>
                <a:miter lim="400000"/>
              </a:ln>
              <a:effectLst/>
            </p:spPr>
          </p:cxnSp>
          <p:cxnSp>
            <p:nvCxnSpPr>
              <p:cNvPr id="405" name="Connection Line"/>
              <p:cNvCxnSpPr>
                <a:stCxn id="394" idx="0"/>
                <a:endCxn id="395" idx="0"/>
              </p:cNvCxnSpPr>
              <p:nvPr/>
            </p:nvCxnSpPr>
            <p:spPr>
              <a:xfrm flipV="1">
                <a:off x="121018" y="121018"/>
                <a:ext cx="638978" cy="1013328"/>
              </a:xfrm>
              <a:prstGeom prst="straightConnector1">
                <a:avLst/>
              </a:prstGeom>
              <a:ln w="38100" cap="flat">
                <a:solidFill>
                  <a:srgbClr val="929292"/>
                </a:solidFill>
                <a:prstDash val="solid"/>
                <a:miter lim="400000"/>
              </a:ln>
              <a:effectLst/>
            </p:spPr>
          </p:cxnSp>
          <p:cxnSp>
            <p:nvCxnSpPr>
              <p:cNvPr id="406" name="Connection Line"/>
              <p:cNvCxnSpPr>
                <a:stCxn id="394" idx="0"/>
                <a:endCxn id="396" idx="0"/>
              </p:cNvCxnSpPr>
              <p:nvPr/>
            </p:nvCxnSpPr>
            <p:spPr>
              <a:xfrm flipV="1">
                <a:off x="121018" y="627681"/>
                <a:ext cx="638978" cy="506665"/>
              </a:xfrm>
              <a:prstGeom prst="straightConnector1">
                <a:avLst/>
              </a:prstGeom>
              <a:ln w="38100" cap="flat">
                <a:solidFill>
                  <a:srgbClr val="929292"/>
                </a:solidFill>
                <a:prstDash val="solid"/>
                <a:miter lim="400000"/>
              </a:ln>
              <a:effectLst/>
            </p:spPr>
          </p:cxnSp>
          <p:cxnSp>
            <p:nvCxnSpPr>
              <p:cNvPr id="407" name="Connection Line"/>
              <p:cNvCxnSpPr>
                <a:stCxn id="397" idx="0"/>
                <a:endCxn id="394" idx="0"/>
              </p:cNvCxnSpPr>
              <p:nvPr/>
            </p:nvCxnSpPr>
            <p:spPr>
              <a:xfrm flipH="1">
                <a:off x="121018" y="1134345"/>
                <a:ext cx="638978" cy="1"/>
              </a:xfrm>
              <a:prstGeom prst="straightConnector1">
                <a:avLst/>
              </a:prstGeom>
              <a:ln w="38100" cap="flat">
                <a:solidFill>
                  <a:srgbClr val="929292"/>
                </a:solidFill>
                <a:prstDash val="solid"/>
                <a:miter lim="400000"/>
              </a:ln>
              <a:effectLst/>
            </p:spPr>
          </p:cxnSp>
          <p:sp>
            <p:nvSpPr>
              <p:cNvPr id="408" name="Circle"/>
              <p:cNvSpPr/>
              <p:nvPr/>
            </p:nvSpPr>
            <p:spPr>
              <a:xfrm>
                <a:off x="1277953"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09" name="Circle"/>
              <p:cNvSpPr/>
              <p:nvPr/>
            </p:nvSpPr>
            <p:spPr>
              <a:xfrm>
                <a:off x="1277953"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410" name="Connection Line"/>
              <p:cNvCxnSpPr>
                <a:stCxn id="397" idx="0"/>
                <a:endCxn id="409" idx="0"/>
              </p:cNvCxnSpPr>
              <p:nvPr/>
            </p:nvCxnSpPr>
            <p:spPr>
              <a:xfrm>
                <a:off x="759995" y="1134345"/>
                <a:ext cx="638977" cy="1"/>
              </a:xfrm>
              <a:prstGeom prst="straightConnector1">
                <a:avLst/>
              </a:prstGeom>
              <a:ln w="38100" cap="flat">
                <a:solidFill>
                  <a:srgbClr val="929292"/>
                </a:solidFill>
                <a:prstDash val="solid"/>
                <a:miter lim="400000"/>
              </a:ln>
              <a:effectLst/>
            </p:spPr>
          </p:cxnSp>
          <p:cxnSp>
            <p:nvCxnSpPr>
              <p:cNvPr id="411" name="Connection Line"/>
              <p:cNvCxnSpPr>
                <a:stCxn id="397" idx="0"/>
                <a:endCxn id="408" idx="0"/>
              </p:cNvCxnSpPr>
              <p:nvPr/>
            </p:nvCxnSpPr>
            <p:spPr>
              <a:xfrm flipV="1">
                <a:off x="759995" y="627681"/>
                <a:ext cx="638977" cy="506665"/>
              </a:xfrm>
              <a:prstGeom prst="straightConnector1">
                <a:avLst/>
              </a:prstGeom>
              <a:ln w="38100" cap="flat">
                <a:solidFill>
                  <a:srgbClr val="929292"/>
                </a:solidFill>
                <a:prstDash val="solid"/>
                <a:miter lim="400000"/>
              </a:ln>
              <a:effectLst/>
            </p:spPr>
          </p:cxnSp>
          <p:cxnSp>
            <p:nvCxnSpPr>
              <p:cNvPr id="412" name="Connection Line"/>
              <p:cNvCxnSpPr>
                <a:stCxn id="397" idx="0"/>
                <a:endCxn id="398" idx="0"/>
              </p:cNvCxnSpPr>
              <p:nvPr/>
            </p:nvCxnSpPr>
            <p:spPr>
              <a:xfrm flipV="1">
                <a:off x="759995" y="121018"/>
                <a:ext cx="638977" cy="1013328"/>
              </a:xfrm>
              <a:prstGeom prst="straightConnector1">
                <a:avLst/>
              </a:prstGeom>
              <a:ln w="38100" cap="flat">
                <a:solidFill>
                  <a:srgbClr val="929292"/>
                </a:solidFill>
                <a:prstDash val="solid"/>
                <a:miter lim="400000"/>
              </a:ln>
              <a:effectLst/>
            </p:spPr>
          </p:cxnSp>
          <p:cxnSp>
            <p:nvCxnSpPr>
              <p:cNvPr id="413" name="Connection Line"/>
              <p:cNvCxnSpPr>
                <a:stCxn id="396" idx="0"/>
                <a:endCxn id="408" idx="0"/>
              </p:cNvCxnSpPr>
              <p:nvPr/>
            </p:nvCxnSpPr>
            <p:spPr>
              <a:xfrm>
                <a:off x="759995" y="627681"/>
                <a:ext cx="638977" cy="1"/>
              </a:xfrm>
              <a:prstGeom prst="straightConnector1">
                <a:avLst/>
              </a:prstGeom>
              <a:ln w="38100" cap="flat">
                <a:solidFill>
                  <a:srgbClr val="929292"/>
                </a:solidFill>
                <a:prstDash val="solid"/>
                <a:miter lim="400000"/>
              </a:ln>
              <a:effectLst/>
            </p:spPr>
          </p:cxnSp>
          <p:cxnSp>
            <p:nvCxnSpPr>
              <p:cNvPr id="414" name="Connection Line"/>
              <p:cNvCxnSpPr>
                <a:stCxn id="409" idx="0"/>
                <a:endCxn id="396" idx="0"/>
              </p:cNvCxnSpPr>
              <p:nvPr/>
            </p:nvCxnSpPr>
            <p:spPr>
              <a:xfrm flipH="1" flipV="1">
                <a:off x="759995" y="627681"/>
                <a:ext cx="638977" cy="506665"/>
              </a:xfrm>
              <a:prstGeom prst="straightConnector1">
                <a:avLst/>
              </a:prstGeom>
              <a:ln w="38100" cap="flat">
                <a:solidFill>
                  <a:srgbClr val="929292"/>
                </a:solidFill>
                <a:prstDash val="solid"/>
                <a:miter lim="400000"/>
              </a:ln>
              <a:effectLst/>
            </p:spPr>
          </p:cxnSp>
          <p:cxnSp>
            <p:nvCxnSpPr>
              <p:cNvPr id="415" name="Connection Line"/>
              <p:cNvCxnSpPr>
                <a:stCxn id="396" idx="0"/>
                <a:endCxn id="398" idx="0"/>
              </p:cNvCxnSpPr>
              <p:nvPr/>
            </p:nvCxnSpPr>
            <p:spPr>
              <a:xfrm flipV="1">
                <a:off x="759995" y="121018"/>
                <a:ext cx="638977" cy="506664"/>
              </a:xfrm>
              <a:prstGeom prst="straightConnector1">
                <a:avLst/>
              </a:prstGeom>
              <a:ln w="38100" cap="flat">
                <a:solidFill>
                  <a:srgbClr val="929292"/>
                </a:solidFill>
                <a:prstDash val="solid"/>
                <a:miter lim="400000"/>
              </a:ln>
              <a:effectLst/>
            </p:spPr>
          </p:cxnSp>
          <p:cxnSp>
            <p:nvCxnSpPr>
              <p:cNvPr id="416" name="Connection Line"/>
              <p:cNvCxnSpPr>
                <a:stCxn id="409" idx="0"/>
                <a:endCxn id="395" idx="0"/>
              </p:cNvCxnSpPr>
              <p:nvPr/>
            </p:nvCxnSpPr>
            <p:spPr>
              <a:xfrm flipH="1" flipV="1">
                <a:off x="759995" y="121018"/>
                <a:ext cx="638977" cy="1013328"/>
              </a:xfrm>
              <a:prstGeom prst="straightConnector1">
                <a:avLst/>
              </a:prstGeom>
              <a:ln w="38100" cap="flat">
                <a:solidFill>
                  <a:srgbClr val="929292"/>
                </a:solidFill>
                <a:prstDash val="solid"/>
                <a:miter lim="400000"/>
              </a:ln>
              <a:effectLst/>
            </p:spPr>
          </p:cxnSp>
          <p:cxnSp>
            <p:nvCxnSpPr>
              <p:cNvPr id="417" name="Connection Line"/>
              <p:cNvCxnSpPr>
                <a:stCxn id="395" idx="0"/>
                <a:endCxn id="408" idx="0"/>
              </p:cNvCxnSpPr>
              <p:nvPr/>
            </p:nvCxnSpPr>
            <p:spPr>
              <a:xfrm>
                <a:off x="759995" y="121018"/>
                <a:ext cx="638977" cy="506664"/>
              </a:xfrm>
              <a:prstGeom prst="straightConnector1">
                <a:avLst/>
              </a:prstGeom>
              <a:ln w="38100" cap="flat">
                <a:solidFill>
                  <a:srgbClr val="929292"/>
                </a:solidFill>
                <a:prstDash val="solid"/>
                <a:miter lim="400000"/>
              </a:ln>
              <a:effectLst/>
            </p:spPr>
          </p:cxnSp>
          <p:cxnSp>
            <p:nvCxnSpPr>
              <p:cNvPr id="418" name="Connection Line"/>
              <p:cNvCxnSpPr>
                <a:stCxn id="395" idx="0"/>
                <a:endCxn id="398" idx="0"/>
              </p:cNvCxnSpPr>
              <p:nvPr/>
            </p:nvCxnSpPr>
            <p:spPr>
              <a:xfrm>
                <a:off x="759995" y="121018"/>
                <a:ext cx="638977" cy="1"/>
              </a:xfrm>
              <a:prstGeom prst="straightConnector1">
                <a:avLst/>
              </a:prstGeom>
              <a:ln w="38100" cap="flat">
                <a:solidFill>
                  <a:srgbClr val="929292"/>
                </a:solidFill>
                <a:prstDash val="solid"/>
                <a:miter lim="400000"/>
              </a:ln>
              <a:effectLst/>
            </p:spPr>
          </p:cxnSp>
        </p:grpSp>
        <p:grpSp>
          <p:nvGrpSpPr>
            <p:cNvPr id="447" name="Group"/>
            <p:cNvGrpSpPr/>
            <p:nvPr/>
          </p:nvGrpSpPr>
          <p:grpSpPr>
            <a:xfrm>
              <a:off x="1288173" y="0"/>
              <a:ext cx="1519991" cy="1255364"/>
              <a:chOff x="0" y="0"/>
              <a:chExt cx="1519989" cy="1255363"/>
            </a:xfrm>
          </p:grpSpPr>
          <p:sp>
            <p:nvSpPr>
              <p:cNvPr id="420" name="Circle"/>
              <p:cNvSpPr/>
              <p:nvPr/>
            </p:nvSpPr>
            <p:spPr>
              <a:xfrm>
                <a:off x="0"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21" name="Circle"/>
              <p:cNvSpPr/>
              <p:nvPr/>
            </p:nvSpPr>
            <p:spPr>
              <a:xfrm>
                <a:off x="0"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22" name="Circle"/>
              <p:cNvSpPr/>
              <p:nvPr/>
            </p:nvSpPr>
            <p:spPr>
              <a:xfrm>
                <a:off x="0"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23" name="Circle"/>
              <p:cNvSpPr/>
              <p:nvPr/>
            </p:nvSpPr>
            <p:spPr>
              <a:xfrm>
                <a:off x="638976" y="0"/>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24" name="Circle"/>
              <p:cNvSpPr/>
              <p:nvPr/>
            </p:nvSpPr>
            <p:spPr>
              <a:xfrm>
                <a:off x="638976" y="506663"/>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25" name="Circle"/>
              <p:cNvSpPr/>
              <p:nvPr/>
            </p:nvSpPr>
            <p:spPr>
              <a:xfrm>
                <a:off x="638976" y="1013327"/>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26" name="Circle"/>
              <p:cNvSpPr/>
              <p:nvPr/>
            </p:nvSpPr>
            <p:spPr>
              <a:xfrm>
                <a:off x="1277953"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427" name="Connection Line"/>
              <p:cNvCxnSpPr>
                <a:stCxn id="423" idx="0"/>
                <a:endCxn id="420" idx="0"/>
              </p:cNvCxnSpPr>
              <p:nvPr/>
            </p:nvCxnSpPr>
            <p:spPr>
              <a:xfrm flipH="1">
                <a:off x="121018" y="121018"/>
                <a:ext cx="638978" cy="1"/>
              </a:xfrm>
              <a:prstGeom prst="straightConnector1">
                <a:avLst/>
              </a:prstGeom>
              <a:ln w="38100" cap="flat">
                <a:solidFill>
                  <a:srgbClr val="929292"/>
                </a:solidFill>
                <a:prstDash val="solid"/>
                <a:miter lim="400000"/>
              </a:ln>
              <a:effectLst/>
            </p:spPr>
          </p:cxnSp>
          <p:cxnSp>
            <p:nvCxnSpPr>
              <p:cNvPr id="428" name="Connection Line"/>
              <p:cNvCxnSpPr>
                <a:stCxn id="424" idx="0"/>
                <a:endCxn id="420" idx="0"/>
              </p:cNvCxnSpPr>
              <p:nvPr/>
            </p:nvCxnSpPr>
            <p:spPr>
              <a:xfrm flipH="1" flipV="1">
                <a:off x="121018" y="121018"/>
                <a:ext cx="638978" cy="506664"/>
              </a:xfrm>
              <a:prstGeom prst="straightConnector1">
                <a:avLst/>
              </a:prstGeom>
              <a:ln w="38100" cap="flat">
                <a:solidFill>
                  <a:srgbClr val="929292"/>
                </a:solidFill>
                <a:prstDash val="solid"/>
                <a:miter lim="400000"/>
              </a:ln>
              <a:effectLst/>
            </p:spPr>
          </p:cxnSp>
          <p:cxnSp>
            <p:nvCxnSpPr>
              <p:cNvPr id="429" name="Connection Line"/>
              <p:cNvCxnSpPr>
                <a:stCxn id="425" idx="0"/>
                <a:endCxn id="420" idx="0"/>
              </p:cNvCxnSpPr>
              <p:nvPr/>
            </p:nvCxnSpPr>
            <p:spPr>
              <a:xfrm flipH="1" flipV="1">
                <a:off x="121018" y="121018"/>
                <a:ext cx="638978" cy="1013328"/>
              </a:xfrm>
              <a:prstGeom prst="straightConnector1">
                <a:avLst/>
              </a:prstGeom>
              <a:ln w="38100" cap="flat">
                <a:solidFill>
                  <a:srgbClr val="929292"/>
                </a:solidFill>
                <a:prstDash val="solid"/>
                <a:miter lim="400000"/>
              </a:ln>
              <a:effectLst/>
            </p:spPr>
          </p:cxnSp>
          <p:cxnSp>
            <p:nvCxnSpPr>
              <p:cNvPr id="430" name="Connection Line"/>
              <p:cNvCxnSpPr>
                <a:stCxn id="421" idx="0"/>
                <a:endCxn id="423" idx="0"/>
              </p:cNvCxnSpPr>
              <p:nvPr/>
            </p:nvCxnSpPr>
            <p:spPr>
              <a:xfrm flipV="1">
                <a:off x="121018" y="121018"/>
                <a:ext cx="638978" cy="506664"/>
              </a:xfrm>
              <a:prstGeom prst="straightConnector1">
                <a:avLst/>
              </a:prstGeom>
              <a:ln w="38100" cap="flat">
                <a:solidFill>
                  <a:srgbClr val="929292"/>
                </a:solidFill>
                <a:prstDash val="solid"/>
                <a:miter lim="400000"/>
              </a:ln>
              <a:effectLst/>
            </p:spPr>
          </p:cxnSp>
          <p:cxnSp>
            <p:nvCxnSpPr>
              <p:cNvPr id="431" name="Connection Line"/>
              <p:cNvCxnSpPr>
                <a:stCxn id="421" idx="0"/>
                <a:endCxn id="424" idx="0"/>
              </p:cNvCxnSpPr>
              <p:nvPr/>
            </p:nvCxnSpPr>
            <p:spPr>
              <a:xfrm>
                <a:off x="121018" y="627681"/>
                <a:ext cx="638978" cy="1"/>
              </a:xfrm>
              <a:prstGeom prst="straightConnector1">
                <a:avLst/>
              </a:prstGeom>
              <a:ln w="38100" cap="flat">
                <a:solidFill>
                  <a:srgbClr val="929292"/>
                </a:solidFill>
                <a:prstDash val="solid"/>
                <a:miter lim="400000"/>
              </a:ln>
              <a:effectLst/>
            </p:spPr>
          </p:cxnSp>
          <p:cxnSp>
            <p:nvCxnSpPr>
              <p:cNvPr id="432" name="Connection Line"/>
              <p:cNvCxnSpPr>
                <a:stCxn id="421" idx="0"/>
                <a:endCxn id="425" idx="0"/>
              </p:cNvCxnSpPr>
              <p:nvPr/>
            </p:nvCxnSpPr>
            <p:spPr>
              <a:xfrm>
                <a:off x="121018" y="627681"/>
                <a:ext cx="638978" cy="506665"/>
              </a:xfrm>
              <a:prstGeom prst="straightConnector1">
                <a:avLst/>
              </a:prstGeom>
              <a:ln w="38100" cap="flat">
                <a:solidFill>
                  <a:srgbClr val="929292"/>
                </a:solidFill>
                <a:prstDash val="solid"/>
                <a:miter lim="400000"/>
              </a:ln>
              <a:effectLst/>
            </p:spPr>
          </p:cxnSp>
          <p:cxnSp>
            <p:nvCxnSpPr>
              <p:cNvPr id="433" name="Connection Line"/>
              <p:cNvCxnSpPr>
                <a:stCxn id="422" idx="0"/>
                <a:endCxn id="423" idx="0"/>
              </p:cNvCxnSpPr>
              <p:nvPr/>
            </p:nvCxnSpPr>
            <p:spPr>
              <a:xfrm flipV="1">
                <a:off x="121018" y="121018"/>
                <a:ext cx="638978" cy="1013328"/>
              </a:xfrm>
              <a:prstGeom prst="straightConnector1">
                <a:avLst/>
              </a:prstGeom>
              <a:ln w="38100" cap="flat">
                <a:solidFill>
                  <a:srgbClr val="929292"/>
                </a:solidFill>
                <a:prstDash val="solid"/>
                <a:miter lim="400000"/>
              </a:ln>
              <a:effectLst/>
            </p:spPr>
          </p:cxnSp>
          <p:cxnSp>
            <p:nvCxnSpPr>
              <p:cNvPr id="434" name="Connection Line"/>
              <p:cNvCxnSpPr>
                <a:stCxn id="422" idx="0"/>
                <a:endCxn id="424" idx="0"/>
              </p:cNvCxnSpPr>
              <p:nvPr/>
            </p:nvCxnSpPr>
            <p:spPr>
              <a:xfrm flipV="1">
                <a:off x="121018" y="627681"/>
                <a:ext cx="638978" cy="506665"/>
              </a:xfrm>
              <a:prstGeom prst="straightConnector1">
                <a:avLst/>
              </a:prstGeom>
              <a:ln w="38100" cap="flat">
                <a:solidFill>
                  <a:srgbClr val="929292"/>
                </a:solidFill>
                <a:prstDash val="solid"/>
                <a:miter lim="400000"/>
              </a:ln>
              <a:effectLst/>
            </p:spPr>
          </p:cxnSp>
          <p:cxnSp>
            <p:nvCxnSpPr>
              <p:cNvPr id="435" name="Connection Line"/>
              <p:cNvCxnSpPr>
                <a:stCxn id="425" idx="0"/>
                <a:endCxn id="422" idx="0"/>
              </p:cNvCxnSpPr>
              <p:nvPr/>
            </p:nvCxnSpPr>
            <p:spPr>
              <a:xfrm flipH="1">
                <a:off x="121018" y="1134345"/>
                <a:ext cx="638978" cy="1"/>
              </a:xfrm>
              <a:prstGeom prst="straightConnector1">
                <a:avLst/>
              </a:prstGeom>
              <a:ln w="38100" cap="flat">
                <a:solidFill>
                  <a:srgbClr val="929292"/>
                </a:solidFill>
                <a:prstDash val="solid"/>
                <a:miter lim="400000"/>
              </a:ln>
              <a:effectLst/>
            </p:spPr>
          </p:cxnSp>
          <p:sp>
            <p:nvSpPr>
              <p:cNvPr id="436" name="Circle"/>
              <p:cNvSpPr/>
              <p:nvPr/>
            </p:nvSpPr>
            <p:spPr>
              <a:xfrm>
                <a:off x="1277953"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37" name="Circle"/>
              <p:cNvSpPr/>
              <p:nvPr/>
            </p:nvSpPr>
            <p:spPr>
              <a:xfrm>
                <a:off x="1277953"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438" name="Connection Line"/>
              <p:cNvCxnSpPr>
                <a:stCxn id="425" idx="0"/>
                <a:endCxn id="437" idx="0"/>
              </p:cNvCxnSpPr>
              <p:nvPr/>
            </p:nvCxnSpPr>
            <p:spPr>
              <a:xfrm>
                <a:off x="759995" y="1134345"/>
                <a:ext cx="638977" cy="1"/>
              </a:xfrm>
              <a:prstGeom prst="straightConnector1">
                <a:avLst/>
              </a:prstGeom>
              <a:ln w="38100" cap="flat">
                <a:solidFill>
                  <a:srgbClr val="929292"/>
                </a:solidFill>
                <a:prstDash val="solid"/>
                <a:miter lim="400000"/>
              </a:ln>
              <a:effectLst/>
            </p:spPr>
          </p:cxnSp>
          <p:cxnSp>
            <p:nvCxnSpPr>
              <p:cNvPr id="439" name="Connection Line"/>
              <p:cNvCxnSpPr>
                <a:stCxn id="425" idx="0"/>
                <a:endCxn id="436" idx="0"/>
              </p:cNvCxnSpPr>
              <p:nvPr/>
            </p:nvCxnSpPr>
            <p:spPr>
              <a:xfrm flipV="1">
                <a:off x="759995" y="627681"/>
                <a:ext cx="638977" cy="506665"/>
              </a:xfrm>
              <a:prstGeom prst="straightConnector1">
                <a:avLst/>
              </a:prstGeom>
              <a:ln w="38100" cap="flat">
                <a:solidFill>
                  <a:srgbClr val="929292"/>
                </a:solidFill>
                <a:prstDash val="solid"/>
                <a:miter lim="400000"/>
              </a:ln>
              <a:effectLst/>
            </p:spPr>
          </p:cxnSp>
          <p:cxnSp>
            <p:nvCxnSpPr>
              <p:cNvPr id="440" name="Connection Line"/>
              <p:cNvCxnSpPr>
                <a:stCxn id="425" idx="0"/>
                <a:endCxn id="426" idx="0"/>
              </p:cNvCxnSpPr>
              <p:nvPr/>
            </p:nvCxnSpPr>
            <p:spPr>
              <a:xfrm flipV="1">
                <a:off x="759995" y="121018"/>
                <a:ext cx="638977" cy="1013328"/>
              </a:xfrm>
              <a:prstGeom prst="straightConnector1">
                <a:avLst/>
              </a:prstGeom>
              <a:ln w="38100" cap="flat">
                <a:solidFill>
                  <a:srgbClr val="929292"/>
                </a:solidFill>
                <a:prstDash val="solid"/>
                <a:miter lim="400000"/>
              </a:ln>
              <a:effectLst/>
            </p:spPr>
          </p:cxnSp>
          <p:cxnSp>
            <p:nvCxnSpPr>
              <p:cNvPr id="441" name="Connection Line"/>
              <p:cNvCxnSpPr>
                <a:stCxn id="424" idx="0"/>
                <a:endCxn id="436" idx="0"/>
              </p:cNvCxnSpPr>
              <p:nvPr/>
            </p:nvCxnSpPr>
            <p:spPr>
              <a:xfrm>
                <a:off x="759995" y="627681"/>
                <a:ext cx="638977" cy="1"/>
              </a:xfrm>
              <a:prstGeom prst="straightConnector1">
                <a:avLst/>
              </a:prstGeom>
              <a:ln w="38100" cap="flat">
                <a:solidFill>
                  <a:srgbClr val="929292"/>
                </a:solidFill>
                <a:prstDash val="solid"/>
                <a:miter lim="400000"/>
              </a:ln>
              <a:effectLst/>
            </p:spPr>
          </p:cxnSp>
          <p:cxnSp>
            <p:nvCxnSpPr>
              <p:cNvPr id="442" name="Connection Line"/>
              <p:cNvCxnSpPr>
                <a:stCxn id="437" idx="0"/>
                <a:endCxn id="424" idx="0"/>
              </p:cNvCxnSpPr>
              <p:nvPr/>
            </p:nvCxnSpPr>
            <p:spPr>
              <a:xfrm flipH="1" flipV="1">
                <a:off x="759995" y="627681"/>
                <a:ext cx="638977" cy="506665"/>
              </a:xfrm>
              <a:prstGeom prst="straightConnector1">
                <a:avLst/>
              </a:prstGeom>
              <a:ln w="38100" cap="flat">
                <a:solidFill>
                  <a:srgbClr val="929292"/>
                </a:solidFill>
                <a:prstDash val="solid"/>
                <a:miter lim="400000"/>
              </a:ln>
              <a:effectLst/>
            </p:spPr>
          </p:cxnSp>
          <p:cxnSp>
            <p:nvCxnSpPr>
              <p:cNvPr id="443" name="Connection Line"/>
              <p:cNvCxnSpPr>
                <a:stCxn id="424" idx="0"/>
                <a:endCxn id="426" idx="0"/>
              </p:cNvCxnSpPr>
              <p:nvPr/>
            </p:nvCxnSpPr>
            <p:spPr>
              <a:xfrm flipV="1">
                <a:off x="759995" y="121018"/>
                <a:ext cx="638977" cy="506664"/>
              </a:xfrm>
              <a:prstGeom prst="straightConnector1">
                <a:avLst/>
              </a:prstGeom>
              <a:ln w="38100" cap="flat">
                <a:solidFill>
                  <a:srgbClr val="929292"/>
                </a:solidFill>
                <a:prstDash val="solid"/>
                <a:miter lim="400000"/>
              </a:ln>
              <a:effectLst/>
            </p:spPr>
          </p:cxnSp>
          <p:cxnSp>
            <p:nvCxnSpPr>
              <p:cNvPr id="444" name="Connection Line"/>
              <p:cNvCxnSpPr>
                <a:stCxn id="437" idx="0"/>
                <a:endCxn id="423" idx="0"/>
              </p:cNvCxnSpPr>
              <p:nvPr/>
            </p:nvCxnSpPr>
            <p:spPr>
              <a:xfrm flipH="1" flipV="1">
                <a:off x="759995" y="121018"/>
                <a:ext cx="638977" cy="1013328"/>
              </a:xfrm>
              <a:prstGeom prst="straightConnector1">
                <a:avLst/>
              </a:prstGeom>
              <a:ln w="38100" cap="flat">
                <a:solidFill>
                  <a:srgbClr val="929292"/>
                </a:solidFill>
                <a:prstDash val="solid"/>
                <a:miter lim="400000"/>
              </a:ln>
              <a:effectLst/>
            </p:spPr>
          </p:cxnSp>
          <p:cxnSp>
            <p:nvCxnSpPr>
              <p:cNvPr id="445" name="Connection Line"/>
              <p:cNvCxnSpPr>
                <a:stCxn id="423" idx="0"/>
                <a:endCxn id="436" idx="0"/>
              </p:cNvCxnSpPr>
              <p:nvPr/>
            </p:nvCxnSpPr>
            <p:spPr>
              <a:xfrm>
                <a:off x="759995" y="121018"/>
                <a:ext cx="638977" cy="506664"/>
              </a:xfrm>
              <a:prstGeom prst="straightConnector1">
                <a:avLst/>
              </a:prstGeom>
              <a:ln w="38100" cap="flat">
                <a:solidFill>
                  <a:srgbClr val="929292"/>
                </a:solidFill>
                <a:prstDash val="solid"/>
                <a:miter lim="400000"/>
              </a:ln>
              <a:effectLst/>
            </p:spPr>
          </p:cxnSp>
          <p:cxnSp>
            <p:nvCxnSpPr>
              <p:cNvPr id="446" name="Connection Line"/>
              <p:cNvCxnSpPr>
                <a:stCxn id="423" idx="0"/>
                <a:endCxn id="426" idx="0"/>
              </p:cNvCxnSpPr>
              <p:nvPr/>
            </p:nvCxnSpPr>
            <p:spPr>
              <a:xfrm>
                <a:off x="759995" y="121018"/>
                <a:ext cx="638977" cy="1"/>
              </a:xfrm>
              <a:prstGeom prst="straightConnector1">
                <a:avLst/>
              </a:prstGeom>
              <a:ln w="38100" cap="flat">
                <a:solidFill>
                  <a:srgbClr val="929292"/>
                </a:solidFill>
                <a:prstDash val="solid"/>
                <a:miter lim="400000"/>
              </a:ln>
              <a:effectLst/>
            </p:spPr>
          </p:cxnSp>
        </p:grpSp>
      </p:grpSp>
      <p:sp>
        <p:nvSpPr>
          <p:cNvPr id="449" name="Shape"/>
          <p:cNvSpPr/>
          <p:nvPr/>
        </p:nvSpPr>
        <p:spPr>
          <a:xfrm>
            <a:off x="18528613" y="10269987"/>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a:gsLst>
              <a:gs pos="0">
                <a:srgbClr val="929292"/>
              </a:gs>
              <a:gs pos="100000">
                <a:srgbClr val="E291DD"/>
              </a:gs>
            </a:gsLst>
            <a:path>
              <a:fillToRect l="51160" t="100133" r="48839" b="-133"/>
            </a:path>
          </a:gradFill>
          <a:ln w="12700">
            <a:miter lim="400000"/>
          </a:ln>
        </p:spPr>
        <p:txBody>
          <a:bodyPr lIns="0" tIns="0" rIns="0" bIns="0" anchor="ctr"/>
          <a:lstStyle/>
          <a:p>
            <a:pPr>
              <a:lnSpc>
                <a:spcPct val="70000"/>
              </a:lnSpc>
              <a:defRPr sz="3200">
                <a:solidFill>
                  <a:srgbClr val="FFFFFF"/>
                </a:solidFill>
              </a:defRPr>
            </a:pPr>
            <a:endParaRPr/>
          </a:p>
        </p:txBody>
      </p:sp>
      <p:sp>
        <p:nvSpPr>
          <p:cNvPr id="450" name="Shape"/>
          <p:cNvSpPr/>
          <p:nvPr/>
        </p:nvSpPr>
        <p:spPr>
          <a:xfrm>
            <a:off x="18528613" y="10102301"/>
            <a:ext cx="1780547" cy="333416"/>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a:gsLst>
              <a:gs pos="0">
                <a:srgbClr val="6D6D6D"/>
              </a:gs>
              <a:gs pos="91191">
                <a:srgbClr val="767676"/>
              </a:gs>
              <a:gs pos="100000">
                <a:srgbClr val="808080"/>
              </a:gs>
            </a:gsLst>
            <a:path>
              <a:fillToRect l="52434" t="-311078" r="47565" b="411078"/>
            </a:path>
          </a:gradFill>
          <a:ln w="12700">
            <a:miter lim="400000"/>
          </a:ln>
        </p:spPr>
        <p:txBody>
          <a:bodyPr lIns="0" tIns="0" rIns="0" bIns="0" anchor="ctr"/>
          <a:lstStyle/>
          <a:p>
            <a:pPr>
              <a:lnSpc>
                <a:spcPct val="70000"/>
              </a:lnSpc>
              <a:defRPr sz="3200">
                <a:solidFill>
                  <a:srgbClr val="FFFFFF"/>
                </a:solidFill>
              </a:defRPr>
            </a:pPr>
            <a:endParaRPr/>
          </a:p>
        </p:txBody>
      </p:sp>
      <p:sp>
        <p:nvSpPr>
          <p:cNvPr id="451" name="Predict on New Person Who Isn’t Willing or Able to Reveal Credit History"/>
          <p:cNvSpPr txBox="1"/>
          <p:nvPr/>
        </p:nvSpPr>
        <p:spPr>
          <a:xfrm>
            <a:off x="14830085" y="8124365"/>
            <a:ext cx="3310855" cy="193548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solidFill>
              </a:defRPr>
            </a:lvl1pPr>
          </a:lstStyle>
          <a:p>
            <a:r>
              <a:t>Predict on New Person Who Isn’t Willing or Able to Reveal Credit History</a:t>
            </a:r>
          </a:p>
        </p:txBody>
      </p:sp>
      <p:sp>
        <p:nvSpPr>
          <p:cNvPr id="452" name="??????"/>
          <p:cNvSpPr txBox="1"/>
          <p:nvPr/>
        </p:nvSpPr>
        <p:spPr>
          <a:xfrm>
            <a:off x="17777240" y="10651735"/>
            <a:ext cx="3310855" cy="5842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70000"/>
              </a:lnSpc>
              <a:defRPr sz="3200">
                <a:solidFill>
                  <a:srgbClr val="FFFFFF"/>
                </a:solidFill>
              </a:defRPr>
            </a:lvl1pPr>
          </a:lstStyle>
          <a:p>
            <a:r>
              <a:t>??????</a:t>
            </a:r>
          </a:p>
        </p:txBody>
      </p:sp>
    </p:spTree>
    <p:extLst>
      <p:ext uri="{BB962C8B-B14F-4D97-AF65-F5344CB8AC3E}">
        <p14:creationId xmlns:p14="http://schemas.microsoft.com/office/powerpoint/2010/main" val="478746536"/>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4" name="Image" descr="Image"/>
          <p:cNvPicPr>
            <a:picLocks noChangeAspect="1"/>
          </p:cNvPicPr>
          <p:nvPr/>
        </p:nvPicPr>
        <p:blipFill>
          <a:blip r:embed="rId2">
            <a:extLst/>
          </a:blip>
          <a:stretch>
            <a:fillRect/>
          </a:stretch>
        </p:blipFill>
        <p:spPr>
          <a:xfrm>
            <a:off x="-982357" y="-695397"/>
            <a:ext cx="25566839" cy="14825748"/>
          </a:xfrm>
          <a:prstGeom prst="rect">
            <a:avLst/>
          </a:prstGeom>
          <a:ln w="12700">
            <a:miter lim="400000"/>
          </a:ln>
        </p:spPr>
      </p:pic>
      <p:sp>
        <p:nvSpPr>
          <p:cNvPr id="455" name="Line"/>
          <p:cNvSpPr/>
          <p:nvPr/>
        </p:nvSpPr>
        <p:spPr>
          <a:xfrm>
            <a:off x="683480" y="12387237"/>
            <a:ext cx="23017039" cy="1"/>
          </a:xfrm>
          <a:prstGeom prst="line">
            <a:avLst/>
          </a:prstGeom>
          <a:ln w="50800">
            <a:solidFill>
              <a:srgbClr val="FFFFFF"/>
            </a:solidFill>
            <a:miter lim="400000"/>
          </a:ln>
        </p:spPr>
        <p:txBody>
          <a:bodyPr lIns="0" tIns="0" rIns="0" bIns="0" anchor="ctr"/>
          <a:lstStyle/>
          <a:p>
            <a:pPr>
              <a:lnSpc>
                <a:spcPct val="70000"/>
              </a:lnSpc>
              <a:defRPr sz="3200">
                <a:solidFill>
                  <a:srgbClr val="FFFFFF"/>
                </a:solidFill>
              </a:defRPr>
            </a:pPr>
            <a:endParaRPr/>
          </a:p>
        </p:txBody>
      </p:sp>
      <p:sp>
        <p:nvSpPr>
          <p:cNvPr id="456" name="Cloud"/>
          <p:cNvSpPr/>
          <p:nvPr/>
        </p:nvSpPr>
        <p:spPr>
          <a:xfrm>
            <a:off x="9205281" y="2342942"/>
            <a:ext cx="14983859" cy="9030116"/>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457" name="AI Inc."/>
          <p:cNvSpPr txBox="1"/>
          <p:nvPr/>
        </p:nvSpPr>
        <p:spPr>
          <a:xfrm>
            <a:off x="15268236" y="3590278"/>
            <a:ext cx="2857948" cy="11938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200">
                <a:solidFill>
                  <a:srgbClr val="FFFFFF"/>
                </a:solidFill>
              </a:defRPr>
            </a:lvl1pPr>
          </a:lstStyle>
          <a:p>
            <a:r>
              <a:t>AI Inc.</a:t>
            </a:r>
          </a:p>
        </p:txBody>
      </p:sp>
      <p:grpSp>
        <p:nvGrpSpPr>
          <p:cNvPr id="460" name="Group"/>
          <p:cNvGrpSpPr/>
          <p:nvPr/>
        </p:nvGrpSpPr>
        <p:grpSpPr>
          <a:xfrm>
            <a:off x="18150030" y="5193151"/>
            <a:ext cx="1297621" cy="1624966"/>
            <a:chOff x="0" y="87824"/>
            <a:chExt cx="1297620" cy="1624964"/>
          </a:xfrm>
        </p:grpSpPr>
        <p:sp>
          <p:nvSpPr>
            <p:cNvPr id="458" name="Shape"/>
            <p:cNvSpPr/>
            <p:nvPr/>
          </p:nvSpPr>
          <p:spPr>
            <a:xfrm>
              <a:off x="0" y="285007"/>
              <a:ext cx="1297371" cy="142778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59" name="Shape"/>
            <p:cNvSpPr/>
            <p:nvPr/>
          </p:nvSpPr>
          <p:spPr>
            <a:xfrm>
              <a:off x="0" y="87824"/>
              <a:ext cx="1297621" cy="39206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463" name="Group"/>
          <p:cNvGrpSpPr/>
          <p:nvPr/>
        </p:nvGrpSpPr>
        <p:grpSpPr>
          <a:xfrm>
            <a:off x="15047985" y="8124586"/>
            <a:ext cx="2237868" cy="2802403"/>
            <a:chOff x="0" y="151461"/>
            <a:chExt cx="2237866" cy="2802402"/>
          </a:xfrm>
        </p:grpSpPr>
        <p:sp>
          <p:nvSpPr>
            <p:cNvPr id="461" name="Shape"/>
            <p:cNvSpPr/>
            <p:nvPr/>
          </p:nvSpPr>
          <p:spPr>
            <a:xfrm>
              <a:off x="0" y="491522"/>
              <a:ext cx="2237437" cy="246234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62" name="Shape"/>
            <p:cNvSpPr/>
            <p:nvPr/>
          </p:nvSpPr>
          <p:spPr>
            <a:xfrm>
              <a:off x="0" y="151461"/>
              <a:ext cx="2237867" cy="67615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466" name="Group"/>
          <p:cNvGrpSpPr/>
          <p:nvPr/>
        </p:nvGrpSpPr>
        <p:grpSpPr>
          <a:xfrm>
            <a:off x="16839744" y="5640345"/>
            <a:ext cx="785212" cy="983293"/>
            <a:chOff x="0" y="53143"/>
            <a:chExt cx="785210" cy="983292"/>
          </a:xfrm>
        </p:grpSpPr>
        <p:sp>
          <p:nvSpPr>
            <p:cNvPr id="464" name="Shape"/>
            <p:cNvSpPr/>
            <p:nvPr/>
          </p:nvSpPr>
          <p:spPr>
            <a:xfrm>
              <a:off x="0" y="172462"/>
              <a:ext cx="785061" cy="8639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65" name="Shape"/>
            <p:cNvSpPr/>
            <p:nvPr/>
          </p:nvSpPr>
          <p:spPr>
            <a:xfrm>
              <a:off x="0" y="53143"/>
              <a:ext cx="785211" cy="23724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469" name="Group"/>
          <p:cNvGrpSpPr/>
          <p:nvPr/>
        </p:nvGrpSpPr>
        <p:grpSpPr>
          <a:xfrm>
            <a:off x="20093286" y="7096064"/>
            <a:ext cx="558426" cy="699297"/>
            <a:chOff x="0" y="37794"/>
            <a:chExt cx="558424" cy="699296"/>
          </a:xfrm>
        </p:grpSpPr>
        <p:sp>
          <p:nvSpPr>
            <p:cNvPr id="467" name="Shape"/>
            <p:cNvSpPr/>
            <p:nvPr/>
          </p:nvSpPr>
          <p:spPr>
            <a:xfrm>
              <a:off x="0" y="122651"/>
              <a:ext cx="558318" cy="6144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68" name="Shape"/>
            <p:cNvSpPr/>
            <p:nvPr/>
          </p:nvSpPr>
          <p:spPr>
            <a:xfrm>
              <a:off x="0" y="37794"/>
              <a:ext cx="558425" cy="168724"/>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472" name="Group"/>
          <p:cNvGrpSpPr/>
          <p:nvPr/>
        </p:nvGrpSpPr>
        <p:grpSpPr>
          <a:xfrm>
            <a:off x="21519187" y="6954066"/>
            <a:ext cx="785212" cy="983294"/>
            <a:chOff x="0" y="53143"/>
            <a:chExt cx="785210" cy="983292"/>
          </a:xfrm>
        </p:grpSpPr>
        <p:sp>
          <p:nvSpPr>
            <p:cNvPr id="470" name="Shape"/>
            <p:cNvSpPr/>
            <p:nvPr/>
          </p:nvSpPr>
          <p:spPr>
            <a:xfrm>
              <a:off x="0" y="172462"/>
              <a:ext cx="785061" cy="8639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71" name="Shape"/>
            <p:cNvSpPr/>
            <p:nvPr/>
          </p:nvSpPr>
          <p:spPr>
            <a:xfrm>
              <a:off x="0" y="53143"/>
              <a:ext cx="785211" cy="23724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475" name="Group"/>
          <p:cNvGrpSpPr/>
          <p:nvPr/>
        </p:nvGrpSpPr>
        <p:grpSpPr>
          <a:xfrm>
            <a:off x="22559708" y="8767508"/>
            <a:ext cx="958632" cy="1200462"/>
            <a:chOff x="0" y="64881"/>
            <a:chExt cx="958631" cy="1200460"/>
          </a:xfrm>
        </p:grpSpPr>
        <p:sp>
          <p:nvSpPr>
            <p:cNvPr id="473" name="Shape"/>
            <p:cNvSpPr/>
            <p:nvPr/>
          </p:nvSpPr>
          <p:spPr>
            <a:xfrm>
              <a:off x="0" y="210552"/>
              <a:ext cx="958448" cy="105479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74" name="Shape"/>
            <p:cNvSpPr/>
            <p:nvPr/>
          </p:nvSpPr>
          <p:spPr>
            <a:xfrm>
              <a:off x="0" y="64881"/>
              <a:ext cx="958632" cy="28964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grpSp>
        <p:nvGrpSpPr>
          <p:cNvPr id="478" name="Group"/>
          <p:cNvGrpSpPr/>
          <p:nvPr/>
        </p:nvGrpSpPr>
        <p:grpSpPr>
          <a:xfrm>
            <a:off x="14534123" y="5491720"/>
            <a:ext cx="1780547" cy="2229717"/>
            <a:chOff x="0" y="120509"/>
            <a:chExt cx="1780546" cy="2229716"/>
          </a:xfrm>
        </p:grpSpPr>
        <p:sp>
          <p:nvSpPr>
            <p:cNvPr id="476" name="Shape"/>
            <p:cNvSpPr/>
            <p:nvPr/>
          </p:nvSpPr>
          <p:spPr>
            <a:xfrm>
              <a:off x="0" y="391076"/>
              <a:ext cx="1780205" cy="19591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77" name="Shape"/>
            <p:cNvSpPr/>
            <p:nvPr/>
          </p:nvSpPr>
          <p:spPr>
            <a:xfrm>
              <a:off x="0" y="120509"/>
              <a:ext cx="1780547" cy="537976"/>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479" name="Jane’s Data"/>
          <p:cNvSpPr txBox="1"/>
          <p:nvPr/>
        </p:nvSpPr>
        <p:spPr>
          <a:xfrm>
            <a:off x="14665276" y="6627090"/>
            <a:ext cx="1518240"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Jane’s Data</a:t>
            </a:r>
          </a:p>
        </p:txBody>
      </p:sp>
      <p:grpSp>
        <p:nvGrpSpPr>
          <p:cNvPr id="482" name="Group"/>
          <p:cNvGrpSpPr/>
          <p:nvPr/>
        </p:nvGrpSpPr>
        <p:grpSpPr>
          <a:xfrm>
            <a:off x="17940156" y="7194748"/>
            <a:ext cx="1501219" cy="1879925"/>
            <a:chOff x="0" y="101603"/>
            <a:chExt cx="1501218" cy="1879923"/>
          </a:xfrm>
        </p:grpSpPr>
        <p:sp>
          <p:nvSpPr>
            <p:cNvPr id="480" name="Shape"/>
            <p:cNvSpPr/>
            <p:nvPr/>
          </p:nvSpPr>
          <p:spPr>
            <a:xfrm>
              <a:off x="0" y="329725"/>
              <a:ext cx="1500931" cy="16518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81" name="Shape"/>
            <p:cNvSpPr/>
            <p:nvPr/>
          </p:nvSpPr>
          <p:spPr>
            <a:xfrm>
              <a:off x="0" y="101603"/>
              <a:ext cx="1501219" cy="453580"/>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483" name="Jack’s Data"/>
          <p:cNvSpPr txBox="1"/>
          <p:nvPr/>
        </p:nvSpPr>
        <p:spPr>
          <a:xfrm>
            <a:off x="15465096" y="9590525"/>
            <a:ext cx="1403644"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Jack’s Data</a:t>
            </a:r>
          </a:p>
        </p:txBody>
      </p:sp>
      <p:grpSp>
        <p:nvGrpSpPr>
          <p:cNvPr id="486" name="Group"/>
          <p:cNvGrpSpPr/>
          <p:nvPr/>
        </p:nvGrpSpPr>
        <p:grpSpPr>
          <a:xfrm>
            <a:off x="20212479" y="8252880"/>
            <a:ext cx="1780547" cy="2229717"/>
            <a:chOff x="0" y="120509"/>
            <a:chExt cx="1780546" cy="2229716"/>
          </a:xfrm>
        </p:grpSpPr>
        <p:sp>
          <p:nvSpPr>
            <p:cNvPr id="484" name="Shape"/>
            <p:cNvSpPr/>
            <p:nvPr/>
          </p:nvSpPr>
          <p:spPr>
            <a:xfrm>
              <a:off x="0" y="391076"/>
              <a:ext cx="1780205" cy="19591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85" name="Shape"/>
            <p:cNvSpPr/>
            <p:nvPr/>
          </p:nvSpPr>
          <p:spPr>
            <a:xfrm>
              <a:off x="0" y="120509"/>
              <a:ext cx="1780547" cy="537976"/>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487" name="Joe’s Data"/>
          <p:cNvSpPr txBox="1"/>
          <p:nvPr/>
        </p:nvSpPr>
        <p:spPr>
          <a:xfrm>
            <a:off x="20245807" y="9346168"/>
            <a:ext cx="1713891"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Joe’s Data</a:t>
            </a:r>
          </a:p>
        </p:txBody>
      </p:sp>
      <p:grpSp>
        <p:nvGrpSpPr>
          <p:cNvPr id="490" name="Group"/>
          <p:cNvGrpSpPr/>
          <p:nvPr/>
        </p:nvGrpSpPr>
        <p:grpSpPr>
          <a:xfrm>
            <a:off x="18211449" y="9451304"/>
            <a:ext cx="958632" cy="1200462"/>
            <a:chOff x="0" y="64881"/>
            <a:chExt cx="958631" cy="1200460"/>
          </a:xfrm>
        </p:grpSpPr>
        <p:sp>
          <p:nvSpPr>
            <p:cNvPr id="488" name="Shape"/>
            <p:cNvSpPr/>
            <p:nvPr/>
          </p:nvSpPr>
          <p:spPr>
            <a:xfrm>
              <a:off x="0" y="210552"/>
              <a:ext cx="958448" cy="105479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5E5E5E"/>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89" name="Shape"/>
            <p:cNvSpPr/>
            <p:nvPr/>
          </p:nvSpPr>
          <p:spPr>
            <a:xfrm>
              <a:off x="0" y="64881"/>
              <a:ext cx="958632" cy="289642"/>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491" name="AI Business Model"/>
          <p:cNvSpPr txBox="1"/>
          <p:nvPr/>
        </p:nvSpPr>
        <p:spPr>
          <a:xfrm>
            <a:off x="17557104" y="12656703"/>
            <a:ext cx="6332221" cy="774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r">
              <a:defRPr sz="4800">
                <a:solidFill>
                  <a:srgbClr val="FFFFFF">
                    <a:alpha val="43788"/>
                  </a:srgbClr>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AI Business Model</a:t>
            </a:r>
          </a:p>
        </p:txBody>
      </p:sp>
      <p:sp>
        <p:nvSpPr>
          <p:cNvPr id="492" name="3. Sell the Use of that Model"/>
          <p:cNvSpPr txBox="1"/>
          <p:nvPr/>
        </p:nvSpPr>
        <p:spPr>
          <a:xfrm>
            <a:off x="-2344373" y="12674937"/>
            <a:ext cx="13683848" cy="15113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gn="r">
              <a:defRPr sz="4800">
                <a:solidFill>
                  <a:srgbClr val="FFFFFF"/>
                </a:solidFill>
                <a:latin typeface="+mn-lt"/>
                <a:ea typeface="+mn-ea"/>
                <a:cs typeface="+mn-cs"/>
                <a:sym typeface="PT Mono"/>
              </a:defRPr>
            </a:lvl1pPr>
          </a:lstStyle>
          <a:p>
            <a:pPr>
              <a:defRPr>
                <a:latin typeface="Helvetica"/>
                <a:ea typeface="Helvetica"/>
                <a:cs typeface="Helvetica"/>
                <a:sym typeface="Helvetica"/>
              </a:defRPr>
            </a:pPr>
            <a:r>
              <a:rPr>
                <a:latin typeface="+mn-lt"/>
                <a:ea typeface="+mn-ea"/>
                <a:cs typeface="+mn-cs"/>
                <a:sym typeface="PT Mono"/>
              </a:rPr>
              <a:t>3. Sell the Use of that Model</a:t>
            </a:r>
          </a:p>
        </p:txBody>
      </p:sp>
      <p:grpSp>
        <p:nvGrpSpPr>
          <p:cNvPr id="549" name="Group"/>
          <p:cNvGrpSpPr/>
          <p:nvPr/>
        </p:nvGrpSpPr>
        <p:grpSpPr>
          <a:xfrm>
            <a:off x="8651760" y="7658550"/>
            <a:ext cx="2808165" cy="1255365"/>
            <a:chOff x="0" y="0"/>
            <a:chExt cx="2808163" cy="1255363"/>
          </a:xfrm>
        </p:grpSpPr>
        <p:grpSp>
          <p:nvGrpSpPr>
            <p:cNvPr id="520" name="Group"/>
            <p:cNvGrpSpPr/>
            <p:nvPr/>
          </p:nvGrpSpPr>
          <p:grpSpPr>
            <a:xfrm>
              <a:off x="0" y="0"/>
              <a:ext cx="1519990" cy="1255364"/>
              <a:chOff x="0" y="0"/>
              <a:chExt cx="1519989" cy="1255363"/>
            </a:xfrm>
          </p:grpSpPr>
          <p:sp>
            <p:nvSpPr>
              <p:cNvPr id="493" name="Circle"/>
              <p:cNvSpPr/>
              <p:nvPr/>
            </p:nvSpPr>
            <p:spPr>
              <a:xfrm>
                <a:off x="0"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94" name="Circle"/>
              <p:cNvSpPr/>
              <p:nvPr/>
            </p:nvSpPr>
            <p:spPr>
              <a:xfrm>
                <a:off x="0"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95" name="Circle"/>
              <p:cNvSpPr/>
              <p:nvPr/>
            </p:nvSpPr>
            <p:spPr>
              <a:xfrm>
                <a:off x="0"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96" name="Circle"/>
              <p:cNvSpPr/>
              <p:nvPr/>
            </p:nvSpPr>
            <p:spPr>
              <a:xfrm>
                <a:off x="638976" y="0"/>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97" name="Circle"/>
              <p:cNvSpPr/>
              <p:nvPr/>
            </p:nvSpPr>
            <p:spPr>
              <a:xfrm>
                <a:off x="638976" y="506663"/>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98" name="Circle"/>
              <p:cNvSpPr/>
              <p:nvPr/>
            </p:nvSpPr>
            <p:spPr>
              <a:xfrm>
                <a:off x="638976" y="1013327"/>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499" name="Circle"/>
              <p:cNvSpPr/>
              <p:nvPr/>
            </p:nvSpPr>
            <p:spPr>
              <a:xfrm>
                <a:off x="1277953"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500" name="Connection Line"/>
              <p:cNvCxnSpPr>
                <a:stCxn id="496" idx="0"/>
                <a:endCxn id="493" idx="0"/>
              </p:cNvCxnSpPr>
              <p:nvPr/>
            </p:nvCxnSpPr>
            <p:spPr>
              <a:xfrm flipH="1">
                <a:off x="121018" y="121018"/>
                <a:ext cx="638978" cy="1"/>
              </a:xfrm>
              <a:prstGeom prst="straightConnector1">
                <a:avLst/>
              </a:prstGeom>
              <a:ln w="38100" cap="flat">
                <a:solidFill>
                  <a:srgbClr val="929292"/>
                </a:solidFill>
                <a:prstDash val="solid"/>
                <a:miter lim="400000"/>
              </a:ln>
              <a:effectLst/>
            </p:spPr>
          </p:cxnSp>
          <p:cxnSp>
            <p:nvCxnSpPr>
              <p:cNvPr id="501" name="Connection Line"/>
              <p:cNvCxnSpPr>
                <a:stCxn id="497" idx="0"/>
                <a:endCxn id="493" idx="0"/>
              </p:cNvCxnSpPr>
              <p:nvPr/>
            </p:nvCxnSpPr>
            <p:spPr>
              <a:xfrm flipH="1" flipV="1">
                <a:off x="121018" y="121018"/>
                <a:ext cx="638978" cy="506664"/>
              </a:xfrm>
              <a:prstGeom prst="straightConnector1">
                <a:avLst/>
              </a:prstGeom>
              <a:ln w="38100" cap="flat">
                <a:solidFill>
                  <a:srgbClr val="929292"/>
                </a:solidFill>
                <a:prstDash val="solid"/>
                <a:miter lim="400000"/>
              </a:ln>
              <a:effectLst/>
            </p:spPr>
          </p:cxnSp>
          <p:cxnSp>
            <p:nvCxnSpPr>
              <p:cNvPr id="502" name="Connection Line"/>
              <p:cNvCxnSpPr>
                <a:stCxn id="498" idx="0"/>
                <a:endCxn id="493" idx="0"/>
              </p:cNvCxnSpPr>
              <p:nvPr/>
            </p:nvCxnSpPr>
            <p:spPr>
              <a:xfrm flipH="1" flipV="1">
                <a:off x="121018" y="121018"/>
                <a:ext cx="638978" cy="1013328"/>
              </a:xfrm>
              <a:prstGeom prst="straightConnector1">
                <a:avLst/>
              </a:prstGeom>
              <a:ln w="38100" cap="flat">
                <a:solidFill>
                  <a:srgbClr val="929292"/>
                </a:solidFill>
                <a:prstDash val="solid"/>
                <a:miter lim="400000"/>
              </a:ln>
              <a:effectLst/>
            </p:spPr>
          </p:cxnSp>
          <p:cxnSp>
            <p:nvCxnSpPr>
              <p:cNvPr id="503" name="Connection Line"/>
              <p:cNvCxnSpPr>
                <a:stCxn id="494" idx="0"/>
                <a:endCxn id="496" idx="0"/>
              </p:cNvCxnSpPr>
              <p:nvPr/>
            </p:nvCxnSpPr>
            <p:spPr>
              <a:xfrm flipV="1">
                <a:off x="121018" y="121018"/>
                <a:ext cx="638978" cy="506664"/>
              </a:xfrm>
              <a:prstGeom prst="straightConnector1">
                <a:avLst/>
              </a:prstGeom>
              <a:ln w="38100" cap="flat">
                <a:solidFill>
                  <a:srgbClr val="929292"/>
                </a:solidFill>
                <a:prstDash val="solid"/>
                <a:miter lim="400000"/>
              </a:ln>
              <a:effectLst/>
            </p:spPr>
          </p:cxnSp>
          <p:cxnSp>
            <p:nvCxnSpPr>
              <p:cNvPr id="504" name="Connection Line"/>
              <p:cNvCxnSpPr>
                <a:stCxn id="494" idx="0"/>
                <a:endCxn id="497" idx="0"/>
              </p:cNvCxnSpPr>
              <p:nvPr/>
            </p:nvCxnSpPr>
            <p:spPr>
              <a:xfrm>
                <a:off x="121018" y="627681"/>
                <a:ext cx="638978" cy="1"/>
              </a:xfrm>
              <a:prstGeom prst="straightConnector1">
                <a:avLst/>
              </a:prstGeom>
              <a:ln w="38100" cap="flat">
                <a:solidFill>
                  <a:srgbClr val="929292"/>
                </a:solidFill>
                <a:prstDash val="solid"/>
                <a:miter lim="400000"/>
              </a:ln>
              <a:effectLst/>
            </p:spPr>
          </p:cxnSp>
          <p:cxnSp>
            <p:nvCxnSpPr>
              <p:cNvPr id="505" name="Connection Line"/>
              <p:cNvCxnSpPr>
                <a:stCxn id="494" idx="0"/>
                <a:endCxn id="498" idx="0"/>
              </p:cNvCxnSpPr>
              <p:nvPr/>
            </p:nvCxnSpPr>
            <p:spPr>
              <a:xfrm>
                <a:off x="121018" y="627681"/>
                <a:ext cx="638978" cy="506665"/>
              </a:xfrm>
              <a:prstGeom prst="straightConnector1">
                <a:avLst/>
              </a:prstGeom>
              <a:ln w="38100" cap="flat">
                <a:solidFill>
                  <a:srgbClr val="929292"/>
                </a:solidFill>
                <a:prstDash val="solid"/>
                <a:miter lim="400000"/>
              </a:ln>
              <a:effectLst/>
            </p:spPr>
          </p:cxnSp>
          <p:cxnSp>
            <p:nvCxnSpPr>
              <p:cNvPr id="506" name="Connection Line"/>
              <p:cNvCxnSpPr>
                <a:stCxn id="495" idx="0"/>
                <a:endCxn id="496" idx="0"/>
              </p:cNvCxnSpPr>
              <p:nvPr/>
            </p:nvCxnSpPr>
            <p:spPr>
              <a:xfrm flipV="1">
                <a:off x="121018" y="121018"/>
                <a:ext cx="638978" cy="1013328"/>
              </a:xfrm>
              <a:prstGeom prst="straightConnector1">
                <a:avLst/>
              </a:prstGeom>
              <a:ln w="38100" cap="flat">
                <a:solidFill>
                  <a:srgbClr val="929292"/>
                </a:solidFill>
                <a:prstDash val="solid"/>
                <a:miter lim="400000"/>
              </a:ln>
              <a:effectLst/>
            </p:spPr>
          </p:cxnSp>
          <p:cxnSp>
            <p:nvCxnSpPr>
              <p:cNvPr id="507" name="Connection Line"/>
              <p:cNvCxnSpPr>
                <a:stCxn id="495" idx="0"/>
                <a:endCxn id="497" idx="0"/>
              </p:cNvCxnSpPr>
              <p:nvPr/>
            </p:nvCxnSpPr>
            <p:spPr>
              <a:xfrm flipV="1">
                <a:off x="121018" y="627681"/>
                <a:ext cx="638978" cy="506665"/>
              </a:xfrm>
              <a:prstGeom prst="straightConnector1">
                <a:avLst/>
              </a:prstGeom>
              <a:ln w="38100" cap="flat">
                <a:solidFill>
                  <a:srgbClr val="929292"/>
                </a:solidFill>
                <a:prstDash val="solid"/>
                <a:miter lim="400000"/>
              </a:ln>
              <a:effectLst/>
            </p:spPr>
          </p:cxnSp>
          <p:cxnSp>
            <p:nvCxnSpPr>
              <p:cNvPr id="508" name="Connection Line"/>
              <p:cNvCxnSpPr>
                <a:stCxn id="498" idx="0"/>
                <a:endCxn id="495" idx="0"/>
              </p:cNvCxnSpPr>
              <p:nvPr/>
            </p:nvCxnSpPr>
            <p:spPr>
              <a:xfrm flipH="1">
                <a:off x="121018" y="1134345"/>
                <a:ext cx="638978" cy="1"/>
              </a:xfrm>
              <a:prstGeom prst="straightConnector1">
                <a:avLst/>
              </a:prstGeom>
              <a:ln w="38100" cap="flat">
                <a:solidFill>
                  <a:srgbClr val="929292"/>
                </a:solidFill>
                <a:prstDash val="solid"/>
                <a:miter lim="400000"/>
              </a:ln>
              <a:effectLst/>
            </p:spPr>
          </p:cxnSp>
          <p:sp>
            <p:nvSpPr>
              <p:cNvPr id="509" name="Circle"/>
              <p:cNvSpPr/>
              <p:nvPr/>
            </p:nvSpPr>
            <p:spPr>
              <a:xfrm>
                <a:off x="1277953"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10" name="Circle"/>
              <p:cNvSpPr/>
              <p:nvPr/>
            </p:nvSpPr>
            <p:spPr>
              <a:xfrm>
                <a:off x="1277953"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511" name="Connection Line"/>
              <p:cNvCxnSpPr>
                <a:stCxn id="498" idx="0"/>
                <a:endCxn id="510" idx="0"/>
              </p:cNvCxnSpPr>
              <p:nvPr/>
            </p:nvCxnSpPr>
            <p:spPr>
              <a:xfrm>
                <a:off x="759995" y="1134345"/>
                <a:ext cx="638977" cy="1"/>
              </a:xfrm>
              <a:prstGeom prst="straightConnector1">
                <a:avLst/>
              </a:prstGeom>
              <a:ln w="38100" cap="flat">
                <a:solidFill>
                  <a:srgbClr val="929292"/>
                </a:solidFill>
                <a:prstDash val="solid"/>
                <a:miter lim="400000"/>
              </a:ln>
              <a:effectLst/>
            </p:spPr>
          </p:cxnSp>
          <p:cxnSp>
            <p:nvCxnSpPr>
              <p:cNvPr id="512" name="Connection Line"/>
              <p:cNvCxnSpPr>
                <a:stCxn id="498" idx="0"/>
                <a:endCxn id="509" idx="0"/>
              </p:cNvCxnSpPr>
              <p:nvPr/>
            </p:nvCxnSpPr>
            <p:spPr>
              <a:xfrm flipV="1">
                <a:off x="759995" y="627681"/>
                <a:ext cx="638977" cy="506665"/>
              </a:xfrm>
              <a:prstGeom prst="straightConnector1">
                <a:avLst/>
              </a:prstGeom>
              <a:ln w="38100" cap="flat">
                <a:solidFill>
                  <a:srgbClr val="929292"/>
                </a:solidFill>
                <a:prstDash val="solid"/>
                <a:miter lim="400000"/>
              </a:ln>
              <a:effectLst/>
            </p:spPr>
          </p:cxnSp>
          <p:cxnSp>
            <p:nvCxnSpPr>
              <p:cNvPr id="513" name="Connection Line"/>
              <p:cNvCxnSpPr>
                <a:stCxn id="498" idx="0"/>
                <a:endCxn id="499" idx="0"/>
              </p:cNvCxnSpPr>
              <p:nvPr/>
            </p:nvCxnSpPr>
            <p:spPr>
              <a:xfrm flipV="1">
                <a:off x="759995" y="121018"/>
                <a:ext cx="638977" cy="1013328"/>
              </a:xfrm>
              <a:prstGeom prst="straightConnector1">
                <a:avLst/>
              </a:prstGeom>
              <a:ln w="38100" cap="flat">
                <a:solidFill>
                  <a:srgbClr val="929292"/>
                </a:solidFill>
                <a:prstDash val="solid"/>
                <a:miter lim="400000"/>
              </a:ln>
              <a:effectLst/>
            </p:spPr>
          </p:cxnSp>
          <p:cxnSp>
            <p:nvCxnSpPr>
              <p:cNvPr id="514" name="Connection Line"/>
              <p:cNvCxnSpPr>
                <a:stCxn id="497" idx="0"/>
                <a:endCxn id="509" idx="0"/>
              </p:cNvCxnSpPr>
              <p:nvPr/>
            </p:nvCxnSpPr>
            <p:spPr>
              <a:xfrm>
                <a:off x="759995" y="627681"/>
                <a:ext cx="638977" cy="1"/>
              </a:xfrm>
              <a:prstGeom prst="straightConnector1">
                <a:avLst/>
              </a:prstGeom>
              <a:ln w="38100" cap="flat">
                <a:solidFill>
                  <a:srgbClr val="929292"/>
                </a:solidFill>
                <a:prstDash val="solid"/>
                <a:miter lim="400000"/>
              </a:ln>
              <a:effectLst/>
            </p:spPr>
          </p:cxnSp>
          <p:cxnSp>
            <p:nvCxnSpPr>
              <p:cNvPr id="515" name="Connection Line"/>
              <p:cNvCxnSpPr>
                <a:stCxn id="510" idx="0"/>
                <a:endCxn id="497" idx="0"/>
              </p:cNvCxnSpPr>
              <p:nvPr/>
            </p:nvCxnSpPr>
            <p:spPr>
              <a:xfrm flipH="1" flipV="1">
                <a:off x="759995" y="627681"/>
                <a:ext cx="638977" cy="506665"/>
              </a:xfrm>
              <a:prstGeom prst="straightConnector1">
                <a:avLst/>
              </a:prstGeom>
              <a:ln w="38100" cap="flat">
                <a:solidFill>
                  <a:srgbClr val="929292"/>
                </a:solidFill>
                <a:prstDash val="solid"/>
                <a:miter lim="400000"/>
              </a:ln>
              <a:effectLst/>
            </p:spPr>
          </p:cxnSp>
          <p:cxnSp>
            <p:nvCxnSpPr>
              <p:cNvPr id="516" name="Connection Line"/>
              <p:cNvCxnSpPr>
                <a:stCxn id="497" idx="0"/>
                <a:endCxn id="499" idx="0"/>
              </p:cNvCxnSpPr>
              <p:nvPr/>
            </p:nvCxnSpPr>
            <p:spPr>
              <a:xfrm flipV="1">
                <a:off x="759995" y="121018"/>
                <a:ext cx="638977" cy="506664"/>
              </a:xfrm>
              <a:prstGeom prst="straightConnector1">
                <a:avLst/>
              </a:prstGeom>
              <a:ln w="38100" cap="flat">
                <a:solidFill>
                  <a:srgbClr val="929292"/>
                </a:solidFill>
                <a:prstDash val="solid"/>
                <a:miter lim="400000"/>
              </a:ln>
              <a:effectLst/>
            </p:spPr>
          </p:cxnSp>
          <p:cxnSp>
            <p:nvCxnSpPr>
              <p:cNvPr id="517" name="Connection Line"/>
              <p:cNvCxnSpPr>
                <a:stCxn id="510" idx="0"/>
                <a:endCxn id="496" idx="0"/>
              </p:cNvCxnSpPr>
              <p:nvPr/>
            </p:nvCxnSpPr>
            <p:spPr>
              <a:xfrm flipH="1" flipV="1">
                <a:off x="759995" y="121018"/>
                <a:ext cx="638977" cy="1013328"/>
              </a:xfrm>
              <a:prstGeom prst="straightConnector1">
                <a:avLst/>
              </a:prstGeom>
              <a:ln w="38100" cap="flat">
                <a:solidFill>
                  <a:srgbClr val="929292"/>
                </a:solidFill>
                <a:prstDash val="solid"/>
                <a:miter lim="400000"/>
              </a:ln>
              <a:effectLst/>
            </p:spPr>
          </p:cxnSp>
          <p:cxnSp>
            <p:nvCxnSpPr>
              <p:cNvPr id="518" name="Connection Line"/>
              <p:cNvCxnSpPr>
                <a:stCxn id="496" idx="0"/>
                <a:endCxn id="509" idx="0"/>
              </p:cNvCxnSpPr>
              <p:nvPr/>
            </p:nvCxnSpPr>
            <p:spPr>
              <a:xfrm>
                <a:off x="759995" y="121018"/>
                <a:ext cx="638977" cy="506664"/>
              </a:xfrm>
              <a:prstGeom prst="straightConnector1">
                <a:avLst/>
              </a:prstGeom>
              <a:ln w="38100" cap="flat">
                <a:solidFill>
                  <a:srgbClr val="929292"/>
                </a:solidFill>
                <a:prstDash val="solid"/>
                <a:miter lim="400000"/>
              </a:ln>
              <a:effectLst/>
            </p:spPr>
          </p:cxnSp>
          <p:cxnSp>
            <p:nvCxnSpPr>
              <p:cNvPr id="519" name="Connection Line"/>
              <p:cNvCxnSpPr>
                <a:stCxn id="496" idx="0"/>
                <a:endCxn id="499" idx="0"/>
              </p:cNvCxnSpPr>
              <p:nvPr/>
            </p:nvCxnSpPr>
            <p:spPr>
              <a:xfrm>
                <a:off x="759995" y="121018"/>
                <a:ext cx="638977" cy="1"/>
              </a:xfrm>
              <a:prstGeom prst="straightConnector1">
                <a:avLst/>
              </a:prstGeom>
              <a:ln w="38100" cap="flat">
                <a:solidFill>
                  <a:srgbClr val="929292"/>
                </a:solidFill>
                <a:prstDash val="solid"/>
                <a:miter lim="400000"/>
              </a:ln>
              <a:effectLst/>
            </p:spPr>
          </p:cxnSp>
        </p:grpSp>
        <p:grpSp>
          <p:nvGrpSpPr>
            <p:cNvPr id="548" name="Group"/>
            <p:cNvGrpSpPr/>
            <p:nvPr/>
          </p:nvGrpSpPr>
          <p:grpSpPr>
            <a:xfrm>
              <a:off x="1288173" y="0"/>
              <a:ext cx="1519991" cy="1255364"/>
              <a:chOff x="0" y="0"/>
              <a:chExt cx="1519989" cy="1255363"/>
            </a:xfrm>
          </p:grpSpPr>
          <p:sp>
            <p:nvSpPr>
              <p:cNvPr id="521" name="Circle"/>
              <p:cNvSpPr/>
              <p:nvPr/>
            </p:nvSpPr>
            <p:spPr>
              <a:xfrm>
                <a:off x="0"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22" name="Circle"/>
              <p:cNvSpPr/>
              <p:nvPr/>
            </p:nvSpPr>
            <p:spPr>
              <a:xfrm>
                <a:off x="0"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23" name="Circle"/>
              <p:cNvSpPr/>
              <p:nvPr/>
            </p:nvSpPr>
            <p:spPr>
              <a:xfrm>
                <a:off x="0"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24" name="Circle"/>
              <p:cNvSpPr/>
              <p:nvPr/>
            </p:nvSpPr>
            <p:spPr>
              <a:xfrm>
                <a:off x="638976" y="0"/>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25" name="Circle"/>
              <p:cNvSpPr/>
              <p:nvPr/>
            </p:nvSpPr>
            <p:spPr>
              <a:xfrm>
                <a:off x="638976" y="506663"/>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26" name="Circle"/>
              <p:cNvSpPr/>
              <p:nvPr/>
            </p:nvSpPr>
            <p:spPr>
              <a:xfrm>
                <a:off x="638976" y="1013327"/>
                <a:ext cx="242038"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27" name="Circle"/>
              <p:cNvSpPr/>
              <p:nvPr/>
            </p:nvSpPr>
            <p:spPr>
              <a:xfrm>
                <a:off x="1277953" y="0"/>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528" name="Connection Line"/>
              <p:cNvCxnSpPr>
                <a:stCxn id="524" idx="0"/>
                <a:endCxn id="521" idx="0"/>
              </p:cNvCxnSpPr>
              <p:nvPr/>
            </p:nvCxnSpPr>
            <p:spPr>
              <a:xfrm flipH="1">
                <a:off x="121018" y="121018"/>
                <a:ext cx="638978" cy="1"/>
              </a:xfrm>
              <a:prstGeom prst="straightConnector1">
                <a:avLst/>
              </a:prstGeom>
              <a:ln w="38100" cap="flat">
                <a:solidFill>
                  <a:srgbClr val="929292"/>
                </a:solidFill>
                <a:prstDash val="solid"/>
                <a:miter lim="400000"/>
              </a:ln>
              <a:effectLst/>
            </p:spPr>
          </p:cxnSp>
          <p:cxnSp>
            <p:nvCxnSpPr>
              <p:cNvPr id="529" name="Connection Line"/>
              <p:cNvCxnSpPr>
                <a:stCxn id="525" idx="0"/>
                <a:endCxn id="521" idx="0"/>
              </p:cNvCxnSpPr>
              <p:nvPr/>
            </p:nvCxnSpPr>
            <p:spPr>
              <a:xfrm flipH="1" flipV="1">
                <a:off x="121018" y="121018"/>
                <a:ext cx="638978" cy="506664"/>
              </a:xfrm>
              <a:prstGeom prst="straightConnector1">
                <a:avLst/>
              </a:prstGeom>
              <a:ln w="38100" cap="flat">
                <a:solidFill>
                  <a:srgbClr val="929292"/>
                </a:solidFill>
                <a:prstDash val="solid"/>
                <a:miter lim="400000"/>
              </a:ln>
              <a:effectLst/>
            </p:spPr>
          </p:cxnSp>
          <p:cxnSp>
            <p:nvCxnSpPr>
              <p:cNvPr id="530" name="Connection Line"/>
              <p:cNvCxnSpPr>
                <a:stCxn id="526" idx="0"/>
                <a:endCxn id="521" idx="0"/>
              </p:cNvCxnSpPr>
              <p:nvPr/>
            </p:nvCxnSpPr>
            <p:spPr>
              <a:xfrm flipH="1" flipV="1">
                <a:off x="121018" y="121018"/>
                <a:ext cx="638978" cy="1013328"/>
              </a:xfrm>
              <a:prstGeom prst="straightConnector1">
                <a:avLst/>
              </a:prstGeom>
              <a:ln w="38100" cap="flat">
                <a:solidFill>
                  <a:srgbClr val="929292"/>
                </a:solidFill>
                <a:prstDash val="solid"/>
                <a:miter lim="400000"/>
              </a:ln>
              <a:effectLst/>
            </p:spPr>
          </p:cxnSp>
          <p:cxnSp>
            <p:nvCxnSpPr>
              <p:cNvPr id="531" name="Connection Line"/>
              <p:cNvCxnSpPr>
                <a:stCxn id="522" idx="0"/>
                <a:endCxn id="524" idx="0"/>
              </p:cNvCxnSpPr>
              <p:nvPr/>
            </p:nvCxnSpPr>
            <p:spPr>
              <a:xfrm flipV="1">
                <a:off x="121018" y="121018"/>
                <a:ext cx="638978" cy="506664"/>
              </a:xfrm>
              <a:prstGeom prst="straightConnector1">
                <a:avLst/>
              </a:prstGeom>
              <a:ln w="38100" cap="flat">
                <a:solidFill>
                  <a:srgbClr val="929292"/>
                </a:solidFill>
                <a:prstDash val="solid"/>
                <a:miter lim="400000"/>
              </a:ln>
              <a:effectLst/>
            </p:spPr>
          </p:cxnSp>
          <p:cxnSp>
            <p:nvCxnSpPr>
              <p:cNvPr id="532" name="Connection Line"/>
              <p:cNvCxnSpPr>
                <a:stCxn id="522" idx="0"/>
                <a:endCxn id="525" idx="0"/>
              </p:cNvCxnSpPr>
              <p:nvPr/>
            </p:nvCxnSpPr>
            <p:spPr>
              <a:xfrm>
                <a:off x="121018" y="627681"/>
                <a:ext cx="638978" cy="1"/>
              </a:xfrm>
              <a:prstGeom prst="straightConnector1">
                <a:avLst/>
              </a:prstGeom>
              <a:ln w="38100" cap="flat">
                <a:solidFill>
                  <a:srgbClr val="929292"/>
                </a:solidFill>
                <a:prstDash val="solid"/>
                <a:miter lim="400000"/>
              </a:ln>
              <a:effectLst/>
            </p:spPr>
          </p:cxnSp>
          <p:cxnSp>
            <p:nvCxnSpPr>
              <p:cNvPr id="533" name="Connection Line"/>
              <p:cNvCxnSpPr>
                <a:stCxn id="522" idx="0"/>
                <a:endCxn id="526" idx="0"/>
              </p:cNvCxnSpPr>
              <p:nvPr/>
            </p:nvCxnSpPr>
            <p:spPr>
              <a:xfrm>
                <a:off x="121018" y="627681"/>
                <a:ext cx="638978" cy="506665"/>
              </a:xfrm>
              <a:prstGeom prst="straightConnector1">
                <a:avLst/>
              </a:prstGeom>
              <a:ln w="38100" cap="flat">
                <a:solidFill>
                  <a:srgbClr val="929292"/>
                </a:solidFill>
                <a:prstDash val="solid"/>
                <a:miter lim="400000"/>
              </a:ln>
              <a:effectLst/>
            </p:spPr>
          </p:cxnSp>
          <p:cxnSp>
            <p:nvCxnSpPr>
              <p:cNvPr id="534" name="Connection Line"/>
              <p:cNvCxnSpPr>
                <a:stCxn id="523" idx="0"/>
                <a:endCxn id="524" idx="0"/>
              </p:cNvCxnSpPr>
              <p:nvPr/>
            </p:nvCxnSpPr>
            <p:spPr>
              <a:xfrm flipV="1">
                <a:off x="121018" y="121018"/>
                <a:ext cx="638978" cy="1013328"/>
              </a:xfrm>
              <a:prstGeom prst="straightConnector1">
                <a:avLst/>
              </a:prstGeom>
              <a:ln w="38100" cap="flat">
                <a:solidFill>
                  <a:srgbClr val="929292"/>
                </a:solidFill>
                <a:prstDash val="solid"/>
                <a:miter lim="400000"/>
              </a:ln>
              <a:effectLst/>
            </p:spPr>
          </p:cxnSp>
          <p:cxnSp>
            <p:nvCxnSpPr>
              <p:cNvPr id="535" name="Connection Line"/>
              <p:cNvCxnSpPr>
                <a:stCxn id="523" idx="0"/>
                <a:endCxn id="525" idx="0"/>
              </p:cNvCxnSpPr>
              <p:nvPr/>
            </p:nvCxnSpPr>
            <p:spPr>
              <a:xfrm flipV="1">
                <a:off x="121018" y="627681"/>
                <a:ext cx="638978" cy="506665"/>
              </a:xfrm>
              <a:prstGeom prst="straightConnector1">
                <a:avLst/>
              </a:prstGeom>
              <a:ln w="38100" cap="flat">
                <a:solidFill>
                  <a:srgbClr val="929292"/>
                </a:solidFill>
                <a:prstDash val="solid"/>
                <a:miter lim="400000"/>
              </a:ln>
              <a:effectLst/>
            </p:spPr>
          </p:cxnSp>
          <p:cxnSp>
            <p:nvCxnSpPr>
              <p:cNvPr id="536" name="Connection Line"/>
              <p:cNvCxnSpPr>
                <a:stCxn id="526" idx="0"/>
                <a:endCxn id="523" idx="0"/>
              </p:cNvCxnSpPr>
              <p:nvPr/>
            </p:nvCxnSpPr>
            <p:spPr>
              <a:xfrm flipH="1">
                <a:off x="121018" y="1134345"/>
                <a:ext cx="638978" cy="1"/>
              </a:xfrm>
              <a:prstGeom prst="straightConnector1">
                <a:avLst/>
              </a:prstGeom>
              <a:ln w="38100" cap="flat">
                <a:solidFill>
                  <a:srgbClr val="929292"/>
                </a:solidFill>
                <a:prstDash val="solid"/>
                <a:miter lim="400000"/>
              </a:ln>
              <a:effectLst/>
            </p:spPr>
          </p:cxnSp>
          <p:sp>
            <p:nvSpPr>
              <p:cNvPr id="537" name="Circle"/>
              <p:cNvSpPr/>
              <p:nvPr/>
            </p:nvSpPr>
            <p:spPr>
              <a:xfrm>
                <a:off x="1277953" y="506663"/>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38" name="Circle"/>
              <p:cNvSpPr/>
              <p:nvPr/>
            </p:nvSpPr>
            <p:spPr>
              <a:xfrm>
                <a:off x="1277953" y="1013327"/>
                <a:ext cx="242037" cy="242037"/>
              </a:xfrm>
              <a:prstGeom prst="ellipse">
                <a:avLst/>
              </a:prstGeom>
              <a:gradFill flip="none" rotWithShape="1">
                <a:gsLst>
                  <a:gs pos="0">
                    <a:srgbClr val="7BB4A4"/>
                  </a:gs>
                  <a:gs pos="100000">
                    <a:srgbClr val="51786F"/>
                  </a:gs>
                </a:gsLst>
                <a:path path="circle">
                  <a:fillToRect l="37721" t="-19636" r="62278" b="119636"/>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cxnSp>
            <p:nvCxnSpPr>
              <p:cNvPr id="539" name="Connection Line"/>
              <p:cNvCxnSpPr>
                <a:stCxn id="526" idx="0"/>
                <a:endCxn id="538" idx="0"/>
              </p:cNvCxnSpPr>
              <p:nvPr/>
            </p:nvCxnSpPr>
            <p:spPr>
              <a:xfrm>
                <a:off x="759995" y="1134345"/>
                <a:ext cx="638977" cy="1"/>
              </a:xfrm>
              <a:prstGeom prst="straightConnector1">
                <a:avLst/>
              </a:prstGeom>
              <a:ln w="38100" cap="flat">
                <a:solidFill>
                  <a:srgbClr val="929292"/>
                </a:solidFill>
                <a:prstDash val="solid"/>
                <a:miter lim="400000"/>
              </a:ln>
              <a:effectLst/>
            </p:spPr>
          </p:cxnSp>
          <p:cxnSp>
            <p:nvCxnSpPr>
              <p:cNvPr id="540" name="Connection Line"/>
              <p:cNvCxnSpPr>
                <a:stCxn id="526" idx="0"/>
                <a:endCxn id="537" idx="0"/>
              </p:cNvCxnSpPr>
              <p:nvPr/>
            </p:nvCxnSpPr>
            <p:spPr>
              <a:xfrm flipV="1">
                <a:off x="759995" y="627681"/>
                <a:ext cx="638977" cy="506665"/>
              </a:xfrm>
              <a:prstGeom prst="straightConnector1">
                <a:avLst/>
              </a:prstGeom>
              <a:ln w="38100" cap="flat">
                <a:solidFill>
                  <a:srgbClr val="929292"/>
                </a:solidFill>
                <a:prstDash val="solid"/>
                <a:miter lim="400000"/>
              </a:ln>
              <a:effectLst/>
            </p:spPr>
          </p:cxnSp>
          <p:cxnSp>
            <p:nvCxnSpPr>
              <p:cNvPr id="541" name="Connection Line"/>
              <p:cNvCxnSpPr>
                <a:stCxn id="526" idx="0"/>
                <a:endCxn id="527" idx="0"/>
              </p:cNvCxnSpPr>
              <p:nvPr/>
            </p:nvCxnSpPr>
            <p:spPr>
              <a:xfrm flipV="1">
                <a:off x="759995" y="121018"/>
                <a:ext cx="638977" cy="1013328"/>
              </a:xfrm>
              <a:prstGeom prst="straightConnector1">
                <a:avLst/>
              </a:prstGeom>
              <a:ln w="38100" cap="flat">
                <a:solidFill>
                  <a:srgbClr val="929292"/>
                </a:solidFill>
                <a:prstDash val="solid"/>
                <a:miter lim="400000"/>
              </a:ln>
              <a:effectLst/>
            </p:spPr>
          </p:cxnSp>
          <p:cxnSp>
            <p:nvCxnSpPr>
              <p:cNvPr id="542" name="Connection Line"/>
              <p:cNvCxnSpPr>
                <a:stCxn id="525" idx="0"/>
                <a:endCxn id="537" idx="0"/>
              </p:cNvCxnSpPr>
              <p:nvPr/>
            </p:nvCxnSpPr>
            <p:spPr>
              <a:xfrm>
                <a:off x="759995" y="627681"/>
                <a:ext cx="638977" cy="1"/>
              </a:xfrm>
              <a:prstGeom prst="straightConnector1">
                <a:avLst/>
              </a:prstGeom>
              <a:ln w="38100" cap="flat">
                <a:solidFill>
                  <a:srgbClr val="929292"/>
                </a:solidFill>
                <a:prstDash val="solid"/>
                <a:miter lim="400000"/>
              </a:ln>
              <a:effectLst/>
            </p:spPr>
          </p:cxnSp>
          <p:cxnSp>
            <p:nvCxnSpPr>
              <p:cNvPr id="543" name="Connection Line"/>
              <p:cNvCxnSpPr>
                <a:stCxn id="538" idx="0"/>
                <a:endCxn id="525" idx="0"/>
              </p:cNvCxnSpPr>
              <p:nvPr/>
            </p:nvCxnSpPr>
            <p:spPr>
              <a:xfrm flipH="1" flipV="1">
                <a:off x="759995" y="627681"/>
                <a:ext cx="638977" cy="506665"/>
              </a:xfrm>
              <a:prstGeom prst="straightConnector1">
                <a:avLst/>
              </a:prstGeom>
              <a:ln w="38100" cap="flat">
                <a:solidFill>
                  <a:srgbClr val="929292"/>
                </a:solidFill>
                <a:prstDash val="solid"/>
                <a:miter lim="400000"/>
              </a:ln>
              <a:effectLst/>
            </p:spPr>
          </p:cxnSp>
          <p:cxnSp>
            <p:nvCxnSpPr>
              <p:cNvPr id="544" name="Connection Line"/>
              <p:cNvCxnSpPr>
                <a:stCxn id="525" idx="0"/>
                <a:endCxn id="527" idx="0"/>
              </p:cNvCxnSpPr>
              <p:nvPr/>
            </p:nvCxnSpPr>
            <p:spPr>
              <a:xfrm flipV="1">
                <a:off x="759995" y="121018"/>
                <a:ext cx="638977" cy="506664"/>
              </a:xfrm>
              <a:prstGeom prst="straightConnector1">
                <a:avLst/>
              </a:prstGeom>
              <a:ln w="38100" cap="flat">
                <a:solidFill>
                  <a:srgbClr val="929292"/>
                </a:solidFill>
                <a:prstDash val="solid"/>
                <a:miter lim="400000"/>
              </a:ln>
              <a:effectLst/>
            </p:spPr>
          </p:cxnSp>
          <p:cxnSp>
            <p:nvCxnSpPr>
              <p:cNvPr id="545" name="Connection Line"/>
              <p:cNvCxnSpPr>
                <a:stCxn id="538" idx="0"/>
                <a:endCxn id="524" idx="0"/>
              </p:cNvCxnSpPr>
              <p:nvPr/>
            </p:nvCxnSpPr>
            <p:spPr>
              <a:xfrm flipH="1" flipV="1">
                <a:off x="759995" y="121018"/>
                <a:ext cx="638977" cy="1013328"/>
              </a:xfrm>
              <a:prstGeom prst="straightConnector1">
                <a:avLst/>
              </a:prstGeom>
              <a:ln w="38100" cap="flat">
                <a:solidFill>
                  <a:srgbClr val="929292"/>
                </a:solidFill>
                <a:prstDash val="solid"/>
                <a:miter lim="400000"/>
              </a:ln>
              <a:effectLst/>
            </p:spPr>
          </p:cxnSp>
          <p:cxnSp>
            <p:nvCxnSpPr>
              <p:cNvPr id="546" name="Connection Line"/>
              <p:cNvCxnSpPr>
                <a:stCxn id="524" idx="0"/>
                <a:endCxn id="537" idx="0"/>
              </p:cNvCxnSpPr>
              <p:nvPr/>
            </p:nvCxnSpPr>
            <p:spPr>
              <a:xfrm>
                <a:off x="759995" y="121018"/>
                <a:ext cx="638977" cy="506664"/>
              </a:xfrm>
              <a:prstGeom prst="straightConnector1">
                <a:avLst/>
              </a:prstGeom>
              <a:ln w="38100" cap="flat">
                <a:solidFill>
                  <a:srgbClr val="929292"/>
                </a:solidFill>
                <a:prstDash val="solid"/>
                <a:miter lim="400000"/>
              </a:ln>
              <a:effectLst/>
            </p:spPr>
          </p:cxnSp>
          <p:cxnSp>
            <p:nvCxnSpPr>
              <p:cNvPr id="547" name="Connection Line"/>
              <p:cNvCxnSpPr>
                <a:stCxn id="524" idx="0"/>
                <a:endCxn id="527" idx="0"/>
              </p:cNvCxnSpPr>
              <p:nvPr/>
            </p:nvCxnSpPr>
            <p:spPr>
              <a:xfrm>
                <a:off x="759995" y="121018"/>
                <a:ext cx="638977" cy="1"/>
              </a:xfrm>
              <a:prstGeom prst="straightConnector1">
                <a:avLst/>
              </a:prstGeom>
              <a:ln w="38100" cap="flat">
                <a:solidFill>
                  <a:srgbClr val="929292"/>
                </a:solidFill>
                <a:prstDash val="solid"/>
                <a:miter lim="400000"/>
              </a:ln>
              <a:effectLst/>
            </p:spPr>
          </p:cxnSp>
        </p:grpSp>
      </p:grpSp>
      <p:sp>
        <p:nvSpPr>
          <p:cNvPr id="550" name="Credit Rating…"/>
          <p:cNvSpPr txBox="1"/>
          <p:nvPr/>
        </p:nvSpPr>
        <p:spPr>
          <a:xfrm>
            <a:off x="9746655" y="6718508"/>
            <a:ext cx="3165090" cy="9220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pPr>
              <a:lnSpc>
                <a:spcPct val="70000"/>
              </a:lnSpc>
              <a:defRPr sz="3200">
                <a:solidFill>
                  <a:srgbClr val="FFFFFF"/>
                </a:solidFill>
              </a:defRPr>
            </a:pPr>
            <a:r>
              <a:t>Credit Rating</a:t>
            </a:r>
          </a:p>
          <a:p>
            <a:pPr>
              <a:lnSpc>
                <a:spcPct val="70000"/>
              </a:lnSpc>
              <a:defRPr sz="3200">
                <a:solidFill>
                  <a:srgbClr val="FFFFFF"/>
                </a:solidFill>
              </a:defRPr>
            </a:pPr>
            <a:r>
              <a:t>A.I. Model</a:t>
            </a:r>
          </a:p>
        </p:txBody>
      </p:sp>
      <p:sp>
        <p:nvSpPr>
          <p:cNvPr id="551" name="Cloud"/>
          <p:cNvSpPr/>
          <p:nvPr/>
        </p:nvSpPr>
        <p:spPr>
          <a:xfrm>
            <a:off x="520620" y="6294368"/>
            <a:ext cx="8808986" cy="5308791"/>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gradFill>
            <a:gsLst>
              <a:gs pos="0">
                <a:srgbClr val="FFFFFF">
                  <a:alpha val="2310"/>
                </a:srgbClr>
              </a:gs>
              <a:gs pos="99598">
                <a:srgbClr val="FFFFFF">
                  <a:alpha val="50000"/>
                </a:srgbClr>
              </a:gs>
            </a:gsLst>
            <a:path>
              <a:fillToRect l="50140" t="95445" r="49859" b="4554"/>
            </a:path>
          </a:gradFill>
          <a:ln w="12700">
            <a:miter lim="400000"/>
          </a:ln>
        </p:spPr>
        <p:txBody>
          <a:bodyPr lIns="0" tIns="0" rIns="0" bIns="0" anchor="ctr"/>
          <a:lstStyle/>
          <a:p>
            <a:pPr>
              <a:lnSpc>
                <a:spcPct val="70000"/>
              </a:lnSpc>
              <a:defRPr sz="3200">
                <a:solidFill>
                  <a:srgbClr val="FFFFFF"/>
                </a:solidFill>
              </a:defRPr>
            </a:pPr>
            <a:endParaRPr/>
          </a:p>
        </p:txBody>
      </p:sp>
      <p:sp>
        <p:nvSpPr>
          <p:cNvPr id="552" name="Big…"/>
          <p:cNvSpPr txBox="1"/>
          <p:nvPr/>
        </p:nvSpPr>
        <p:spPr>
          <a:xfrm>
            <a:off x="3529122" y="6796079"/>
            <a:ext cx="2350294" cy="22860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7200">
                <a:solidFill>
                  <a:srgbClr val="FFFFFF"/>
                </a:solidFill>
              </a:defRPr>
            </a:pPr>
            <a:r>
              <a:t>Big</a:t>
            </a:r>
          </a:p>
          <a:p>
            <a:pPr>
              <a:defRPr sz="7200">
                <a:solidFill>
                  <a:srgbClr val="FFFFFF"/>
                </a:solidFill>
              </a:defRPr>
            </a:pPr>
            <a:r>
              <a:t>Bank</a:t>
            </a:r>
          </a:p>
        </p:txBody>
      </p:sp>
      <p:grpSp>
        <p:nvGrpSpPr>
          <p:cNvPr id="555" name="Group"/>
          <p:cNvGrpSpPr/>
          <p:nvPr/>
        </p:nvGrpSpPr>
        <p:grpSpPr>
          <a:xfrm>
            <a:off x="1689254" y="9974162"/>
            <a:ext cx="1780547" cy="1381884"/>
            <a:chOff x="0" y="0"/>
            <a:chExt cx="1780546" cy="1381882"/>
          </a:xfrm>
        </p:grpSpPr>
        <p:sp>
          <p:nvSpPr>
            <p:cNvPr id="553"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54"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556" name="Personal…"/>
          <p:cNvSpPr txBox="1"/>
          <p:nvPr/>
        </p:nvSpPr>
        <p:spPr>
          <a:xfrm>
            <a:off x="1410364" y="10395683"/>
            <a:ext cx="2389126" cy="835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pPr>
              <a:lnSpc>
                <a:spcPct val="70000"/>
              </a:lnSpc>
              <a:defRPr sz="2800">
                <a:solidFill>
                  <a:srgbClr val="FFFFFF"/>
                </a:solidFill>
              </a:defRPr>
            </a:pPr>
            <a:r>
              <a:t>Personal</a:t>
            </a:r>
          </a:p>
          <a:p>
            <a:pPr>
              <a:lnSpc>
                <a:spcPct val="70000"/>
              </a:lnSpc>
              <a:defRPr sz="2800">
                <a:solidFill>
                  <a:srgbClr val="FFFFFF"/>
                </a:solidFill>
              </a:defRPr>
            </a:pPr>
            <a:r>
              <a:t>Stats</a:t>
            </a:r>
          </a:p>
        </p:txBody>
      </p:sp>
      <p:grpSp>
        <p:nvGrpSpPr>
          <p:cNvPr id="559" name="Group"/>
          <p:cNvGrpSpPr/>
          <p:nvPr/>
        </p:nvGrpSpPr>
        <p:grpSpPr>
          <a:xfrm>
            <a:off x="3581878" y="9974162"/>
            <a:ext cx="1780547" cy="1381884"/>
            <a:chOff x="0" y="0"/>
            <a:chExt cx="1780546" cy="1381882"/>
          </a:xfrm>
        </p:grpSpPr>
        <p:sp>
          <p:nvSpPr>
            <p:cNvPr id="557"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58"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560" name="Personal…"/>
          <p:cNvSpPr txBox="1"/>
          <p:nvPr/>
        </p:nvSpPr>
        <p:spPr>
          <a:xfrm>
            <a:off x="3302988" y="10395683"/>
            <a:ext cx="2389126" cy="835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pPr>
              <a:lnSpc>
                <a:spcPct val="70000"/>
              </a:lnSpc>
              <a:defRPr sz="2800">
                <a:solidFill>
                  <a:srgbClr val="FFFFFF"/>
                </a:solidFill>
              </a:defRPr>
            </a:pPr>
            <a:r>
              <a:t>Personal</a:t>
            </a:r>
          </a:p>
          <a:p>
            <a:pPr>
              <a:lnSpc>
                <a:spcPct val="70000"/>
              </a:lnSpc>
              <a:defRPr sz="2800">
                <a:solidFill>
                  <a:srgbClr val="FFFFFF"/>
                </a:solidFill>
              </a:defRPr>
            </a:pPr>
            <a:r>
              <a:t>Stats</a:t>
            </a:r>
          </a:p>
        </p:txBody>
      </p:sp>
      <p:grpSp>
        <p:nvGrpSpPr>
          <p:cNvPr id="563" name="Group"/>
          <p:cNvGrpSpPr/>
          <p:nvPr/>
        </p:nvGrpSpPr>
        <p:grpSpPr>
          <a:xfrm>
            <a:off x="5421868" y="9974162"/>
            <a:ext cx="1780547" cy="1381884"/>
            <a:chOff x="0" y="0"/>
            <a:chExt cx="1780546" cy="1381882"/>
          </a:xfrm>
        </p:grpSpPr>
        <p:sp>
          <p:nvSpPr>
            <p:cNvPr id="561"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62"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564" name="Personal…"/>
          <p:cNvSpPr txBox="1"/>
          <p:nvPr/>
        </p:nvSpPr>
        <p:spPr>
          <a:xfrm>
            <a:off x="5142978" y="10395683"/>
            <a:ext cx="2389126" cy="83566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pPr>
              <a:lnSpc>
                <a:spcPct val="70000"/>
              </a:lnSpc>
              <a:defRPr sz="2800">
                <a:solidFill>
                  <a:srgbClr val="FFFFFF"/>
                </a:solidFill>
              </a:defRPr>
            </a:pPr>
            <a:r>
              <a:t>Personal</a:t>
            </a:r>
          </a:p>
          <a:p>
            <a:pPr>
              <a:lnSpc>
                <a:spcPct val="70000"/>
              </a:lnSpc>
              <a:defRPr sz="2800">
                <a:solidFill>
                  <a:srgbClr val="FFFFFF"/>
                </a:solidFill>
              </a:defRPr>
            </a:pPr>
            <a:r>
              <a:t>Stats</a:t>
            </a:r>
          </a:p>
        </p:txBody>
      </p:sp>
      <p:grpSp>
        <p:nvGrpSpPr>
          <p:cNvPr id="569" name="Group"/>
          <p:cNvGrpSpPr/>
          <p:nvPr/>
        </p:nvGrpSpPr>
        <p:grpSpPr>
          <a:xfrm>
            <a:off x="6438934" y="7586487"/>
            <a:ext cx="2389126" cy="1381884"/>
            <a:chOff x="0" y="0"/>
            <a:chExt cx="2389125" cy="1381882"/>
          </a:xfrm>
        </p:grpSpPr>
        <p:grpSp>
          <p:nvGrpSpPr>
            <p:cNvPr id="567" name="Group"/>
            <p:cNvGrpSpPr/>
            <p:nvPr/>
          </p:nvGrpSpPr>
          <p:grpSpPr>
            <a:xfrm>
              <a:off x="278889" y="-1"/>
              <a:ext cx="1780548" cy="1381884"/>
              <a:chOff x="0" y="0"/>
              <a:chExt cx="1780546" cy="1381882"/>
            </a:xfrm>
          </p:grpSpPr>
          <p:sp>
            <p:nvSpPr>
              <p:cNvPr id="565"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86C1AD"/>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66"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568" name="Personal…"/>
            <p:cNvSpPr txBox="1"/>
            <p:nvPr/>
          </p:nvSpPr>
          <p:spPr>
            <a:xfrm>
              <a:off x="0" y="421521"/>
              <a:ext cx="2389126" cy="83566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p>
              <a:pPr>
                <a:lnSpc>
                  <a:spcPct val="70000"/>
                </a:lnSpc>
                <a:defRPr sz="2800">
                  <a:solidFill>
                    <a:srgbClr val="FFFFFF"/>
                  </a:solidFill>
                </a:defRPr>
              </a:pPr>
              <a:r>
                <a:t>Personal</a:t>
              </a:r>
            </a:p>
            <a:p>
              <a:pPr>
                <a:lnSpc>
                  <a:spcPct val="70000"/>
                </a:lnSpc>
                <a:defRPr sz="2800">
                  <a:solidFill>
                    <a:srgbClr val="FFFFFF"/>
                  </a:solidFill>
                </a:defRPr>
              </a:pPr>
              <a:r>
                <a:t>Stats</a:t>
              </a:r>
            </a:p>
          </p:txBody>
        </p:sp>
      </p:grpSp>
      <p:grpSp>
        <p:nvGrpSpPr>
          <p:cNvPr id="574" name="Group"/>
          <p:cNvGrpSpPr/>
          <p:nvPr/>
        </p:nvGrpSpPr>
        <p:grpSpPr>
          <a:xfrm>
            <a:off x="10957297" y="7659467"/>
            <a:ext cx="3165090" cy="1495862"/>
            <a:chOff x="0" y="0"/>
            <a:chExt cx="3165089" cy="1495861"/>
          </a:xfrm>
        </p:grpSpPr>
        <p:grpSp>
          <p:nvGrpSpPr>
            <p:cNvPr id="572" name="Group"/>
            <p:cNvGrpSpPr/>
            <p:nvPr/>
          </p:nvGrpSpPr>
          <p:grpSpPr>
            <a:xfrm>
              <a:off x="692271" y="-1"/>
              <a:ext cx="1780547" cy="1381884"/>
              <a:chOff x="0" y="0"/>
              <a:chExt cx="1780546" cy="1381882"/>
            </a:xfrm>
          </p:grpSpPr>
          <p:sp>
            <p:nvSpPr>
              <p:cNvPr id="570" name="Shape"/>
              <p:cNvSpPr/>
              <p:nvPr/>
            </p:nvSpPr>
            <p:spPr>
              <a:xfrm>
                <a:off x="0" y="167685"/>
                <a:ext cx="1780205" cy="12141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73"/>
                    </a:lnTo>
                    <a:cubicBezTo>
                      <a:pt x="0" y="20109"/>
                      <a:pt x="4837" y="21600"/>
                      <a:pt x="10802" y="21600"/>
                    </a:cubicBezTo>
                    <a:cubicBezTo>
                      <a:pt x="16767" y="21600"/>
                      <a:pt x="21600" y="20109"/>
                      <a:pt x="21600" y="18473"/>
                    </a:cubicBezTo>
                    <a:cubicBezTo>
                      <a:pt x="21600" y="15394"/>
                      <a:pt x="21600" y="12314"/>
                      <a:pt x="21600" y="9235"/>
                    </a:cubicBezTo>
                    <a:cubicBezTo>
                      <a:pt x="21600" y="6155"/>
                      <a:pt x="21600" y="3079"/>
                      <a:pt x="21600" y="0"/>
                    </a:cubicBezTo>
                    <a:cubicBezTo>
                      <a:pt x="20064" y="1233"/>
                      <a:pt x="15810" y="2116"/>
                      <a:pt x="10802" y="2116"/>
                    </a:cubicBezTo>
                    <a:cubicBezTo>
                      <a:pt x="5794" y="2116"/>
                      <a:pt x="1536" y="1233"/>
                      <a:pt x="0" y="0"/>
                    </a:cubicBezTo>
                    <a:close/>
                  </a:path>
                </a:pathLst>
              </a:custGeom>
              <a:gradFill flip="none" rotWithShape="1">
                <a:gsLst>
                  <a:gs pos="0">
                    <a:srgbClr val="929292"/>
                  </a:gs>
                  <a:gs pos="100000">
                    <a:srgbClr val="E2C088"/>
                  </a:gs>
                </a:gsLst>
                <a:path path="shape">
                  <a:fillToRect l="51160" t="100133" r="48839" b="-133"/>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sp>
            <p:nvSpPr>
              <p:cNvPr id="571" name="Shape"/>
              <p:cNvSpPr/>
              <p:nvPr/>
            </p:nvSpPr>
            <p:spPr>
              <a:xfrm>
                <a:off x="0" y="0"/>
                <a:ext cx="1780547" cy="333415"/>
              </a:xfrm>
              <a:custGeom>
                <a:avLst/>
                <a:gdLst/>
                <a:ahLst/>
                <a:cxnLst>
                  <a:cxn ang="0">
                    <a:pos x="wd2" y="hd2"/>
                  </a:cxn>
                  <a:cxn ang="5400000">
                    <a:pos x="wd2" y="hd2"/>
                  </a:cxn>
                  <a:cxn ang="10800000">
                    <a:pos x="wd2" y="hd2"/>
                  </a:cxn>
                  <a:cxn ang="16200000">
                    <a:pos x="wd2" y="hd2"/>
                  </a:cxn>
                </a:cxnLst>
                <a:rect l="0" t="0" r="r" b="b"/>
                <a:pathLst>
                  <a:path w="21600" h="20594" extrusionOk="0">
                    <a:moveTo>
                      <a:pt x="10800" y="0"/>
                    </a:moveTo>
                    <a:cubicBezTo>
                      <a:pt x="8036" y="0"/>
                      <a:pt x="5272" y="1001"/>
                      <a:pt x="3163" y="3013"/>
                    </a:cubicBezTo>
                    <a:cubicBezTo>
                      <a:pt x="1054" y="5024"/>
                      <a:pt x="0" y="7659"/>
                      <a:pt x="0" y="10295"/>
                    </a:cubicBezTo>
                    <a:cubicBezTo>
                      <a:pt x="0" y="12931"/>
                      <a:pt x="1054" y="15566"/>
                      <a:pt x="3163" y="17577"/>
                    </a:cubicBezTo>
                    <a:cubicBezTo>
                      <a:pt x="7380" y="21600"/>
                      <a:pt x="14216" y="21600"/>
                      <a:pt x="18433" y="17577"/>
                    </a:cubicBezTo>
                    <a:cubicBezTo>
                      <a:pt x="20542" y="15566"/>
                      <a:pt x="21600" y="12931"/>
                      <a:pt x="21600" y="10295"/>
                    </a:cubicBezTo>
                    <a:cubicBezTo>
                      <a:pt x="21600" y="7659"/>
                      <a:pt x="20542" y="5024"/>
                      <a:pt x="18433" y="3013"/>
                    </a:cubicBezTo>
                    <a:cubicBezTo>
                      <a:pt x="16324" y="1001"/>
                      <a:pt x="13564" y="0"/>
                      <a:pt x="10800" y="0"/>
                    </a:cubicBezTo>
                    <a:close/>
                  </a:path>
                </a:pathLst>
              </a:custGeom>
              <a:gradFill flip="none" rotWithShape="1">
                <a:gsLst>
                  <a:gs pos="0">
                    <a:srgbClr val="6D6D6D"/>
                  </a:gs>
                  <a:gs pos="91191">
                    <a:srgbClr val="767676"/>
                  </a:gs>
                  <a:gs pos="100000">
                    <a:srgbClr val="808080"/>
                  </a:gs>
                </a:gsLst>
                <a:path path="shape">
                  <a:fillToRect l="52434" t="-311078" r="47565" b="411078"/>
                </a:path>
              </a:gradFill>
              <a:ln w="12700" cap="flat">
                <a:noFill/>
                <a:miter lim="400000"/>
              </a:ln>
              <a:effectLst/>
            </p:spPr>
            <p:txBody>
              <a:bodyPr wrap="square" lIns="0" tIns="0" rIns="0" bIns="0" numCol="1" anchor="ctr">
                <a:noAutofit/>
              </a:bodyPr>
              <a:lstStyle/>
              <a:p>
                <a:pPr>
                  <a:lnSpc>
                    <a:spcPct val="70000"/>
                  </a:lnSpc>
                  <a:defRPr sz="3200">
                    <a:solidFill>
                      <a:srgbClr val="FFFFFF"/>
                    </a:solidFill>
                  </a:defRPr>
                </a:pPr>
                <a:endParaRPr/>
              </a:p>
            </p:txBody>
          </p:sp>
        </p:grpSp>
        <p:sp>
          <p:nvSpPr>
            <p:cNvPr id="573" name="Predicted…"/>
            <p:cNvSpPr txBox="1"/>
            <p:nvPr/>
          </p:nvSpPr>
          <p:spPr>
            <a:xfrm>
              <a:off x="0" y="410011"/>
              <a:ext cx="3165090" cy="108585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anchor="ctr">
              <a:spAutoFit/>
            </a:bodyPr>
            <a:lstStyle/>
            <a:p>
              <a:pPr>
                <a:lnSpc>
                  <a:spcPct val="70000"/>
                </a:lnSpc>
                <a:defRPr sz="2100">
                  <a:solidFill>
                    <a:srgbClr val="FFFFFF"/>
                  </a:solidFill>
                </a:defRPr>
              </a:pPr>
              <a:r>
                <a:t>Predicted</a:t>
              </a:r>
            </a:p>
            <a:p>
              <a:pPr>
                <a:lnSpc>
                  <a:spcPct val="70000"/>
                </a:lnSpc>
                <a:defRPr sz="2100">
                  <a:solidFill>
                    <a:srgbClr val="FFFFFF"/>
                  </a:solidFill>
                </a:defRPr>
              </a:pPr>
              <a:r>
                <a:t>Credit </a:t>
              </a:r>
            </a:p>
            <a:p>
              <a:pPr>
                <a:lnSpc>
                  <a:spcPct val="70000"/>
                </a:lnSpc>
                <a:defRPr sz="2100">
                  <a:solidFill>
                    <a:srgbClr val="FFFFFF"/>
                  </a:solidFill>
                </a:defRPr>
              </a:pPr>
              <a:r>
                <a:t>Rating</a:t>
              </a:r>
            </a:p>
          </p:txBody>
        </p:sp>
      </p:grpSp>
      <p:sp>
        <p:nvSpPr>
          <p:cNvPr id="575" name="$"/>
          <p:cNvSpPr txBox="1"/>
          <p:nvPr/>
        </p:nvSpPr>
        <p:spPr>
          <a:xfrm>
            <a:off x="7590414" y="5967773"/>
            <a:ext cx="3165091" cy="7747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4400">
                <a:solidFill>
                  <a:srgbClr val="FFFFFF"/>
                </a:solidFill>
              </a:defRPr>
            </a:lvl1pPr>
          </a:lstStyle>
          <a:p>
            <a:r>
              <a:t>$</a:t>
            </a:r>
          </a:p>
        </p:txBody>
      </p:sp>
      <p:sp>
        <p:nvSpPr>
          <p:cNvPr id="576" name="$"/>
          <p:cNvSpPr txBox="1"/>
          <p:nvPr/>
        </p:nvSpPr>
        <p:spPr>
          <a:xfrm>
            <a:off x="6745702" y="6219228"/>
            <a:ext cx="3165091" cy="7747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4400">
                <a:solidFill>
                  <a:srgbClr val="FFFFFF"/>
                </a:solidFill>
              </a:defRPr>
            </a:lvl1pPr>
          </a:lstStyle>
          <a:p>
            <a:r>
              <a:t>$</a:t>
            </a:r>
          </a:p>
        </p:txBody>
      </p:sp>
      <p:sp>
        <p:nvSpPr>
          <p:cNvPr id="577" name="$"/>
          <p:cNvSpPr txBox="1"/>
          <p:nvPr/>
        </p:nvSpPr>
        <p:spPr>
          <a:xfrm>
            <a:off x="8755380" y="5618284"/>
            <a:ext cx="3165090" cy="7747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4400">
                <a:solidFill>
                  <a:srgbClr val="FFFFFF"/>
                </a:solidFill>
              </a:defRPr>
            </a:lvl1pPr>
          </a:lstStyle>
          <a:p>
            <a:r>
              <a:t>$</a:t>
            </a:r>
          </a:p>
        </p:txBody>
      </p:sp>
      <p:sp>
        <p:nvSpPr>
          <p:cNvPr id="578" name="$"/>
          <p:cNvSpPr txBox="1"/>
          <p:nvPr/>
        </p:nvSpPr>
        <p:spPr>
          <a:xfrm>
            <a:off x="9992104" y="5343905"/>
            <a:ext cx="3165091" cy="7747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4400">
                <a:solidFill>
                  <a:srgbClr val="FFFFFF"/>
                </a:solidFill>
              </a:defRPr>
            </a:lvl1pPr>
          </a:lstStyle>
          <a:p>
            <a:r>
              <a:t>$</a:t>
            </a:r>
          </a:p>
        </p:txBody>
      </p:sp>
      <p:sp>
        <p:nvSpPr>
          <p:cNvPr id="579" name="$"/>
          <p:cNvSpPr txBox="1"/>
          <p:nvPr/>
        </p:nvSpPr>
        <p:spPr>
          <a:xfrm>
            <a:off x="11062268" y="5335052"/>
            <a:ext cx="3165091" cy="7747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4400">
                <a:solidFill>
                  <a:srgbClr val="FFFFFF"/>
                </a:solidFill>
              </a:defRPr>
            </a:lvl1pPr>
          </a:lstStyle>
          <a:p>
            <a:r>
              <a:t>$</a:t>
            </a:r>
          </a:p>
        </p:txBody>
      </p:sp>
      <p:sp>
        <p:nvSpPr>
          <p:cNvPr id="580" name="$"/>
          <p:cNvSpPr txBox="1"/>
          <p:nvPr/>
        </p:nvSpPr>
        <p:spPr>
          <a:xfrm>
            <a:off x="11792722" y="5967773"/>
            <a:ext cx="3165091" cy="7747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4400">
                <a:solidFill>
                  <a:srgbClr val="FFFFFF"/>
                </a:solidFill>
              </a:defRPr>
            </a:lvl1pPr>
          </a:lstStyle>
          <a:p>
            <a:r>
              <a:t>$</a:t>
            </a:r>
          </a:p>
        </p:txBody>
      </p:sp>
      <p:sp>
        <p:nvSpPr>
          <p:cNvPr id="581" name="$"/>
          <p:cNvSpPr txBox="1"/>
          <p:nvPr/>
        </p:nvSpPr>
        <p:spPr>
          <a:xfrm>
            <a:off x="5662970" y="6700750"/>
            <a:ext cx="3165090" cy="7747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4400">
                <a:solidFill>
                  <a:srgbClr val="FFFFFF"/>
                </a:solidFill>
              </a:defRPr>
            </a:lvl1pPr>
          </a:lstStyle>
          <a:p>
            <a:r>
              <a:t>$</a:t>
            </a:r>
          </a:p>
        </p:txBody>
      </p:sp>
      <p:sp>
        <p:nvSpPr>
          <p:cNvPr id="582" name="$"/>
          <p:cNvSpPr txBox="1"/>
          <p:nvPr/>
        </p:nvSpPr>
        <p:spPr>
          <a:xfrm>
            <a:off x="4729596" y="7359649"/>
            <a:ext cx="3165090" cy="7747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4400">
                <a:solidFill>
                  <a:srgbClr val="FFFFFF"/>
                </a:solidFill>
              </a:defRPr>
            </a:lvl1pPr>
          </a:lstStyle>
          <a:p>
            <a:r>
              <a:t>$</a:t>
            </a:r>
          </a:p>
        </p:txBody>
      </p:sp>
      <p:sp>
        <p:nvSpPr>
          <p:cNvPr id="583" name="Bob"/>
          <p:cNvSpPr txBox="1"/>
          <p:nvPr/>
        </p:nvSpPr>
        <p:spPr>
          <a:xfrm>
            <a:off x="1903105" y="9347988"/>
            <a:ext cx="1403644" cy="5842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Bob</a:t>
            </a:r>
          </a:p>
        </p:txBody>
      </p:sp>
      <p:sp>
        <p:nvSpPr>
          <p:cNvPr id="584" name="Karen"/>
          <p:cNvSpPr txBox="1"/>
          <p:nvPr/>
        </p:nvSpPr>
        <p:spPr>
          <a:xfrm>
            <a:off x="3795729" y="9347988"/>
            <a:ext cx="1403644" cy="5842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Karen</a:t>
            </a:r>
          </a:p>
        </p:txBody>
      </p:sp>
      <p:sp>
        <p:nvSpPr>
          <p:cNvPr id="585" name="Bennett"/>
          <p:cNvSpPr txBox="1"/>
          <p:nvPr/>
        </p:nvSpPr>
        <p:spPr>
          <a:xfrm>
            <a:off x="5326076" y="9347988"/>
            <a:ext cx="2099130" cy="5842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70000"/>
              </a:lnSpc>
              <a:defRPr sz="3200">
                <a:solidFill>
                  <a:srgbClr val="FFFFFF"/>
                </a:solidFill>
              </a:defRPr>
            </a:lvl1pPr>
          </a:lstStyle>
          <a:p>
            <a:r>
              <a:t>Bennett</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fade/>
      </p:transition>
    </mc:Fallback>
  </mc:AlternateContent>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PT Mono"/>
        <a:ea typeface="PT Mono"/>
        <a:cs typeface="PT Mono"/>
      </a:majorFont>
      <a:minorFont>
        <a:latin typeface="PT Mono"/>
        <a:ea typeface="PT Mono"/>
        <a:cs typeface="PT Mono"/>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7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PT Mono"/>
        <a:ea typeface="PT Mono"/>
        <a:cs typeface="PT Mono"/>
      </a:majorFont>
      <a:minorFont>
        <a:latin typeface="PT Mono"/>
        <a:ea typeface="PT Mono"/>
        <a:cs typeface="PT Mono"/>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7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337</TotalTime>
  <Words>2303</Words>
  <Application>Microsoft Macintosh PowerPoint</Application>
  <PresentationFormat>Custom</PresentationFormat>
  <Paragraphs>793</Paragraphs>
  <Slides>78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78</vt:i4>
      </vt:variant>
    </vt:vector>
  </HeadingPairs>
  <TitlesOfParts>
    <vt:vector size="85" baseType="lpstr">
      <vt:lpstr>Arial</vt:lpstr>
      <vt:lpstr>Helvetica</vt:lpstr>
      <vt:lpstr>Helvetica Neue</vt:lpstr>
      <vt:lpstr>Helvetica Neue Light</vt:lpstr>
      <vt:lpstr>PT Mono</vt:lpstr>
      <vt:lpstr>Times</vt:lpstr>
      <vt:lpstr>White</vt:lpstr>
      <vt:lpstr>PowerPoint Presentation</vt:lpstr>
      <vt:lpstr>PowerPoint Presentation</vt:lpstr>
      <vt:lpstr>Key Activities</vt:lpstr>
      <vt:lpstr>PowerPoint Presentation</vt:lpstr>
      <vt:lpstr>Outline</vt:lpstr>
      <vt:lpstr>PowerPoint Presentation</vt:lpstr>
      <vt:lpstr>PowerPoint Presentation</vt:lpstr>
      <vt:lpstr>PowerPoint Presentation</vt:lpstr>
      <vt:lpstr>PowerPoint Presentation</vt:lpstr>
      <vt:lpstr>The A.I. Business Model</vt:lpstr>
      <vt:lpstr>Problems with the AI Business Model</vt:lpstr>
      <vt:lpstr>Problems</vt:lpstr>
      <vt:lpstr>Problems</vt:lpstr>
      <vt:lpstr>How do we solve these problems?</vt:lpstr>
      <vt:lpstr>Potential Solution</vt:lpstr>
      <vt:lpstr>Outline</vt:lpstr>
      <vt:lpstr>Federated Learning</vt:lpstr>
      <vt:lpstr>Non-Federated Learning</vt:lpstr>
      <vt:lpstr>Federated Learning</vt:lpstr>
      <vt:lpstr>Federated Learning</vt:lpstr>
      <vt:lpstr>Federated Learning</vt:lpstr>
      <vt:lpstr>Federated Learning</vt:lpstr>
      <vt:lpstr>Federated Learning</vt:lpstr>
      <vt:lpstr>Federated Learning</vt:lpstr>
      <vt:lpstr>Federated Learning</vt:lpstr>
      <vt:lpstr>Potential Solution</vt:lpstr>
      <vt:lpstr>Potential Solution</vt:lpstr>
      <vt:lpstr>Potential Solution</vt:lpstr>
      <vt:lpstr>Multi-Party Computation</vt:lpstr>
      <vt:lpstr>Multi-Party Computation</vt:lpstr>
      <vt:lpstr>Multi-Party Computation</vt:lpstr>
      <vt:lpstr>Multi-Party Computation</vt:lpstr>
      <vt:lpstr>Multi-Party Computation</vt:lpstr>
      <vt:lpstr>Multi-Party Computation+ Federated Learning</vt:lpstr>
      <vt:lpstr>Multi-Party Computation+ Federated Learning</vt:lpstr>
      <vt:lpstr>Multi-Party Computation+ Federated Learning</vt:lpstr>
      <vt:lpstr>Multi-Party Computation+ Federated Learning</vt:lpstr>
      <vt:lpstr>Potential Solution</vt:lpstr>
      <vt:lpstr>Potential Solution</vt:lpstr>
      <vt:lpstr>Gradient Marketplaces</vt:lpstr>
      <vt:lpstr>Pricing Unseen Data</vt:lpstr>
      <vt:lpstr>Pricing Unseen Data</vt:lpstr>
      <vt:lpstr>Outline</vt:lpstr>
      <vt:lpstr>Status Update</vt:lpstr>
      <vt:lpstr>Upcoming Events</vt:lpstr>
      <vt:lpstr>Project Roadmap</vt:lpstr>
      <vt:lpstr>PowerPoint Presentation</vt:lpstr>
      <vt:lpstr>PowerPoint Presentation</vt:lpstr>
      <vt:lpstr>PowerPoint Presentation</vt:lpstr>
      <vt:lpstr>Homomorphic Encryption</vt:lpstr>
      <vt:lpstr>Homomorphic Encryption</vt:lpstr>
      <vt:lpstr>Homomorphic Encryption</vt:lpstr>
      <vt:lpstr>Homomorphic Encryption</vt:lpstr>
      <vt:lpstr>Homomorphic Encryption</vt:lpstr>
      <vt:lpstr>Homomorphic Encryption</vt:lpstr>
      <vt:lpstr>Homomorphic Encryption</vt:lpstr>
      <vt:lpstr>Homomorphic Encryption</vt:lpstr>
      <vt:lpstr>Homomorphic Encryption</vt:lpstr>
      <vt:lpstr>Homomorphic Encryption</vt:lpstr>
      <vt:lpstr>Homomorphic Encryption</vt:lpstr>
      <vt:lpstr>Homomorphic Encryption</vt:lpstr>
      <vt:lpstr>Homomorphic Encryption</vt:lpstr>
      <vt:lpstr>Homomorphic Encryption</vt:lpstr>
      <vt:lpstr>Homomorphic Encryption</vt:lpstr>
      <vt:lpstr>Homomorphic Encryption + Federated Learning</vt:lpstr>
      <vt:lpstr>Homomorphic Encryption + Federated Learning</vt:lpstr>
      <vt:lpstr>Homomorphic Encryption + Federated Learning</vt:lpstr>
      <vt:lpstr>Homomorphic Encryption + Federated Learning</vt:lpstr>
      <vt:lpstr>Homomorphic Encryption + Federated Learning</vt:lpstr>
      <vt:lpstr>Homomorphic Encryption + Federated Learning</vt:lpstr>
      <vt:lpstr>Homomorphic Encryption + Federated Learning</vt:lpstr>
      <vt:lpstr>Homomorphic Encryption + Federated Learning</vt:lpstr>
      <vt:lpstr>Potential Solution</vt:lpstr>
      <vt:lpstr>Functional Encryption</vt:lpstr>
      <vt:lpstr>Functional Encryption</vt:lpstr>
      <vt:lpstr>Functional Encryption</vt:lpstr>
      <vt:lpstr>Functional Encryption</vt:lpstr>
      <vt:lpstr>PowerPoint Presentation</vt:lpstr>
    </vt:vector>
  </TitlesOfParts>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Robert Wagner</dc:creator>
  <cp:lastModifiedBy>jason</cp:lastModifiedBy>
  <cp:revision>11</cp:revision>
  <dcterms:modified xsi:type="dcterms:W3CDTF">2018-02-16T00:54:48Z</dcterms:modified>
</cp:coreProperties>
</file>